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4" r:id="rId5"/>
    <p:sldMasterId id="2147483676" r:id="rId6"/>
  </p:sldMasterIdLst>
  <p:notesMasterIdLst>
    <p:notesMasterId r:id="rId43"/>
  </p:notesMasterIdLst>
  <p:sldIdLst>
    <p:sldId id="265" r:id="rId7"/>
    <p:sldId id="342" r:id="rId8"/>
    <p:sldId id="301" r:id="rId9"/>
    <p:sldId id="304" r:id="rId10"/>
    <p:sldId id="305" r:id="rId11"/>
    <p:sldId id="310" r:id="rId12"/>
    <p:sldId id="311" r:id="rId13"/>
    <p:sldId id="313" r:id="rId14"/>
    <p:sldId id="315" r:id="rId15"/>
    <p:sldId id="318" r:id="rId16"/>
    <p:sldId id="292" r:id="rId17"/>
    <p:sldId id="291" r:id="rId18"/>
    <p:sldId id="341" r:id="rId19"/>
    <p:sldId id="648" r:id="rId20"/>
    <p:sldId id="564" r:id="rId21"/>
    <p:sldId id="647" r:id="rId22"/>
    <p:sldId id="649" r:id="rId23"/>
    <p:sldId id="650" r:id="rId24"/>
    <p:sldId id="651" r:id="rId25"/>
    <p:sldId id="669" r:id="rId26"/>
    <p:sldId id="658" r:id="rId27"/>
    <p:sldId id="661" r:id="rId28"/>
    <p:sldId id="662" r:id="rId29"/>
    <p:sldId id="670" r:id="rId30"/>
    <p:sldId id="654" r:id="rId31"/>
    <p:sldId id="659" r:id="rId32"/>
    <p:sldId id="660" r:id="rId33"/>
    <p:sldId id="663" r:id="rId34"/>
    <p:sldId id="665" r:id="rId35"/>
    <p:sldId id="664" r:id="rId36"/>
    <p:sldId id="666" r:id="rId37"/>
    <p:sldId id="671" r:id="rId38"/>
    <p:sldId id="667" r:id="rId39"/>
    <p:sldId id="655" r:id="rId40"/>
    <p:sldId id="656" r:id="rId41"/>
    <p:sldId id="340" r:id="rId42"/>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C609"/>
    <a:srgbClr val="FEE176"/>
    <a:srgbClr val="D4A70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C0FDBC-85C3-4765-B31A-E54526A9B32D}" v="283" dt="2023-03-10T16:51:00.417"/>
  </p1510:revLst>
</p1510:revInfo>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9" d="100"/>
          <a:sy n="109" d="100"/>
        </p:scale>
        <p:origin x="63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48" Type="http://schemas.microsoft.com/office/2015/10/relationships/revisionInfo" Target="revisionInfo.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s>
</file>

<file path=ppt/charts/_rels/chart1.xml.rels><?xml version="1.0" encoding="UTF-8" standalone="yes"?>
<Relationships xmlns="http://schemas.openxmlformats.org/package/2006/relationships"><Relationship Id="rId3" Type="http://schemas.openxmlformats.org/officeDocument/2006/relationships/package" Target="../embeddings/Foglio_di_lavoro_di_Microsoft_Excel.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Foglio_di_lavoro_di_Microsoft_Excel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Foglio_di_lavoro_di_Microsoft_Excel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Foglio_di_lavoro_di_Microsoft_Excel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Foglio_di_lavoro_di_Microsoft_Excel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Foglio_di_lavoro_di_Microsoft_Excel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Foglio_di_lavoro_di_Microsoft_Excel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Foglio_di_lavoro_di_Microsoft_Excel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Foglio_di_lavoro_di_Microsoft_Excel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Région SUD-PACA</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it-IT"/>
        </a:p>
      </c:txPr>
    </c:title>
    <c:autoTitleDeleted val="0"/>
    <c:plotArea>
      <c:layout/>
      <c:pieChart>
        <c:varyColors val="1"/>
        <c:ser>
          <c:idx val="0"/>
          <c:order val="0"/>
          <c:tx>
            <c:strRef>
              <c:f>Foglio1!$B$1</c:f>
              <c:strCache>
                <c:ptCount val="1"/>
                <c:pt idx="0">
                  <c:v>Région SUD-PACA Popolazione per Età</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F9F-4E04-905E-FF2A7235BB4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F9F-4E04-905E-FF2A7235BB4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F9F-4E04-905E-FF2A7235BB4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F9F-4E04-905E-FF2A7235BB49}"/>
              </c:ext>
            </c:extLst>
          </c:dPt>
          <c:cat>
            <c:strRef>
              <c:f>Foglio1!$A$2:$A$5</c:f>
              <c:strCache>
                <c:ptCount val="4"/>
                <c:pt idx="0">
                  <c:v>Under14</c:v>
                </c:pt>
                <c:pt idx="1">
                  <c:v>15-39</c:v>
                </c:pt>
                <c:pt idx="2">
                  <c:v>40-64</c:v>
                </c:pt>
                <c:pt idx="3">
                  <c:v>Over65</c:v>
                </c:pt>
              </c:strCache>
            </c:strRef>
          </c:cat>
          <c:val>
            <c:numRef>
              <c:f>Foglio1!$B$2:$B$5</c:f>
              <c:numCache>
                <c:formatCode>General</c:formatCode>
                <c:ptCount val="4"/>
                <c:pt idx="0">
                  <c:v>851312</c:v>
                </c:pt>
                <c:pt idx="1">
                  <c:v>1408700</c:v>
                </c:pt>
                <c:pt idx="2">
                  <c:v>1636213</c:v>
                </c:pt>
                <c:pt idx="3">
                  <c:v>1169471</c:v>
                </c:pt>
              </c:numCache>
            </c:numRef>
          </c:val>
          <c:extLst>
            <c:ext xmlns:c16="http://schemas.microsoft.com/office/drawing/2014/chart" uri="{C3380CC4-5D6E-409C-BE32-E72D297353CC}">
              <c16:uniqueId val="{00000008-BF9F-4E04-905E-FF2A7235BB49}"/>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it-I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it-IT"/>
        </a:p>
      </c:txPr>
    </c:title>
    <c:autoTitleDeleted val="0"/>
    <c:plotArea>
      <c:layout/>
      <c:pieChart>
        <c:varyColors val="1"/>
        <c:ser>
          <c:idx val="0"/>
          <c:order val="0"/>
          <c:tx>
            <c:strRef>
              <c:f>Foglio1!$B$1</c:f>
              <c:strCache>
                <c:ptCount val="1"/>
                <c:pt idx="0">
                  <c:v>Piemonte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727-4204-B012-E6CF7F26C0E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727-4204-B012-E6CF7F26C0E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727-4204-B012-E6CF7F26C0E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727-4204-B012-E6CF7F26C0E9}"/>
              </c:ext>
            </c:extLst>
          </c:dPt>
          <c:cat>
            <c:strRef>
              <c:f>Foglio1!$A$2:$A$5</c:f>
              <c:strCache>
                <c:ptCount val="4"/>
                <c:pt idx="0">
                  <c:v>Under14</c:v>
                </c:pt>
                <c:pt idx="1">
                  <c:v>15-39</c:v>
                </c:pt>
                <c:pt idx="2">
                  <c:v>40-64</c:v>
                </c:pt>
                <c:pt idx="3">
                  <c:v>Over65</c:v>
                </c:pt>
              </c:strCache>
            </c:strRef>
          </c:cat>
          <c:val>
            <c:numRef>
              <c:f>Foglio1!$B$2:$B$5</c:f>
              <c:numCache>
                <c:formatCode>General</c:formatCode>
                <c:ptCount val="4"/>
                <c:pt idx="0">
                  <c:v>535335</c:v>
                </c:pt>
                <c:pt idx="1">
                  <c:v>1064523</c:v>
                </c:pt>
                <c:pt idx="2">
                  <c:v>1620790</c:v>
                </c:pt>
                <c:pt idx="3">
                  <c:v>1107917</c:v>
                </c:pt>
              </c:numCache>
            </c:numRef>
          </c:val>
          <c:extLst>
            <c:ext xmlns:c16="http://schemas.microsoft.com/office/drawing/2014/chart" uri="{C3380CC4-5D6E-409C-BE32-E72D297353CC}">
              <c16:uniqueId val="{00000008-F727-4204-B012-E6CF7F26C0E9}"/>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it-IT"/>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R.A. Valle d'Aosta</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it-IT"/>
        </a:p>
      </c:txPr>
    </c:title>
    <c:autoTitleDeleted val="0"/>
    <c:plotArea>
      <c:layout/>
      <c:pieChart>
        <c:varyColors val="1"/>
        <c:ser>
          <c:idx val="0"/>
          <c:order val="0"/>
          <c:tx>
            <c:strRef>
              <c:f>Foglio1!$B$1</c:f>
              <c:strCache>
                <c:ptCount val="1"/>
                <c:pt idx="0">
                  <c:v>Regione Autonoma Valle d'Aosta</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42B-4E07-AF19-B99A0004C5C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42B-4E07-AF19-B99A0004C5C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42B-4E07-AF19-B99A0004C5C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42B-4E07-AF19-B99A0004C5C7}"/>
              </c:ext>
            </c:extLst>
          </c:dPt>
          <c:cat>
            <c:strRef>
              <c:f>Foglio1!$A$2:$A$5</c:f>
              <c:strCache>
                <c:ptCount val="4"/>
                <c:pt idx="0">
                  <c:v>Under14</c:v>
                </c:pt>
                <c:pt idx="1">
                  <c:v>15-39</c:v>
                </c:pt>
                <c:pt idx="2">
                  <c:v>40-64</c:v>
                </c:pt>
                <c:pt idx="3">
                  <c:v>Over65</c:v>
                </c:pt>
              </c:strCache>
            </c:strRef>
          </c:cat>
          <c:val>
            <c:numRef>
              <c:f>Foglio1!$B$2:$B$5</c:f>
              <c:numCache>
                <c:formatCode>General</c:formatCode>
                <c:ptCount val="4"/>
                <c:pt idx="0">
                  <c:v>16475</c:v>
                </c:pt>
                <c:pt idx="1">
                  <c:v>31212</c:v>
                </c:pt>
                <c:pt idx="2">
                  <c:v>48305</c:v>
                </c:pt>
                <c:pt idx="3">
                  <c:v>29931</c:v>
                </c:pt>
              </c:numCache>
            </c:numRef>
          </c:val>
          <c:extLst>
            <c:ext xmlns:c16="http://schemas.microsoft.com/office/drawing/2014/chart" uri="{C3380CC4-5D6E-409C-BE32-E72D297353CC}">
              <c16:uniqueId val="{00000008-A42B-4E07-AF19-B99A0004C5C7}"/>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it-IT"/>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it-IT"/>
        </a:p>
      </c:txPr>
    </c:title>
    <c:autoTitleDeleted val="0"/>
    <c:plotArea>
      <c:layout/>
      <c:pieChart>
        <c:varyColors val="1"/>
        <c:ser>
          <c:idx val="0"/>
          <c:order val="0"/>
          <c:tx>
            <c:strRef>
              <c:f>Foglio1!$B$1</c:f>
              <c:strCache>
                <c:ptCount val="1"/>
                <c:pt idx="0">
                  <c:v>Liguria</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004-43A9-9715-040F08B3F60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004-43A9-9715-040F08B3F60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004-43A9-9715-040F08B3F60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004-43A9-9715-040F08B3F601}"/>
              </c:ext>
            </c:extLst>
          </c:dPt>
          <c:cat>
            <c:strRef>
              <c:f>Foglio1!$A$2:$A$5</c:f>
              <c:strCache>
                <c:ptCount val="4"/>
                <c:pt idx="0">
                  <c:v>Under14</c:v>
                </c:pt>
                <c:pt idx="1">
                  <c:v>15-39</c:v>
                </c:pt>
                <c:pt idx="2">
                  <c:v>40-64</c:v>
                </c:pt>
                <c:pt idx="3">
                  <c:v>Over65</c:v>
                </c:pt>
              </c:strCache>
            </c:strRef>
          </c:cat>
          <c:val>
            <c:numRef>
              <c:f>Foglio1!$B$2:$B$5</c:f>
              <c:numCache>
                <c:formatCode>General</c:formatCode>
                <c:ptCount val="4"/>
                <c:pt idx="0">
                  <c:v>170174</c:v>
                </c:pt>
                <c:pt idx="1">
                  <c:v>349585</c:v>
                </c:pt>
                <c:pt idx="2">
                  <c:v>575374</c:v>
                </c:pt>
                <c:pt idx="3">
                  <c:v>437847</c:v>
                </c:pt>
              </c:numCache>
            </c:numRef>
          </c:val>
          <c:extLst>
            <c:ext xmlns:c16="http://schemas.microsoft.com/office/drawing/2014/chart" uri="{C3380CC4-5D6E-409C-BE32-E72D297353CC}">
              <c16:uniqueId val="{00000008-3004-43A9-9715-040F08B3F601}"/>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it-IT"/>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Cambria" panose="02040503050406030204" pitchFamily="18" charset="0"/>
                <a:ea typeface="+mn-ea"/>
                <a:cs typeface="+mn-cs"/>
              </a:defRPr>
            </a:pPr>
            <a:r>
              <a:rPr lang="it-IT">
                <a:latin typeface="Cambria" panose="02040503050406030204" pitchFamily="18" charset="0"/>
              </a:rPr>
              <a:t>Estensione</a:t>
            </a:r>
            <a:r>
              <a:rPr lang="it-IT" baseline="0">
                <a:latin typeface="Cambria" panose="02040503050406030204" pitchFamily="18" charset="0"/>
              </a:rPr>
              <a:t> Territoriale</a:t>
            </a:r>
            <a:endParaRPr lang="it-IT">
              <a:latin typeface="Cambria" panose="02040503050406030204" pitchFamily="18"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Cambria" panose="02040503050406030204" pitchFamily="18" charset="0"/>
              <a:ea typeface="+mn-ea"/>
              <a:cs typeface="+mn-cs"/>
            </a:defRPr>
          </a:pPr>
          <a:endParaRPr lang="it-IT"/>
        </a:p>
      </c:txPr>
    </c:title>
    <c:autoTitleDeleted val="0"/>
    <c:plotArea>
      <c:layout/>
      <c:barChart>
        <c:barDir val="col"/>
        <c:grouping val="clustered"/>
        <c:varyColors val="0"/>
        <c:ser>
          <c:idx val="0"/>
          <c:order val="0"/>
          <c:tx>
            <c:strRef>
              <c:f>Foglio1!$B$1</c:f>
              <c:strCache>
                <c:ptCount val="1"/>
                <c:pt idx="0">
                  <c:v>Superficie territoriale (kmq) al 01/01/2019</c:v>
                </c:pt>
              </c:strCache>
            </c:strRef>
          </c:tx>
          <c:spPr>
            <a:solidFill>
              <a:schemeClr val="accent6"/>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1-F813-41AE-AD08-739E50FE4631}"/>
              </c:ext>
            </c:extLst>
          </c:dPt>
          <c:dPt>
            <c:idx val="3"/>
            <c:invertIfNegative val="0"/>
            <c:bubble3D val="0"/>
            <c:spPr>
              <a:solidFill>
                <a:srgbClr val="FF0000"/>
              </a:solidFill>
              <a:ln>
                <a:noFill/>
              </a:ln>
              <a:effectLst/>
            </c:spPr>
            <c:extLst>
              <c:ext xmlns:c16="http://schemas.microsoft.com/office/drawing/2014/chart" uri="{C3380CC4-5D6E-409C-BE32-E72D297353CC}">
                <c16:uniqueId val="{00000003-F813-41AE-AD08-739E50FE4631}"/>
              </c:ext>
            </c:extLst>
          </c:dPt>
          <c:dPt>
            <c:idx val="6"/>
            <c:invertIfNegative val="0"/>
            <c:bubble3D val="0"/>
            <c:spPr>
              <a:solidFill>
                <a:srgbClr val="FF0000"/>
              </a:solidFill>
              <a:ln>
                <a:noFill/>
              </a:ln>
              <a:effectLst/>
            </c:spPr>
            <c:extLst>
              <c:ext xmlns:c16="http://schemas.microsoft.com/office/drawing/2014/chart" uri="{C3380CC4-5D6E-409C-BE32-E72D297353CC}">
                <c16:uniqueId val="{00000005-F813-41AE-AD08-739E50FE4631}"/>
              </c:ext>
            </c:extLst>
          </c:dPt>
          <c:cat>
            <c:strRef>
              <c:f>Foglio1!$A$2:$A$17</c:f>
              <c:strCache>
                <c:ptCount val="11"/>
                <c:pt idx="0">
                  <c:v>Aquila d'Arroscia</c:v>
                </c:pt>
                <c:pt idx="1">
                  <c:v>Armo</c:v>
                </c:pt>
                <c:pt idx="2">
                  <c:v>Borghetto d'Arroscia</c:v>
                </c:pt>
                <c:pt idx="3">
                  <c:v>Cosio d'Arroscia</c:v>
                </c:pt>
                <c:pt idx="4">
                  <c:v>Mendatica</c:v>
                </c:pt>
                <c:pt idx="5">
                  <c:v>Montegrosso Pian Latte</c:v>
                </c:pt>
                <c:pt idx="6">
                  <c:v>Pieve di Teco</c:v>
                </c:pt>
                <c:pt idx="7">
                  <c:v>Pornassio</c:v>
                </c:pt>
                <c:pt idx="8">
                  <c:v>Ranzo</c:v>
                </c:pt>
                <c:pt idx="9">
                  <c:v>Rezzo</c:v>
                </c:pt>
                <c:pt idx="10">
                  <c:v>Vessalico</c:v>
                </c:pt>
              </c:strCache>
              <c:extLst/>
            </c:strRef>
          </c:cat>
          <c:val>
            <c:numRef>
              <c:f>Foglio1!$B$2:$B$17</c:f>
              <c:numCache>
                <c:formatCode>#,##0.00</c:formatCode>
                <c:ptCount val="11"/>
                <c:pt idx="0">
                  <c:v>10.0601</c:v>
                </c:pt>
                <c:pt idx="1">
                  <c:v>10.092499999999999</c:v>
                </c:pt>
                <c:pt idx="2">
                  <c:v>25.938700000000001</c:v>
                </c:pt>
                <c:pt idx="3">
                  <c:v>40.5548</c:v>
                </c:pt>
                <c:pt idx="4">
                  <c:v>30.691199999999998</c:v>
                </c:pt>
                <c:pt idx="5">
                  <c:v>10.0261</c:v>
                </c:pt>
                <c:pt idx="6">
                  <c:v>40.5045</c:v>
                </c:pt>
                <c:pt idx="7">
                  <c:v>27.211400000000001</c:v>
                </c:pt>
                <c:pt idx="8">
                  <c:v>10.856299999999999</c:v>
                </c:pt>
                <c:pt idx="9">
                  <c:v>37.368299999999998</c:v>
                </c:pt>
                <c:pt idx="10">
                  <c:v>10.464499999999999</c:v>
                </c:pt>
              </c:numCache>
              <c:extLst/>
            </c:numRef>
          </c:val>
          <c:extLst>
            <c:ext xmlns:c16="http://schemas.microsoft.com/office/drawing/2014/chart" uri="{C3380CC4-5D6E-409C-BE32-E72D297353CC}">
              <c16:uniqueId val="{00000006-F813-41AE-AD08-739E50FE4631}"/>
            </c:ext>
          </c:extLst>
        </c:ser>
        <c:ser>
          <c:idx val="1"/>
          <c:order val="1"/>
          <c:tx>
            <c:strRef>
              <c:f>Foglio1!$C$1</c:f>
              <c:strCache>
                <c:ptCount val="1"/>
                <c:pt idx="0">
                  <c:v>Colonna1</c:v>
                </c:pt>
              </c:strCache>
            </c:strRef>
          </c:tx>
          <c:spPr>
            <a:solidFill>
              <a:schemeClr val="accent5"/>
            </a:solidFill>
            <a:ln>
              <a:noFill/>
            </a:ln>
            <a:effectLst/>
          </c:spPr>
          <c:invertIfNegative val="0"/>
          <c:cat>
            <c:strRef>
              <c:f>Foglio1!$A$2:$A$17</c:f>
              <c:strCache>
                <c:ptCount val="11"/>
                <c:pt idx="0">
                  <c:v>Aquila d'Arroscia</c:v>
                </c:pt>
                <c:pt idx="1">
                  <c:v>Armo</c:v>
                </c:pt>
                <c:pt idx="2">
                  <c:v>Borghetto d'Arroscia</c:v>
                </c:pt>
                <c:pt idx="3">
                  <c:v>Cosio d'Arroscia</c:v>
                </c:pt>
                <c:pt idx="4">
                  <c:v>Mendatica</c:v>
                </c:pt>
                <c:pt idx="5">
                  <c:v>Montegrosso Pian Latte</c:v>
                </c:pt>
                <c:pt idx="6">
                  <c:v>Pieve di Teco</c:v>
                </c:pt>
                <c:pt idx="7">
                  <c:v>Pornassio</c:v>
                </c:pt>
                <c:pt idx="8">
                  <c:v>Ranzo</c:v>
                </c:pt>
                <c:pt idx="9">
                  <c:v>Rezzo</c:v>
                </c:pt>
                <c:pt idx="10">
                  <c:v>Vessalico</c:v>
                </c:pt>
              </c:strCache>
              <c:extLst/>
            </c:strRef>
          </c:cat>
          <c:val>
            <c:numRef>
              <c:f>Foglio1!$C$2:$C$17</c:f>
              <c:numCache>
                <c:formatCode>General</c:formatCode>
                <c:ptCount val="11"/>
              </c:numCache>
              <c:extLst/>
            </c:numRef>
          </c:val>
          <c:extLst>
            <c:ext xmlns:c16="http://schemas.microsoft.com/office/drawing/2014/chart" uri="{C3380CC4-5D6E-409C-BE32-E72D297353CC}">
              <c16:uniqueId val="{00000007-F813-41AE-AD08-739E50FE4631}"/>
            </c:ext>
          </c:extLst>
        </c:ser>
        <c:ser>
          <c:idx val="2"/>
          <c:order val="2"/>
          <c:tx>
            <c:strRef>
              <c:f>Foglio1!$D$1</c:f>
              <c:strCache>
                <c:ptCount val="1"/>
                <c:pt idx="0">
                  <c:v>Colonna2</c:v>
                </c:pt>
              </c:strCache>
            </c:strRef>
          </c:tx>
          <c:spPr>
            <a:solidFill>
              <a:schemeClr val="accent4"/>
            </a:solidFill>
            <a:ln>
              <a:noFill/>
            </a:ln>
            <a:effectLst/>
          </c:spPr>
          <c:invertIfNegative val="0"/>
          <c:cat>
            <c:strRef>
              <c:f>Foglio1!$A$2:$A$17</c:f>
              <c:strCache>
                <c:ptCount val="11"/>
                <c:pt idx="0">
                  <c:v>Aquila d'Arroscia</c:v>
                </c:pt>
                <c:pt idx="1">
                  <c:v>Armo</c:v>
                </c:pt>
                <c:pt idx="2">
                  <c:v>Borghetto d'Arroscia</c:v>
                </c:pt>
                <c:pt idx="3">
                  <c:v>Cosio d'Arroscia</c:v>
                </c:pt>
                <c:pt idx="4">
                  <c:v>Mendatica</c:v>
                </c:pt>
                <c:pt idx="5">
                  <c:v>Montegrosso Pian Latte</c:v>
                </c:pt>
                <c:pt idx="6">
                  <c:v>Pieve di Teco</c:v>
                </c:pt>
                <c:pt idx="7">
                  <c:v>Pornassio</c:v>
                </c:pt>
                <c:pt idx="8">
                  <c:v>Ranzo</c:v>
                </c:pt>
                <c:pt idx="9">
                  <c:v>Rezzo</c:v>
                </c:pt>
                <c:pt idx="10">
                  <c:v>Vessalico</c:v>
                </c:pt>
              </c:strCache>
              <c:extLst/>
            </c:strRef>
          </c:cat>
          <c:val>
            <c:numRef>
              <c:f>Foglio1!$D$2:$D$17</c:f>
              <c:numCache>
                <c:formatCode>General</c:formatCode>
                <c:ptCount val="11"/>
              </c:numCache>
              <c:extLst/>
            </c:numRef>
          </c:val>
          <c:extLst>
            <c:ext xmlns:c16="http://schemas.microsoft.com/office/drawing/2014/chart" uri="{C3380CC4-5D6E-409C-BE32-E72D297353CC}">
              <c16:uniqueId val="{00000008-F813-41AE-AD08-739E50FE4631}"/>
            </c:ext>
          </c:extLst>
        </c:ser>
        <c:dLbls>
          <c:showLegendKey val="0"/>
          <c:showVal val="0"/>
          <c:showCatName val="0"/>
          <c:showSerName val="0"/>
          <c:showPercent val="0"/>
          <c:showBubbleSize val="0"/>
        </c:dLbls>
        <c:gapWidth val="219"/>
        <c:overlap val="-27"/>
        <c:axId val="720931135"/>
        <c:axId val="345232639"/>
      </c:barChart>
      <c:catAx>
        <c:axId val="7209311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ambria" panose="02040503050406030204" pitchFamily="18" charset="0"/>
                <a:ea typeface="+mn-ea"/>
                <a:cs typeface="+mn-cs"/>
              </a:defRPr>
            </a:pPr>
            <a:endParaRPr lang="it-IT"/>
          </a:p>
        </c:txPr>
        <c:crossAx val="345232639"/>
        <c:crosses val="autoZero"/>
        <c:auto val="1"/>
        <c:lblAlgn val="ctr"/>
        <c:lblOffset val="100"/>
        <c:noMultiLvlLbl val="0"/>
      </c:catAx>
      <c:valAx>
        <c:axId val="345232639"/>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720931135"/>
        <c:crosses val="autoZero"/>
        <c:crossBetween val="between"/>
      </c:valAx>
      <c:spPr>
        <a:noFill/>
        <a:ln>
          <a:noFill/>
        </a:ln>
        <a:effectLst/>
      </c:spPr>
    </c:plotArea>
    <c:legend>
      <c:legendPos val="b"/>
      <c:legendEntry>
        <c:idx val="1"/>
        <c:delete val="1"/>
      </c:legendEntry>
      <c:legendEntry>
        <c:idx val="2"/>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Cambria" panose="02040503050406030204" pitchFamily="18" charset="0"/>
              <a:ea typeface="+mn-ea"/>
              <a:cs typeface="+mn-cs"/>
            </a:defRPr>
          </a:pPr>
          <a:endParaRPr lang="it-IT"/>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it-IT"/>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Cambria" panose="02040503050406030204" pitchFamily="18" charset="0"/>
                <a:ea typeface="+mn-ea"/>
                <a:cs typeface="+mn-cs"/>
              </a:defRPr>
            </a:pPr>
            <a:r>
              <a:rPr lang="it-IT">
                <a:latin typeface="Cambria" panose="02040503050406030204" pitchFamily="18" charset="0"/>
              </a:rPr>
              <a:t>Popolazione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Cambria" panose="02040503050406030204" pitchFamily="18" charset="0"/>
              <a:ea typeface="+mn-ea"/>
              <a:cs typeface="+mn-cs"/>
            </a:defRPr>
          </a:pPr>
          <a:endParaRPr lang="it-IT"/>
        </a:p>
      </c:txPr>
    </c:title>
    <c:autoTitleDeleted val="0"/>
    <c:plotArea>
      <c:layout/>
      <c:barChart>
        <c:barDir val="col"/>
        <c:grouping val="clustered"/>
        <c:varyColors val="0"/>
        <c:ser>
          <c:idx val="0"/>
          <c:order val="0"/>
          <c:tx>
            <c:strRef>
              <c:f>Foglio1!$B$1</c:f>
              <c:strCache>
                <c:ptCount val="1"/>
                <c:pt idx="0">
                  <c:v>Popolazione residente al 31/12/2019</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58CD-444B-8554-1C506B71C48D}"/>
              </c:ext>
            </c:extLst>
          </c:dPt>
          <c:dPt>
            <c:idx val="4"/>
            <c:invertIfNegative val="0"/>
            <c:bubble3D val="0"/>
            <c:spPr>
              <a:solidFill>
                <a:schemeClr val="accent1"/>
              </a:solidFill>
              <a:ln>
                <a:noFill/>
              </a:ln>
              <a:effectLst/>
            </c:spPr>
            <c:extLst>
              <c:ext xmlns:c16="http://schemas.microsoft.com/office/drawing/2014/chart" uri="{C3380CC4-5D6E-409C-BE32-E72D297353CC}">
                <c16:uniqueId val="{00000003-58CD-444B-8554-1C506B71C48D}"/>
              </c:ext>
            </c:extLst>
          </c:dPt>
          <c:dPt>
            <c:idx val="6"/>
            <c:invertIfNegative val="0"/>
            <c:bubble3D val="0"/>
            <c:spPr>
              <a:solidFill>
                <a:srgbClr val="FF0000"/>
              </a:solidFill>
              <a:ln>
                <a:noFill/>
              </a:ln>
              <a:effectLst/>
            </c:spPr>
            <c:extLst>
              <c:ext xmlns:c16="http://schemas.microsoft.com/office/drawing/2014/chart" uri="{C3380CC4-5D6E-409C-BE32-E72D297353CC}">
                <c16:uniqueId val="{00000005-58CD-444B-8554-1C506B71C48D}"/>
              </c:ext>
            </c:extLst>
          </c:dPt>
          <c:cat>
            <c:strRef>
              <c:f>Foglio1!$A$2:$A$17</c:f>
              <c:strCache>
                <c:ptCount val="11"/>
                <c:pt idx="0">
                  <c:v>Aquila d'Arroscia</c:v>
                </c:pt>
                <c:pt idx="1">
                  <c:v>Armo</c:v>
                </c:pt>
                <c:pt idx="2">
                  <c:v>Borghetto d'Arroscia</c:v>
                </c:pt>
                <c:pt idx="3">
                  <c:v>Cosio d'Arroscia</c:v>
                </c:pt>
                <c:pt idx="4">
                  <c:v>Mendatica</c:v>
                </c:pt>
                <c:pt idx="5">
                  <c:v>Montegrosso Pian Latte</c:v>
                </c:pt>
                <c:pt idx="6">
                  <c:v>Pieve di Teco</c:v>
                </c:pt>
                <c:pt idx="7">
                  <c:v>Pornassio</c:v>
                </c:pt>
                <c:pt idx="8">
                  <c:v>Ranzo</c:v>
                </c:pt>
                <c:pt idx="9">
                  <c:v>Rezzo</c:v>
                </c:pt>
                <c:pt idx="10">
                  <c:v>Vessalico</c:v>
                </c:pt>
              </c:strCache>
              <c:extLst/>
            </c:strRef>
          </c:cat>
          <c:val>
            <c:numRef>
              <c:f>Foglio1!$B$2:$B$17</c:f>
              <c:numCache>
                <c:formatCode>#,##0</c:formatCode>
                <c:ptCount val="11"/>
                <c:pt idx="0">
                  <c:v>153</c:v>
                </c:pt>
                <c:pt idx="1">
                  <c:v>117</c:v>
                </c:pt>
                <c:pt idx="2">
                  <c:v>417</c:v>
                </c:pt>
                <c:pt idx="3">
                  <c:v>187</c:v>
                </c:pt>
                <c:pt idx="4">
                  <c:v>172</c:v>
                </c:pt>
                <c:pt idx="5">
                  <c:v>113</c:v>
                </c:pt>
                <c:pt idx="6">
                  <c:v>1346</c:v>
                </c:pt>
                <c:pt idx="7">
                  <c:v>670</c:v>
                </c:pt>
                <c:pt idx="8">
                  <c:v>551</c:v>
                </c:pt>
                <c:pt idx="9">
                  <c:v>314</c:v>
                </c:pt>
                <c:pt idx="10">
                  <c:v>245</c:v>
                </c:pt>
              </c:numCache>
              <c:extLst/>
            </c:numRef>
          </c:val>
          <c:extLst>
            <c:ext xmlns:c16="http://schemas.microsoft.com/office/drawing/2014/chart" uri="{C3380CC4-5D6E-409C-BE32-E72D297353CC}">
              <c16:uniqueId val="{00000006-58CD-444B-8554-1C506B71C48D}"/>
            </c:ext>
          </c:extLst>
        </c:ser>
        <c:ser>
          <c:idx val="1"/>
          <c:order val="1"/>
          <c:tx>
            <c:strRef>
              <c:f>Foglio1!$C$1</c:f>
              <c:strCache>
                <c:ptCount val="1"/>
                <c:pt idx="0">
                  <c:v>Colonna1</c:v>
                </c:pt>
              </c:strCache>
            </c:strRef>
          </c:tx>
          <c:spPr>
            <a:solidFill>
              <a:schemeClr val="accent2"/>
            </a:solidFill>
            <a:ln>
              <a:noFill/>
            </a:ln>
            <a:effectLst/>
          </c:spPr>
          <c:invertIfNegative val="0"/>
          <c:cat>
            <c:strRef>
              <c:f>Foglio1!$A$2:$A$17</c:f>
              <c:strCache>
                <c:ptCount val="11"/>
                <c:pt idx="0">
                  <c:v>Aquila d'Arroscia</c:v>
                </c:pt>
                <c:pt idx="1">
                  <c:v>Armo</c:v>
                </c:pt>
                <c:pt idx="2">
                  <c:v>Borghetto d'Arroscia</c:v>
                </c:pt>
                <c:pt idx="3">
                  <c:v>Cosio d'Arroscia</c:v>
                </c:pt>
                <c:pt idx="4">
                  <c:v>Mendatica</c:v>
                </c:pt>
                <c:pt idx="5">
                  <c:v>Montegrosso Pian Latte</c:v>
                </c:pt>
                <c:pt idx="6">
                  <c:v>Pieve di Teco</c:v>
                </c:pt>
                <c:pt idx="7">
                  <c:v>Pornassio</c:v>
                </c:pt>
                <c:pt idx="8">
                  <c:v>Ranzo</c:v>
                </c:pt>
                <c:pt idx="9">
                  <c:v>Rezzo</c:v>
                </c:pt>
                <c:pt idx="10">
                  <c:v>Vessalico</c:v>
                </c:pt>
              </c:strCache>
              <c:extLst/>
            </c:strRef>
          </c:cat>
          <c:val>
            <c:numRef>
              <c:f>Foglio1!$C$2:$C$17</c:f>
              <c:numCache>
                <c:formatCode>General</c:formatCode>
                <c:ptCount val="11"/>
              </c:numCache>
              <c:extLst/>
            </c:numRef>
          </c:val>
          <c:extLst>
            <c:ext xmlns:c16="http://schemas.microsoft.com/office/drawing/2014/chart" uri="{C3380CC4-5D6E-409C-BE32-E72D297353CC}">
              <c16:uniqueId val="{00000007-58CD-444B-8554-1C506B71C48D}"/>
            </c:ext>
          </c:extLst>
        </c:ser>
        <c:ser>
          <c:idx val="2"/>
          <c:order val="2"/>
          <c:tx>
            <c:strRef>
              <c:f>Foglio1!$D$1</c:f>
              <c:strCache>
                <c:ptCount val="1"/>
                <c:pt idx="0">
                  <c:v>Colonna2</c:v>
                </c:pt>
              </c:strCache>
            </c:strRef>
          </c:tx>
          <c:spPr>
            <a:solidFill>
              <a:schemeClr val="accent3"/>
            </a:solidFill>
            <a:ln>
              <a:noFill/>
            </a:ln>
            <a:effectLst/>
          </c:spPr>
          <c:invertIfNegative val="0"/>
          <c:cat>
            <c:strRef>
              <c:f>Foglio1!$A$2:$A$17</c:f>
              <c:strCache>
                <c:ptCount val="11"/>
                <c:pt idx="0">
                  <c:v>Aquila d'Arroscia</c:v>
                </c:pt>
                <c:pt idx="1">
                  <c:v>Armo</c:v>
                </c:pt>
                <c:pt idx="2">
                  <c:v>Borghetto d'Arroscia</c:v>
                </c:pt>
                <c:pt idx="3">
                  <c:v>Cosio d'Arroscia</c:v>
                </c:pt>
                <c:pt idx="4">
                  <c:v>Mendatica</c:v>
                </c:pt>
                <c:pt idx="5">
                  <c:v>Montegrosso Pian Latte</c:v>
                </c:pt>
                <c:pt idx="6">
                  <c:v>Pieve di Teco</c:v>
                </c:pt>
                <c:pt idx="7">
                  <c:v>Pornassio</c:v>
                </c:pt>
                <c:pt idx="8">
                  <c:v>Ranzo</c:v>
                </c:pt>
                <c:pt idx="9">
                  <c:v>Rezzo</c:v>
                </c:pt>
                <c:pt idx="10">
                  <c:v>Vessalico</c:v>
                </c:pt>
              </c:strCache>
              <c:extLst/>
            </c:strRef>
          </c:cat>
          <c:val>
            <c:numRef>
              <c:f>Foglio1!$D$2:$D$17</c:f>
              <c:numCache>
                <c:formatCode>General</c:formatCode>
                <c:ptCount val="11"/>
              </c:numCache>
              <c:extLst/>
            </c:numRef>
          </c:val>
          <c:extLst>
            <c:ext xmlns:c16="http://schemas.microsoft.com/office/drawing/2014/chart" uri="{C3380CC4-5D6E-409C-BE32-E72D297353CC}">
              <c16:uniqueId val="{00000008-58CD-444B-8554-1C506B71C48D}"/>
            </c:ext>
          </c:extLst>
        </c:ser>
        <c:dLbls>
          <c:showLegendKey val="0"/>
          <c:showVal val="0"/>
          <c:showCatName val="0"/>
          <c:showSerName val="0"/>
          <c:showPercent val="0"/>
          <c:showBubbleSize val="0"/>
        </c:dLbls>
        <c:gapWidth val="219"/>
        <c:overlap val="-27"/>
        <c:axId val="720931135"/>
        <c:axId val="345232639"/>
      </c:barChart>
      <c:catAx>
        <c:axId val="7209311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ambria" panose="02040503050406030204" pitchFamily="18" charset="0"/>
                <a:ea typeface="+mn-ea"/>
                <a:cs typeface="+mn-cs"/>
              </a:defRPr>
            </a:pPr>
            <a:endParaRPr lang="it-IT"/>
          </a:p>
        </c:txPr>
        <c:crossAx val="345232639"/>
        <c:crosses val="autoZero"/>
        <c:auto val="1"/>
        <c:lblAlgn val="ctr"/>
        <c:lblOffset val="100"/>
        <c:noMultiLvlLbl val="0"/>
      </c:catAx>
      <c:valAx>
        <c:axId val="34523263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720931135"/>
        <c:crosses val="autoZero"/>
        <c:crossBetween val="between"/>
      </c:valAx>
      <c:spPr>
        <a:noFill/>
        <a:ln>
          <a:noFill/>
        </a:ln>
        <a:effectLst/>
      </c:spPr>
    </c:plotArea>
    <c:legend>
      <c:legendPos val="b"/>
      <c:legendEntry>
        <c:idx val="1"/>
        <c:delete val="1"/>
      </c:legendEntry>
      <c:legendEntry>
        <c:idx val="2"/>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Cambria" panose="02040503050406030204" pitchFamily="18" charset="0"/>
              <a:ea typeface="+mn-ea"/>
              <a:cs typeface="+mn-cs"/>
            </a:defRPr>
          </a:pPr>
          <a:endParaRPr lang="it-IT"/>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it-IT"/>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Cambria" panose="02040503050406030204" pitchFamily="18" charset="0"/>
                <a:ea typeface="+mn-ea"/>
                <a:cs typeface="+mn-cs"/>
              </a:defRPr>
            </a:pPr>
            <a:r>
              <a:rPr lang="it-IT">
                <a:latin typeface="Cambria" panose="02040503050406030204" pitchFamily="18" charset="0"/>
              </a:rPr>
              <a:t>Densità Abitativa</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Cambria" panose="02040503050406030204" pitchFamily="18" charset="0"/>
              <a:ea typeface="+mn-ea"/>
              <a:cs typeface="+mn-cs"/>
            </a:defRPr>
          </a:pPr>
          <a:endParaRPr lang="it-IT"/>
        </a:p>
      </c:txPr>
    </c:title>
    <c:autoTitleDeleted val="0"/>
    <c:plotArea>
      <c:layout/>
      <c:barChart>
        <c:barDir val="col"/>
        <c:grouping val="clustered"/>
        <c:varyColors val="0"/>
        <c:ser>
          <c:idx val="0"/>
          <c:order val="0"/>
          <c:tx>
            <c:strRef>
              <c:f>Foglio1!$B$1</c:f>
              <c:strCache>
                <c:ptCount val="1"/>
                <c:pt idx="0">
                  <c:v>Densità abitativa (ab/kmq)</c:v>
                </c:pt>
              </c:strCache>
            </c:strRef>
          </c:tx>
          <c:spPr>
            <a:solidFill>
              <a:schemeClr val="accent2"/>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1-099E-4F92-A91D-CD6086683FD7}"/>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3-099E-4F92-A91D-CD6086683FD7}"/>
              </c:ext>
            </c:extLst>
          </c:dPt>
          <c:dPt>
            <c:idx val="8"/>
            <c:invertIfNegative val="0"/>
            <c:bubble3D val="0"/>
            <c:spPr>
              <a:solidFill>
                <a:srgbClr val="FF0000"/>
              </a:solidFill>
              <a:ln>
                <a:noFill/>
              </a:ln>
              <a:effectLst/>
            </c:spPr>
            <c:extLst>
              <c:ext xmlns:c16="http://schemas.microsoft.com/office/drawing/2014/chart" uri="{C3380CC4-5D6E-409C-BE32-E72D297353CC}">
                <c16:uniqueId val="{00000005-099E-4F92-A91D-CD6086683FD7}"/>
              </c:ext>
            </c:extLst>
          </c:dPt>
          <c:cat>
            <c:strRef>
              <c:f>Foglio1!$A$2:$A$17</c:f>
              <c:strCache>
                <c:ptCount val="11"/>
                <c:pt idx="0">
                  <c:v>Aquila d'Arroscia</c:v>
                </c:pt>
                <c:pt idx="1">
                  <c:v>Armo</c:v>
                </c:pt>
                <c:pt idx="2">
                  <c:v>Borghetto d'Arroscia</c:v>
                </c:pt>
                <c:pt idx="3">
                  <c:v>Cosio d'Arroscia</c:v>
                </c:pt>
                <c:pt idx="4">
                  <c:v>Mendatica</c:v>
                </c:pt>
                <c:pt idx="5">
                  <c:v>Montegrosso Pian Latte</c:v>
                </c:pt>
                <c:pt idx="6">
                  <c:v>Pieve di Teco</c:v>
                </c:pt>
                <c:pt idx="7">
                  <c:v>Pornassio</c:v>
                </c:pt>
                <c:pt idx="8">
                  <c:v>Ranzo</c:v>
                </c:pt>
                <c:pt idx="9">
                  <c:v>Rezzo</c:v>
                </c:pt>
                <c:pt idx="10">
                  <c:v>Vessalico</c:v>
                </c:pt>
              </c:strCache>
              <c:extLst/>
            </c:strRef>
          </c:cat>
          <c:val>
            <c:numRef>
              <c:f>Foglio1!$B$2:$B$17</c:f>
              <c:numCache>
                <c:formatCode>0.0</c:formatCode>
                <c:ptCount val="11"/>
                <c:pt idx="0">
                  <c:v>15.208596336020516</c:v>
                </c:pt>
                <c:pt idx="1">
                  <c:v>11.592766906118406</c:v>
                </c:pt>
                <c:pt idx="2">
                  <c:v>16.076364659755502</c:v>
                </c:pt>
                <c:pt idx="3">
                  <c:v>4.6110448085060218</c:v>
                </c:pt>
                <c:pt idx="4">
                  <c:v>5.6042122823480351</c:v>
                </c:pt>
                <c:pt idx="5">
                  <c:v>11.270583776343743</c:v>
                </c:pt>
                <c:pt idx="6">
                  <c:v>33.230875581725485</c:v>
                </c:pt>
                <c:pt idx="7">
                  <c:v>24.622033412466834</c:v>
                </c:pt>
                <c:pt idx="8">
                  <c:v>50.753940108508431</c:v>
                </c:pt>
                <c:pt idx="9">
                  <c:v>8.4028441218894088</c:v>
                </c:pt>
                <c:pt idx="10">
                  <c:v>23.412489846624304</c:v>
                </c:pt>
              </c:numCache>
              <c:extLst/>
            </c:numRef>
          </c:val>
          <c:extLst>
            <c:ext xmlns:c16="http://schemas.microsoft.com/office/drawing/2014/chart" uri="{C3380CC4-5D6E-409C-BE32-E72D297353CC}">
              <c16:uniqueId val="{00000006-099E-4F92-A91D-CD6086683FD7}"/>
            </c:ext>
          </c:extLst>
        </c:ser>
        <c:ser>
          <c:idx val="1"/>
          <c:order val="1"/>
          <c:tx>
            <c:strRef>
              <c:f>Foglio1!$C$1</c:f>
              <c:strCache>
                <c:ptCount val="1"/>
                <c:pt idx="0">
                  <c:v>Colonna1</c:v>
                </c:pt>
              </c:strCache>
            </c:strRef>
          </c:tx>
          <c:spPr>
            <a:solidFill>
              <a:schemeClr val="accent4"/>
            </a:solidFill>
            <a:ln>
              <a:noFill/>
            </a:ln>
            <a:effectLst/>
          </c:spPr>
          <c:invertIfNegative val="0"/>
          <c:cat>
            <c:strRef>
              <c:f>Foglio1!$A$2:$A$17</c:f>
              <c:strCache>
                <c:ptCount val="11"/>
                <c:pt idx="0">
                  <c:v>Aquila d'Arroscia</c:v>
                </c:pt>
                <c:pt idx="1">
                  <c:v>Armo</c:v>
                </c:pt>
                <c:pt idx="2">
                  <c:v>Borghetto d'Arroscia</c:v>
                </c:pt>
                <c:pt idx="3">
                  <c:v>Cosio d'Arroscia</c:v>
                </c:pt>
                <c:pt idx="4">
                  <c:v>Mendatica</c:v>
                </c:pt>
                <c:pt idx="5">
                  <c:v>Montegrosso Pian Latte</c:v>
                </c:pt>
                <c:pt idx="6">
                  <c:v>Pieve di Teco</c:v>
                </c:pt>
                <c:pt idx="7">
                  <c:v>Pornassio</c:v>
                </c:pt>
                <c:pt idx="8">
                  <c:v>Ranzo</c:v>
                </c:pt>
                <c:pt idx="9">
                  <c:v>Rezzo</c:v>
                </c:pt>
                <c:pt idx="10">
                  <c:v>Vessalico</c:v>
                </c:pt>
              </c:strCache>
              <c:extLst/>
            </c:strRef>
          </c:cat>
          <c:val>
            <c:numRef>
              <c:f>Foglio1!$C$2:$C$17</c:f>
              <c:numCache>
                <c:formatCode>General</c:formatCode>
                <c:ptCount val="11"/>
              </c:numCache>
              <c:extLst/>
            </c:numRef>
          </c:val>
          <c:extLst>
            <c:ext xmlns:c16="http://schemas.microsoft.com/office/drawing/2014/chart" uri="{C3380CC4-5D6E-409C-BE32-E72D297353CC}">
              <c16:uniqueId val="{00000007-099E-4F92-A91D-CD6086683FD7}"/>
            </c:ext>
          </c:extLst>
        </c:ser>
        <c:ser>
          <c:idx val="2"/>
          <c:order val="2"/>
          <c:tx>
            <c:strRef>
              <c:f>Foglio1!$D$1</c:f>
              <c:strCache>
                <c:ptCount val="1"/>
                <c:pt idx="0">
                  <c:v>Colonna2</c:v>
                </c:pt>
              </c:strCache>
            </c:strRef>
          </c:tx>
          <c:spPr>
            <a:solidFill>
              <a:schemeClr val="accent6"/>
            </a:solidFill>
            <a:ln>
              <a:noFill/>
            </a:ln>
            <a:effectLst/>
          </c:spPr>
          <c:invertIfNegative val="0"/>
          <c:cat>
            <c:strRef>
              <c:f>Foglio1!$A$2:$A$17</c:f>
              <c:strCache>
                <c:ptCount val="11"/>
                <c:pt idx="0">
                  <c:v>Aquila d'Arroscia</c:v>
                </c:pt>
                <c:pt idx="1">
                  <c:v>Armo</c:v>
                </c:pt>
                <c:pt idx="2">
                  <c:v>Borghetto d'Arroscia</c:v>
                </c:pt>
                <c:pt idx="3">
                  <c:v>Cosio d'Arroscia</c:v>
                </c:pt>
                <c:pt idx="4">
                  <c:v>Mendatica</c:v>
                </c:pt>
                <c:pt idx="5">
                  <c:v>Montegrosso Pian Latte</c:v>
                </c:pt>
                <c:pt idx="6">
                  <c:v>Pieve di Teco</c:v>
                </c:pt>
                <c:pt idx="7">
                  <c:v>Pornassio</c:v>
                </c:pt>
                <c:pt idx="8">
                  <c:v>Ranzo</c:v>
                </c:pt>
                <c:pt idx="9">
                  <c:v>Rezzo</c:v>
                </c:pt>
                <c:pt idx="10">
                  <c:v>Vessalico</c:v>
                </c:pt>
              </c:strCache>
              <c:extLst/>
            </c:strRef>
          </c:cat>
          <c:val>
            <c:numRef>
              <c:f>Foglio1!$D$2:$D$17</c:f>
              <c:numCache>
                <c:formatCode>General</c:formatCode>
                <c:ptCount val="11"/>
              </c:numCache>
              <c:extLst/>
            </c:numRef>
          </c:val>
          <c:extLst>
            <c:ext xmlns:c16="http://schemas.microsoft.com/office/drawing/2014/chart" uri="{C3380CC4-5D6E-409C-BE32-E72D297353CC}">
              <c16:uniqueId val="{00000008-099E-4F92-A91D-CD6086683FD7}"/>
            </c:ext>
          </c:extLst>
        </c:ser>
        <c:dLbls>
          <c:showLegendKey val="0"/>
          <c:showVal val="0"/>
          <c:showCatName val="0"/>
          <c:showSerName val="0"/>
          <c:showPercent val="0"/>
          <c:showBubbleSize val="0"/>
        </c:dLbls>
        <c:gapWidth val="219"/>
        <c:overlap val="-27"/>
        <c:axId val="720931135"/>
        <c:axId val="345232639"/>
      </c:barChart>
      <c:catAx>
        <c:axId val="7209311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ambria" panose="02040503050406030204" pitchFamily="18" charset="0"/>
                <a:ea typeface="+mn-ea"/>
                <a:cs typeface="+mn-cs"/>
              </a:defRPr>
            </a:pPr>
            <a:endParaRPr lang="it-IT"/>
          </a:p>
        </c:txPr>
        <c:crossAx val="345232639"/>
        <c:crosses val="autoZero"/>
        <c:auto val="1"/>
        <c:lblAlgn val="ctr"/>
        <c:lblOffset val="100"/>
        <c:noMultiLvlLbl val="0"/>
      </c:catAx>
      <c:valAx>
        <c:axId val="345232639"/>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720931135"/>
        <c:crosses val="autoZero"/>
        <c:crossBetween val="between"/>
      </c:valAx>
      <c:spPr>
        <a:noFill/>
        <a:ln>
          <a:noFill/>
        </a:ln>
        <a:effectLst/>
      </c:spPr>
    </c:plotArea>
    <c:legend>
      <c:legendPos val="b"/>
      <c:legendEntry>
        <c:idx val="1"/>
        <c:delete val="1"/>
      </c:legendEntry>
      <c:legendEntry>
        <c:idx val="2"/>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Cambria" panose="02040503050406030204" pitchFamily="18" charset="0"/>
              <a:ea typeface="+mn-ea"/>
              <a:cs typeface="+mn-cs"/>
            </a:defRPr>
          </a:pPr>
          <a:endParaRPr lang="it-IT"/>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it-IT"/>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Cambria" panose="02040503050406030204" pitchFamily="18" charset="0"/>
                <a:ea typeface="+mn-ea"/>
                <a:cs typeface="+mn-cs"/>
              </a:defRPr>
            </a:pPr>
            <a:r>
              <a:rPr lang="it-IT">
                <a:latin typeface="Cambria" panose="02040503050406030204" pitchFamily="18" charset="0"/>
              </a:rPr>
              <a:t>Distribuzione</a:t>
            </a:r>
            <a:r>
              <a:rPr lang="it-IT" baseline="0">
                <a:latin typeface="Cambria" panose="02040503050406030204" pitchFamily="18" charset="0"/>
              </a:rPr>
              <a:t> per Età</a:t>
            </a:r>
            <a:endParaRPr lang="it-IT">
              <a:latin typeface="Cambria" panose="02040503050406030204" pitchFamily="18"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Cambria" panose="02040503050406030204" pitchFamily="18" charset="0"/>
              <a:ea typeface="+mn-ea"/>
              <a:cs typeface="+mn-cs"/>
            </a:defRPr>
          </a:pPr>
          <a:endParaRPr lang="it-IT"/>
        </a:p>
      </c:txPr>
    </c:title>
    <c:autoTitleDeleted val="0"/>
    <c:plotArea>
      <c:layout/>
      <c:barChart>
        <c:barDir val="col"/>
        <c:grouping val="clustered"/>
        <c:varyColors val="0"/>
        <c:ser>
          <c:idx val="0"/>
          <c:order val="0"/>
          <c:tx>
            <c:strRef>
              <c:f>Foglio1!$B$1</c:f>
              <c:strCache>
                <c:ptCount val="1"/>
                <c:pt idx="0">
                  <c:v>% 0-14</c:v>
                </c:pt>
              </c:strCache>
            </c:strRef>
          </c:tx>
          <c:spPr>
            <a:solidFill>
              <a:schemeClr val="accent1">
                <a:shade val="65000"/>
              </a:schemeClr>
            </a:solidFill>
            <a:ln>
              <a:noFill/>
            </a:ln>
            <a:effectLst/>
          </c:spPr>
          <c:invertIfNegative val="0"/>
          <c:dPt>
            <c:idx val="5"/>
            <c:invertIfNegative val="0"/>
            <c:bubble3D val="0"/>
            <c:spPr>
              <a:solidFill>
                <a:schemeClr val="accent1">
                  <a:shade val="65000"/>
                </a:schemeClr>
              </a:solidFill>
              <a:ln>
                <a:noFill/>
              </a:ln>
              <a:effectLst/>
            </c:spPr>
            <c:extLst>
              <c:ext xmlns:c16="http://schemas.microsoft.com/office/drawing/2014/chart" uri="{C3380CC4-5D6E-409C-BE32-E72D297353CC}">
                <c16:uniqueId val="{00000001-D76C-4D78-A36E-B77F207228CB}"/>
              </c:ext>
            </c:extLst>
          </c:dPt>
          <c:dPt>
            <c:idx val="7"/>
            <c:invertIfNegative val="0"/>
            <c:bubble3D val="0"/>
            <c:spPr>
              <a:solidFill>
                <a:schemeClr val="accent1">
                  <a:shade val="65000"/>
                </a:schemeClr>
              </a:solidFill>
              <a:ln>
                <a:noFill/>
              </a:ln>
              <a:effectLst/>
            </c:spPr>
            <c:extLst>
              <c:ext xmlns:c16="http://schemas.microsoft.com/office/drawing/2014/chart" uri="{C3380CC4-5D6E-409C-BE32-E72D297353CC}">
                <c16:uniqueId val="{00000003-D76C-4D78-A36E-B77F207228CB}"/>
              </c:ext>
            </c:extLst>
          </c:dPt>
          <c:dPt>
            <c:idx val="8"/>
            <c:invertIfNegative val="0"/>
            <c:bubble3D val="0"/>
            <c:spPr>
              <a:solidFill>
                <a:srgbClr val="C00000"/>
              </a:solidFill>
              <a:ln>
                <a:noFill/>
              </a:ln>
              <a:effectLst/>
            </c:spPr>
            <c:extLst>
              <c:ext xmlns:c16="http://schemas.microsoft.com/office/drawing/2014/chart" uri="{C3380CC4-5D6E-409C-BE32-E72D297353CC}">
                <c16:uniqueId val="{00000005-D76C-4D78-A36E-B77F207228CB}"/>
              </c:ext>
            </c:extLst>
          </c:dPt>
          <c:dPt>
            <c:idx val="10"/>
            <c:invertIfNegative val="0"/>
            <c:bubble3D val="0"/>
            <c:spPr>
              <a:solidFill>
                <a:srgbClr val="C00000"/>
              </a:solidFill>
              <a:ln>
                <a:noFill/>
              </a:ln>
              <a:effectLst/>
            </c:spPr>
            <c:extLst>
              <c:ext xmlns:c16="http://schemas.microsoft.com/office/drawing/2014/chart" uri="{C3380CC4-5D6E-409C-BE32-E72D297353CC}">
                <c16:uniqueId val="{00000007-D76C-4D78-A36E-B77F207228CB}"/>
              </c:ext>
            </c:extLst>
          </c:dPt>
          <c:cat>
            <c:strRef>
              <c:f>Foglio1!$A$2:$A$17</c:f>
              <c:strCache>
                <c:ptCount val="11"/>
                <c:pt idx="0">
                  <c:v>Aquila d'Arroscia</c:v>
                </c:pt>
                <c:pt idx="1">
                  <c:v>Armo</c:v>
                </c:pt>
                <c:pt idx="2">
                  <c:v>Borghetto d'Arroscia</c:v>
                </c:pt>
                <c:pt idx="3">
                  <c:v>Cosio d'Arroscia</c:v>
                </c:pt>
                <c:pt idx="4">
                  <c:v>Mendatica</c:v>
                </c:pt>
                <c:pt idx="5">
                  <c:v>Montegrosso Pian Latte</c:v>
                </c:pt>
                <c:pt idx="6">
                  <c:v>Pieve di Teco</c:v>
                </c:pt>
                <c:pt idx="7">
                  <c:v>Pornassio</c:v>
                </c:pt>
                <c:pt idx="8">
                  <c:v>Ranzo</c:v>
                </c:pt>
                <c:pt idx="9">
                  <c:v>Rezzo</c:v>
                </c:pt>
                <c:pt idx="10">
                  <c:v>Vessalico</c:v>
                </c:pt>
              </c:strCache>
              <c:extLst/>
            </c:strRef>
          </c:cat>
          <c:val>
            <c:numRef>
              <c:f>Foglio1!$B$2:$B$17</c:f>
              <c:numCache>
                <c:formatCode>#,##0</c:formatCode>
                <c:ptCount val="11"/>
                <c:pt idx="0">
                  <c:v>5</c:v>
                </c:pt>
                <c:pt idx="1">
                  <c:v>9.9</c:v>
                </c:pt>
                <c:pt idx="2">
                  <c:v>9.5</c:v>
                </c:pt>
                <c:pt idx="3">
                  <c:v>8.6999999999999993</c:v>
                </c:pt>
                <c:pt idx="4">
                  <c:v>3.8</c:v>
                </c:pt>
                <c:pt idx="5">
                  <c:v>6.7</c:v>
                </c:pt>
                <c:pt idx="6">
                  <c:v>10.6</c:v>
                </c:pt>
                <c:pt idx="7" formatCode="General">
                  <c:v>6.8</c:v>
                </c:pt>
                <c:pt idx="8" formatCode="General">
                  <c:v>10.8</c:v>
                </c:pt>
                <c:pt idx="9" formatCode="General">
                  <c:v>8</c:v>
                </c:pt>
                <c:pt idx="10" formatCode="General">
                  <c:v>10.8</c:v>
                </c:pt>
              </c:numCache>
              <c:extLst/>
            </c:numRef>
          </c:val>
          <c:extLst>
            <c:ext xmlns:c16="http://schemas.microsoft.com/office/drawing/2014/chart" uri="{C3380CC4-5D6E-409C-BE32-E72D297353CC}">
              <c16:uniqueId val="{00000008-D76C-4D78-A36E-B77F207228CB}"/>
            </c:ext>
          </c:extLst>
        </c:ser>
        <c:ser>
          <c:idx val="1"/>
          <c:order val="1"/>
          <c:tx>
            <c:strRef>
              <c:f>Foglio1!$C$1</c:f>
              <c:strCache>
                <c:ptCount val="1"/>
                <c:pt idx="0">
                  <c:v>% 14-64</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A-D76C-4D78-A36E-B77F207228CB}"/>
              </c:ext>
            </c:extLst>
          </c:dPt>
          <c:dPt>
            <c:idx val="5"/>
            <c:invertIfNegative val="0"/>
            <c:bubble3D val="0"/>
            <c:spPr>
              <a:solidFill>
                <a:schemeClr val="accent1"/>
              </a:solidFill>
              <a:ln>
                <a:noFill/>
              </a:ln>
              <a:effectLst/>
            </c:spPr>
            <c:extLst>
              <c:ext xmlns:c16="http://schemas.microsoft.com/office/drawing/2014/chart" uri="{C3380CC4-5D6E-409C-BE32-E72D297353CC}">
                <c16:uniqueId val="{0000000C-D76C-4D78-A36E-B77F207228CB}"/>
              </c:ext>
            </c:extLst>
          </c:dPt>
          <c:dPt>
            <c:idx val="7"/>
            <c:invertIfNegative val="0"/>
            <c:bubble3D val="0"/>
            <c:spPr>
              <a:solidFill>
                <a:srgbClr val="FF0000"/>
              </a:solidFill>
              <a:ln>
                <a:noFill/>
              </a:ln>
              <a:effectLst/>
            </c:spPr>
            <c:extLst>
              <c:ext xmlns:c16="http://schemas.microsoft.com/office/drawing/2014/chart" uri="{C3380CC4-5D6E-409C-BE32-E72D297353CC}">
                <c16:uniqueId val="{0000000E-D76C-4D78-A36E-B77F207228CB}"/>
              </c:ext>
            </c:extLst>
          </c:dPt>
          <c:cat>
            <c:strRef>
              <c:f>Foglio1!$A$2:$A$17</c:f>
              <c:strCache>
                <c:ptCount val="11"/>
                <c:pt idx="0">
                  <c:v>Aquila d'Arroscia</c:v>
                </c:pt>
                <c:pt idx="1">
                  <c:v>Armo</c:v>
                </c:pt>
                <c:pt idx="2">
                  <c:v>Borghetto d'Arroscia</c:v>
                </c:pt>
                <c:pt idx="3">
                  <c:v>Cosio d'Arroscia</c:v>
                </c:pt>
                <c:pt idx="4">
                  <c:v>Mendatica</c:v>
                </c:pt>
                <c:pt idx="5">
                  <c:v>Montegrosso Pian Latte</c:v>
                </c:pt>
                <c:pt idx="6">
                  <c:v>Pieve di Teco</c:v>
                </c:pt>
                <c:pt idx="7">
                  <c:v>Pornassio</c:v>
                </c:pt>
                <c:pt idx="8">
                  <c:v>Ranzo</c:v>
                </c:pt>
                <c:pt idx="9">
                  <c:v>Rezzo</c:v>
                </c:pt>
                <c:pt idx="10">
                  <c:v>Vessalico</c:v>
                </c:pt>
              </c:strCache>
              <c:extLst/>
            </c:strRef>
          </c:cat>
          <c:val>
            <c:numRef>
              <c:f>Foglio1!$C$2:$C$17</c:f>
              <c:numCache>
                <c:formatCode>#,##0</c:formatCode>
                <c:ptCount val="11"/>
                <c:pt idx="0">
                  <c:v>64.2</c:v>
                </c:pt>
                <c:pt idx="1">
                  <c:v>57.7</c:v>
                </c:pt>
                <c:pt idx="2">
                  <c:v>51.3</c:v>
                </c:pt>
                <c:pt idx="3">
                  <c:v>47.7</c:v>
                </c:pt>
                <c:pt idx="4">
                  <c:v>61</c:v>
                </c:pt>
                <c:pt idx="5">
                  <c:v>56.6</c:v>
                </c:pt>
                <c:pt idx="6">
                  <c:v>60.9</c:v>
                </c:pt>
                <c:pt idx="7" formatCode="General">
                  <c:v>65.5</c:v>
                </c:pt>
                <c:pt idx="8" formatCode="General">
                  <c:v>60.9</c:v>
                </c:pt>
                <c:pt idx="9" formatCode="General">
                  <c:v>56.4</c:v>
                </c:pt>
                <c:pt idx="10" formatCode="General">
                  <c:v>61.9</c:v>
                </c:pt>
              </c:numCache>
              <c:extLst/>
            </c:numRef>
          </c:val>
          <c:extLst>
            <c:ext xmlns:c16="http://schemas.microsoft.com/office/drawing/2014/chart" uri="{C3380CC4-5D6E-409C-BE32-E72D297353CC}">
              <c16:uniqueId val="{0000000F-D76C-4D78-A36E-B77F207228CB}"/>
            </c:ext>
          </c:extLst>
        </c:ser>
        <c:ser>
          <c:idx val="2"/>
          <c:order val="2"/>
          <c:tx>
            <c:strRef>
              <c:f>Foglio1!$D$1</c:f>
              <c:strCache>
                <c:ptCount val="1"/>
                <c:pt idx="0">
                  <c:v>% &gt;65</c:v>
                </c:pt>
              </c:strCache>
            </c:strRef>
          </c:tx>
          <c:spPr>
            <a:solidFill>
              <a:schemeClr val="accent1">
                <a:tint val="65000"/>
              </a:schemeClr>
            </a:solidFill>
            <a:ln>
              <a:noFill/>
            </a:ln>
            <a:effectLst/>
          </c:spPr>
          <c:invertIfNegative val="0"/>
          <c:dPt>
            <c:idx val="2"/>
            <c:invertIfNegative val="0"/>
            <c:bubble3D val="0"/>
            <c:spPr>
              <a:solidFill>
                <a:schemeClr val="accent2">
                  <a:lumMod val="60000"/>
                  <a:lumOff val="40000"/>
                </a:schemeClr>
              </a:solidFill>
              <a:ln>
                <a:noFill/>
              </a:ln>
              <a:effectLst/>
            </c:spPr>
            <c:extLst>
              <c:ext xmlns:c16="http://schemas.microsoft.com/office/drawing/2014/chart" uri="{C3380CC4-5D6E-409C-BE32-E72D297353CC}">
                <c16:uniqueId val="{00000011-D76C-4D78-A36E-B77F207228CB}"/>
              </c:ext>
            </c:extLst>
          </c:dPt>
          <c:dPt>
            <c:idx val="3"/>
            <c:invertIfNegative val="0"/>
            <c:bubble3D val="0"/>
            <c:spPr>
              <a:solidFill>
                <a:schemeClr val="accent1">
                  <a:tint val="65000"/>
                </a:schemeClr>
              </a:solidFill>
              <a:ln>
                <a:noFill/>
              </a:ln>
              <a:effectLst/>
            </c:spPr>
            <c:extLst>
              <c:ext xmlns:c16="http://schemas.microsoft.com/office/drawing/2014/chart" uri="{C3380CC4-5D6E-409C-BE32-E72D297353CC}">
                <c16:uniqueId val="{00000013-D76C-4D78-A36E-B77F207228CB}"/>
              </c:ext>
            </c:extLst>
          </c:dPt>
          <c:dPt>
            <c:idx val="7"/>
            <c:invertIfNegative val="0"/>
            <c:bubble3D val="0"/>
            <c:spPr>
              <a:solidFill>
                <a:schemeClr val="accent1">
                  <a:tint val="65000"/>
                </a:schemeClr>
              </a:solidFill>
              <a:ln>
                <a:noFill/>
              </a:ln>
              <a:effectLst/>
            </c:spPr>
            <c:extLst>
              <c:ext xmlns:c16="http://schemas.microsoft.com/office/drawing/2014/chart" uri="{C3380CC4-5D6E-409C-BE32-E72D297353CC}">
                <c16:uniqueId val="{00000015-D76C-4D78-A36E-B77F207228CB}"/>
              </c:ext>
            </c:extLst>
          </c:dPt>
          <c:cat>
            <c:strRef>
              <c:f>Foglio1!$A$2:$A$17</c:f>
              <c:strCache>
                <c:ptCount val="11"/>
                <c:pt idx="0">
                  <c:v>Aquila d'Arroscia</c:v>
                </c:pt>
                <c:pt idx="1">
                  <c:v>Armo</c:v>
                </c:pt>
                <c:pt idx="2">
                  <c:v>Borghetto d'Arroscia</c:v>
                </c:pt>
                <c:pt idx="3">
                  <c:v>Cosio d'Arroscia</c:v>
                </c:pt>
                <c:pt idx="4">
                  <c:v>Mendatica</c:v>
                </c:pt>
                <c:pt idx="5">
                  <c:v>Montegrosso Pian Latte</c:v>
                </c:pt>
                <c:pt idx="6">
                  <c:v>Pieve di Teco</c:v>
                </c:pt>
                <c:pt idx="7">
                  <c:v>Pornassio</c:v>
                </c:pt>
                <c:pt idx="8">
                  <c:v>Ranzo</c:v>
                </c:pt>
                <c:pt idx="9">
                  <c:v>Rezzo</c:v>
                </c:pt>
                <c:pt idx="10">
                  <c:v>Vessalico</c:v>
                </c:pt>
              </c:strCache>
              <c:extLst/>
            </c:strRef>
          </c:cat>
          <c:val>
            <c:numRef>
              <c:f>Foglio1!$D$2:$D$17</c:f>
              <c:numCache>
                <c:formatCode>#,##0.0</c:formatCode>
                <c:ptCount val="11"/>
                <c:pt idx="0">
                  <c:v>30.8</c:v>
                </c:pt>
                <c:pt idx="1">
                  <c:v>32.4</c:v>
                </c:pt>
                <c:pt idx="2">
                  <c:v>39.200000000000003</c:v>
                </c:pt>
                <c:pt idx="3">
                  <c:v>43.6</c:v>
                </c:pt>
                <c:pt idx="4">
                  <c:v>35.200000000000003</c:v>
                </c:pt>
                <c:pt idx="5">
                  <c:v>36.700000000000003</c:v>
                </c:pt>
                <c:pt idx="6">
                  <c:v>28.5</c:v>
                </c:pt>
                <c:pt idx="7" formatCode="General">
                  <c:v>27.7</c:v>
                </c:pt>
                <c:pt idx="8" formatCode="General">
                  <c:v>28.3</c:v>
                </c:pt>
                <c:pt idx="9" formatCode="General">
                  <c:v>35.6</c:v>
                </c:pt>
                <c:pt idx="10" formatCode="General">
                  <c:v>27.3</c:v>
                </c:pt>
              </c:numCache>
              <c:extLst/>
            </c:numRef>
          </c:val>
          <c:extLst>
            <c:ext xmlns:c16="http://schemas.microsoft.com/office/drawing/2014/chart" uri="{C3380CC4-5D6E-409C-BE32-E72D297353CC}">
              <c16:uniqueId val="{00000016-D76C-4D78-A36E-B77F207228CB}"/>
            </c:ext>
          </c:extLst>
        </c:ser>
        <c:dLbls>
          <c:showLegendKey val="0"/>
          <c:showVal val="0"/>
          <c:showCatName val="0"/>
          <c:showSerName val="0"/>
          <c:showPercent val="0"/>
          <c:showBubbleSize val="0"/>
        </c:dLbls>
        <c:gapWidth val="219"/>
        <c:overlap val="-27"/>
        <c:axId val="793957119"/>
        <c:axId val="345242207"/>
      </c:barChart>
      <c:catAx>
        <c:axId val="7939571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ambria" panose="02040503050406030204" pitchFamily="18" charset="0"/>
                <a:ea typeface="+mn-ea"/>
                <a:cs typeface="+mn-cs"/>
              </a:defRPr>
            </a:pPr>
            <a:endParaRPr lang="it-IT"/>
          </a:p>
        </c:txPr>
        <c:crossAx val="345242207"/>
        <c:crosses val="autoZero"/>
        <c:auto val="1"/>
        <c:lblAlgn val="ctr"/>
        <c:lblOffset val="100"/>
        <c:noMultiLvlLbl val="0"/>
      </c:catAx>
      <c:valAx>
        <c:axId val="34524220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79395711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Cambria" panose="02040503050406030204" pitchFamily="18" charset="0"/>
              <a:ea typeface="+mn-ea"/>
              <a:cs typeface="+mn-cs"/>
            </a:defRPr>
          </a:pPr>
          <a:endParaRPr lang="it-IT"/>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it-IT"/>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Cambria" panose="02040503050406030204" pitchFamily="18" charset="0"/>
                <a:ea typeface="+mn-ea"/>
                <a:cs typeface="+mn-cs"/>
              </a:defRPr>
            </a:pPr>
            <a:r>
              <a:rPr lang="it-IT">
                <a:solidFill>
                  <a:schemeClr val="tx1">
                    <a:lumMod val="65000"/>
                    <a:lumOff val="35000"/>
                  </a:schemeClr>
                </a:solidFill>
                <a:latin typeface="Cambria" panose="02040503050406030204" pitchFamily="18" charset="0"/>
              </a:rPr>
              <a:t>Auto e Popolazione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Cambria" panose="02040503050406030204" pitchFamily="18" charset="0"/>
              <a:ea typeface="+mn-ea"/>
              <a:cs typeface="+mn-cs"/>
            </a:defRPr>
          </a:pPr>
          <a:endParaRPr lang="it-IT"/>
        </a:p>
      </c:txPr>
    </c:title>
    <c:autoTitleDeleted val="0"/>
    <c:plotArea>
      <c:layout/>
      <c:barChart>
        <c:barDir val="col"/>
        <c:grouping val="clustered"/>
        <c:varyColors val="0"/>
        <c:ser>
          <c:idx val="0"/>
          <c:order val="0"/>
          <c:tx>
            <c:strRef>
              <c:f>Foglio1!$B$1</c:f>
              <c:strCache>
                <c:ptCount val="1"/>
                <c:pt idx="0">
                  <c:v>Auto 2016</c:v>
                </c:pt>
              </c:strCache>
            </c:strRef>
          </c:tx>
          <c:spPr>
            <a:solidFill>
              <a:schemeClr val="accent2"/>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1-74AB-4439-AE74-4D9081570107}"/>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74AB-4439-AE74-4D9081570107}"/>
              </c:ext>
            </c:extLst>
          </c:dPt>
          <c:dPt>
            <c:idx val="6"/>
            <c:invertIfNegative val="0"/>
            <c:bubble3D val="0"/>
            <c:spPr>
              <a:solidFill>
                <a:srgbClr val="C00000"/>
              </a:solidFill>
              <a:ln>
                <a:noFill/>
              </a:ln>
              <a:effectLst/>
            </c:spPr>
            <c:extLst>
              <c:ext xmlns:c16="http://schemas.microsoft.com/office/drawing/2014/chart" uri="{C3380CC4-5D6E-409C-BE32-E72D297353CC}">
                <c16:uniqueId val="{00000005-74AB-4439-AE74-4D9081570107}"/>
              </c:ext>
            </c:extLst>
          </c:dPt>
          <c:cat>
            <c:strRef>
              <c:f>Foglio1!$A$2:$A$17</c:f>
              <c:strCache>
                <c:ptCount val="11"/>
                <c:pt idx="0">
                  <c:v>Aquila d'Arroscia</c:v>
                </c:pt>
                <c:pt idx="1">
                  <c:v>Armo</c:v>
                </c:pt>
                <c:pt idx="2">
                  <c:v>Borghetto d'Arroscia</c:v>
                </c:pt>
                <c:pt idx="3">
                  <c:v>Cosio d'Arroscia</c:v>
                </c:pt>
                <c:pt idx="4">
                  <c:v>Mendatica</c:v>
                </c:pt>
                <c:pt idx="5">
                  <c:v>Montegrosso Pian Latte</c:v>
                </c:pt>
                <c:pt idx="6">
                  <c:v>Pieve di Teco</c:v>
                </c:pt>
                <c:pt idx="7">
                  <c:v>Pornassio</c:v>
                </c:pt>
                <c:pt idx="8">
                  <c:v>Ranzo</c:v>
                </c:pt>
                <c:pt idx="9">
                  <c:v>Rezzo</c:v>
                </c:pt>
                <c:pt idx="10">
                  <c:v>Vessalico</c:v>
                </c:pt>
              </c:strCache>
              <c:extLst/>
            </c:strRef>
          </c:cat>
          <c:val>
            <c:numRef>
              <c:f>Foglio1!$B$2:$B$17</c:f>
              <c:numCache>
                <c:formatCode>#,##0</c:formatCode>
                <c:ptCount val="11"/>
                <c:pt idx="0">
                  <c:v>103</c:v>
                </c:pt>
                <c:pt idx="1">
                  <c:v>68</c:v>
                </c:pt>
                <c:pt idx="2">
                  <c:v>299</c:v>
                </c:pt>
                <c:pt idx="3">
                  <c:v>134</c:v>
                </c:pt>
                <c:pt idx="4">
                  <c:v>140</c:v>
                </c:pt>
                <c:pt idx="5">
                  <c:v>79</c:v>
                </c:pt>
                <c:pt idx="6">
                  <c:v>954</c:v>
                </c:pt>
                <c:pt idx="7" formatCode="General">
                  <c:v>389</c:v>
                </c:pt>
                <c:pt idx="8" formatCode="General">
                  <c:v>370</c:v>
                </c:pt>
                <c:pt idx="9" formatCode="General">
                  <c:v>254</c:v>
                </c:pt>
                <c:pt idx="10" formatCode="General">
                  <c:v>192</c:v>
                </c:pt>
              </c:numCache>
              <c:extLst/>
            </c:numRef>
          </c:val>
          <c:extLst>
            <c:ext xmlns:c16="http://schemas.microsoft.com/office/drawing/2014/chart" uri="{C3380CC4-5D6E-409C-BE32-E72D297353CC}">
              <c16:uniqueId val="{00000006-74AB-4439-AE74-4D9081570107}"/>
            </c:ext>
          </c:extLst>
        </c:ser>
        <c:ser>
          <c:idx val="1"/>
          <c:order val="1"/>
          <c:tx>
            <c:strRef>
              <c:f>Foglio1!$C$1</c:f>
              <c:strCache>
                <c:ptCount val="1"/>
                <c:pt idx="0">
                  <c:v>Auto per mille abitanti 2016</c:v>
                </c:pt>
              </c:strCache>
            </c:strRef>
          </c:tx>
          <c:spPr>
            <a:solidFill>
              <a:schemeClr val="accent4"/>
            </a:solidFill>
            <a:ln>
              <a:noFill/>
            </a:ln>
            <a:effectLst/>
          </c:spPr>
          <c:invertIfNegative val="0"/>
          <c:dPt>
            <c:idx val="4"/>
            <c:invertIfNegative val="0"/>
            <c:bubble3D val="0"/>
            <c:spPr>
              <a:solidFill>
                <a:srgbClr val="FF0000"/>
              </a:solidFill>
              <a:ln>
                <a:noFill/>
              </a:ln>
              <a:effectLst/>
            </c:spPr>
            <c:extLst>
              <c:ext xmlns:c16="http://schemas.microsoft.com/office/drawing/2014/chart" uri="{C3380CC4-5D6E-409C-BE32-E72D297353CC}">
                <c16:uniqueId val="{00000008-74AB-4439-AE74-4D9081570107}"/>
              </c:ext>
            </c:extLst>
          </c:dPt>
          <c:cat>
            <c:strRef>
              <c:f>Foglio1!$A$2:$A$17</c:f>
              <c:strCache>
                <c:ptCount val="11"/>
                <c:pt idx="0">
                  <c:v>Aquila d'Arroscia</c:v>
                </c:pt>
                <c:pt idx="1">
                  <c:v>Armo</c:v>
                </c:pt>
                <c:pt idx="2">
                  <c:v>Borghetto d'Arroscia</c:v>
                </c:pt>
                <c:pt idx="3">
                  <c:v>Cosio d'Arroscia</c:v>
                </c:pt>
                <c:pt idx="4">
                  <c:v>Mendatica</c:v>
                </c:pt>
                <c:pt idx="5">
                  <c:v>Montegrosso Pian Latte</c:v>
                </c:pt>
                <c:pt idx="6">
                  <c:v>Pieve di Teco</c:v>
                </c:pt>
                <c:pt idx="7">
                  <c:v>Pornassio</c:v>
                </c:pt>
                <c:pt idx="8">
                  <c:v>Ranzo</c:v>
                </c:pt>
                <c:pt idx="9">
                  <c:v>Rezzo</c:v>
                </c:pt>
                <c:pt idx="10">
                  <c:v>Vessalico</c:v>
                </c:pt>
              </c:strCache>
              <c:extLst/>
            </c:strRef>
          </c:cat>
          <c:val>
            <c:numRef>
              <c:f>Foglio1!$C$2:$C$17</c:f>
              <c:numCache>
                <c:formatCode>#,##0</c:formatCode>
                <c:ptCount val="11"/>
                <c:pt idx="0">
                  <c:v>648</c:v>
                </c:pt>
                <c:pt idx="1">
                  <c:v>613</c:v>
                </c:pt>
                <c:pt idx="2">
                  <c:v>662</c:v>
                </c:pt>
                <c:pt idx="3">
                  <c:v>615</c:v>
                </c:pt>
                <c:pt idx="4">
                  <c:v>769</c:v>
                </c:pt>
                <c:pt idx="5">
                  <c:v>658</c:v>
                </c:pt>
                <c:pt idx="6">
                  <c:v>709</c:v>
                </c:pt>
                <c:pt idx="7" formatCode="General">
                  <c:v>548</c:v>
                </c:pt>
                <c:pt idx="8" formatCode="General">
                  <c:v>657</c:v>
                </c:pt>
                <c:pt idx="9" formatCode="General">
                  <c:v>724</c:v>
                </c:pt>
                <c:pt idx="10" formatCode="General">
                  <c:v>671</c:v>
                </c:pt>
              </c:numCache>
              <c:extLst/>
            </c:numRef>
          </c:val>
          <c:extLst>
            <c:ext xmlns:c16="http://schemas.microsoft.com/office/drawing/2014/chart" uri="{C3380CC4-5D6E-409C-BE32-E72D297353CC}">
              <c16:uniqueId val="{00000009-74AB-4439-AE74-4D9081570107}"/>
            </c:ext>
          </c:extLst>
        </c:ser>
        <c:dLbls>
          <c:showLegendKey val="0"/>
          <c:showVal val="0"/>
          <c:showCatName val="0"/>
          <c:showSerName val="0"/>
          <c:showPercent val="0"/>
          <c:showBubbleSize val="0"/>
        </c:dLbls>
        <c:gapWidth val="219"/>
        <c:overlap val="-27"/>
        <c:axId val="793957119"/>
        <c:axId val="345242207"/>
        <c:extLst>
          <c:ext xmlns:c15="http://schemas.microsoft.com/office/drawing/2012/chart" uri="{02D57815-91ED-43cb-92C2-25804820EDAC}">
            <c15:filteredBarSeries>
              <c15:ser>
                <c:idx val="2"/>
                <c:order val="2"/>
                <c:tx>
                  <c:strRef>
                    <c:extLst>
                      <c:ext uri="{02D57815-91ED-43cb-92C2-25804820EDAC}">
                        <c15:formulaRef>
                          <c15:sqref>Foglio1!$D$1</c15:sqref>
                        </c15:formulaRef>
                      </c:ext>
                    </c:extLst>
                    <c:strCache>
                      <c:ptCount val="1"/>
                      <c:pt idx="0">
                        <c:v>Colonna1</c:v>
                      </c:pt>
                    </c:strCache>
                  </c:strRef>
                </c:tx>
                <c:spPr>
                  <a:solidFill>
                    <a:schemeClr val="accent6"/>
                  </a:solidFill>
                  <a:ln>
                    <a:noFill/>
                  </a:ln>
                  <a:effectLst/>
                </c:spPr>
                <c:invertIfNegative val="0"/>
                <c:cat>
                  <c:strRef>
                    <c:extLst>
                      <c:ext uri="{02D57815-91ED-43cb-92C2-25804820EDAC}">
                        <c15:formulaRef>
                          <c15:sqref>Foglio1!$A$2:$A$17</c15:sqref>
                        </c15:formulaRef>
                      </c:ext>
                    </c:extLst>
                    <c:strCache>
                      <c:ptCount val="11"/>
                      <c:pt idx="0">
                        <c:v>Aquila d'Arroscia</c:v>
                      </c:pt>
                      <c:pt idx="1">
                        <c:v>Armo</c:v>
                      </c:pt>
                      <c:pt idx="2">
                        <c:v>Borghetto d'Arroscia</c:v>
                      </c:pt>
                      <c:pt idx="3">
                        <c:v>Cosio d'Arroscia</c:v>
                      </c:pt>
                      <c:pt idx="4">
                        <c:v>Mendatica</c:v>
                      </c:pt>
                      <c:pt idx="5">
                        <c:v>Montegrosso Pian Latte</c:v>
                      </c:pt>
                      <c:pt idx="6">
                        <c:v>Pieve di Teco</c:v>
                      </c:pt>
                      <c:pt idx="7">
                        <c:v>Pornassio</c:v>
                      </c:pt>
                      <c:pt idx="8">
                        <c:v>Ranzo</c:v>
                      </c:pt>
                      <c:pt idx="9">
                        <c:v>Rezzo</c:v>
                      </c:pt>
                      <c:pt idx="10">
                        <c:v>Vessalico</c:v>
                      </c:pt>
                    </c:strCache>
                  </c:strRef>
                </c:cat>
                <c:val>
                  <c:numRef>
                    <c:extLst>
                      <c:ext uri="{02D57815-91ED-43cb-92C2-25804820EDAC}">
                        <c15:formulaRef>
                          <c15:sqref>Foglio1!$D$2:$D$17</c15:sqref>
                        </c15:formulaRef>
                      </c:ext>
                    </c:extLst>
                    <c:numCache>
                      <c:formatCode>General</c:formatCode>
                      <c:ptCount val="11"/>
                    </c:numCache>
                  </c:numRef>
                </c:val>
                <c:extLst>
                  <c:ext xmlns:c16="http://schemas.microsoft.com/office/drawing/2014/chart" uri="{C3380CC4-5D6E-409C-BE32-E72D297353CC}">
                    <c16:uniqueId val="{0000000A-74AB-4439-AE74-4D9081570107}"/>
                  </c:ext>
                </c:extLst>
              </c15:ser>
            </c15:filteredBarSeries>
          </c:ext>
        </c:extLst>
      </c:barChart>
      <c:catAx>
        <c:axId val="7939571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ambria" panose="02040503050406030204" pitchFamily="18" charset="0"/>
                <a:ea typeface="+mn-ea"/>
                <a:cs typeface="+mn-cs"/>
              </a:defRPr>
            </a:pPr>
            <a:endParaRPr lang="it-IT"/>
          </a:p>
        </c:txPr>
        <c:crossAx val="345242207"/>
        <c:crosses val="autoZero"/>
        <c:auto val="1"/>
        <c:lblAlgn val="ctr"/>
        <c:lblOffset val="100"/>
        <c:noMultiLvlLbl val="0"/>
      </c:catAx>
      <c:valAx>
        <c:axId val="34524220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it-IT"/>
          </a:p>
        </c:txPr>
        <c:crossAx val="79395711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Cambria" panose="02040503050406030204" pitchFamily="18" charset="0"/>
              <a:ea typeface="+mn-ea"/>
              <a:cs typeface="+mn-cs"/>
            </a:defRPr>
          </a:pPr>
          <a:endParaRPr lang="it-IT"/>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bg1"/>
          </a:solidFill>
        </a:defRPr>
      </a:pPr>
      <a:endParaRPr lang="it-I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withinLinear" id="14">
  <a:schemeClr val="accent1"/>
</cs:colorStyle>
</file>

<file path=ppt/charts/colors9.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D6CA80-0847-45FE-B8C5-F3C6A074EBE6}" type="doc">
      <dgm:prSet loTypeId="urn:microsoft.com/office/officeart/2005/8/layout/hProcess11" loCatId="process" qsTypeId="urn:microsoft.com/office/officeart/2005/8/quickstyle/simple3" qsCatId="simple" csTypeId="urn:microsoft.com/office/officeart/2005/8/colors/accent0_3" csCatId="mainScheme" phldr="1"/>
      <dgm:spPr/>
      <dgm:t>
        <a:bodyPr/>
        <a:lstStyle/>
        <a:p>
          <a:endParaRPr lang="it-IT"/>
        </a:p>
      </dgm:t>
    </dgm:pt>
    <dgm:pt modelId="{E00DF9E7-8EE8-49AF-95B1-D6BCF8E328A7}">
      <dgm:prSet phldrT="[Testo]" custT="1"/>
      <dgm:spPr/>
      <dgm:t>
        <a:bodyPr/>
        <a:lstStyle/>
        <a:p>
          <a:r>
            <a:rPr lang="it-IT" sz="2000" b="1" dirty="0">
              <a:latin typeface="Calibri" panose="020F0502020204030204" pitchFamily="34" charset="0"/>
              <a:cs typeface="Calibri" panose="020F0502020204030204" pitchFamily="34" charset="0"/>
            </a:rPr>
            <a:t>Ricostruzione della matrice complessiva degli spostamenti</a:t>
          </a:r>
        </a:p>
      </dgm:t>
    </dgm:pt>
    <dgm:pt modelId="{367850F8-82BC-42F9-B524-1FBD033CABEA}" type="parTrans" cxnId="{1C92C4B7-6C05-405D-BACE-9CF7E11A50A7}">
      <dgm:prSet/>
      <dgm:spPr/>
      <dgm:t>
        <a:bodyPr/>
        <a:lstStyle/>
        <a:p>
          <a:endParaRPr lang="it-IT" b="1"/>
        </a:p>
      </dgm:t>
    </dgm:pt>
    <dgm:pt modelId="{B1B91970-4E26-42E9-A0BF-8FE5F3A25AFF}" type="sibTrans" cxnId="{1C92C4B7-6C05-405D-BACE-9CF7E11A50A7}">
      <dgm:prSet/>
      <dgm:spPr/>
      <dgm:t>
        <a:bodyPr/>
        <a:lstStyle/>
        <a:p>
          <a:endParaRPr lang="it-IT" b="1"/>
        </a:p>
      </dgm:t>
    </dgm:pt>
    <dgm:pt modelId="{9325920B-2322-4B22-99AA-2A315500C2FD}">
      <dgm:prSet phldrT="[Testo]" custT="1"/>
      <dgm:spPr/>
      <dgm:t>
        <a:bodyPr/>
        <a:lstStyle/>
        <a:p>
          <a:r>
            <a:rPr lang="it-IT" sz="2000" b="1" dirty="0">
              <a:latin typeface="Calibri" panose="020F0502020204030204" pitchFamily="34" charset="0"/>
              <a:cs typeface="Calibri" panose="020F0502020204030204" pitchFamily="34" charset="0"/>
            </a:rPr>
            <a:t>Calcolo dei chilometri percorsi</a:t>
          </a:r>
          <a:endParaRPr lang="it-IT" sz="2000" b="1" dirty="0"/>
        </a:p>
      </dgm:t>
    </dgm:pt>
    <dgm:pt modelId="{3B75F576-FA0C-44FA-AC60-1EE377C5E597}" type="parTrans" cxnId="{C3F6BF4A-1EC8-48E6-9167-95ACE60E6268}">
      <dgm:prSet/>
      <dgm:spPr/>
      <dgm:t>
        <a:bodyPr/>
        <a:lstStyle/>
        <a:p>
          <a:endParaRPr lang="it-IT" b="1"/>
        </a:p>
      </dgm:t>
    </dgm:pt>
    <dgm:pt modelId="{8D5E7DEB-9ECE-4717-8196-2505E20FBFBA}" type="sibTrans" cxnId="{C3F6BF4A-1EC8-48E6-9167-95ACE60E6268}">
      <dgm:prSet/>
      <dgm:spPr/>
      <dgm:t>
        <a:bodyPr/>
        <a:lstStyle/>
        <a:p>
          <a:endParaRPr lang="it-IT" b="1"/>
        </a:p>
      </dgm:t>
    </dgm:pt>
    <dgm:pt modelId="{93E1B067-F6C9-48B1-8BA6-25D91E79CE68}">
      <dgm:prSet phldrT="[Testo]" custT="1"/>
      <dgm:spPr/>
      <dgm:t>
        <a:bodyPr/>
        <a:lstStyle/>
        <a:p>
          <a:r>
            <a:rPr lang="it-IT" sz="2000" b="1" dirty="0">
              <a:latin typeface="Calibri" panose="020F0502020204030204" pitchFamily="34" charset="0"/>
              <a:cs typeface="Calibri" panose="020F0502020204030204" pitchFamily="34" charset="0"/>
            </a:rPr>
            <a:t>Calcolo del numero di navette necessarie</a:t>
          </a:r>
          <a:endParaRPr lang="it-IT" sz="2000" b="1" dirty="0"/>
        </a:p>
      </dgm:t>
    </dgm:pt>
    <dgm:pt modelId="{5373BE4F-D366-4D7B-B35F-BDE3A2995181}" type="parTrans" cxnId="{377E6FBA-CC1C-4CA9-8E29-85CF625B4F76}">
      <dgm:prSet/>
      <dgm:spPr/>
      <dgm:t>
        <a:bodyPr/>
        <a:lstStyle/>
        <a:p>
          <a:endParaRPr lang="it-IT" b="1"/>
        </a:p>
      </dgm:t>
    </dgm:pt>
    <dgm:pt modelId="{C6E73F95-F2A4-420B-9911-A85BE097F67D}" type="sibTrans" cxnId="{377E6FBA-CC1C-4CA9-8E29-85CF625B4F76}">
      <dgm:prSet/>
      <dgm:spPr/>
      <dgm:t>
        <a:bodyPr/>
        <a:lstStyle/>
        <a:p>
          <a:endParaRPr lang="it-IT" b="1"/>
        </a:p>
      </dgm:t>
    </dgm:pt>
    <dgm:pt modelId="{9F579693-4944-40F9-86CF-C9498A87C94E}">
      <dgm:prSet custT="1"/>
      <dgm:spPr/>
      <dgm:t>
        <a:bodyPr/>
        <a:lstStyle/>
        <a:p>
          <a:r>
            <a:rPr lang="it-IT" sz="2000" b="1" dirty="0">
              <a:latin typeface="Calibri" panose="020F0502020204030204" pitchFamily="34" charset="0"/>
              <a:cs typeface="Calibri" panose="020F0502020204030204" pitchFamily="34" charset="0"/>
            </a:rPr>
            <a:t>Definizione dei criteri e metodologia di calcolo delle simulazioni</a:t>
          </a:r>
        </a:p>
      </dgm:t>
    </dgm:pt>
    <dgm:pt modelId="{4E9ED539-1D7B-4039-A740-4F204D2CA978}" type="parTrans" cxnId="{44C5E95A-E7AD-469A-8E7C-1C590A789C5F}">
      <dgm:prSet/>
      <dgm:spPr/>
      <dgm:t>
        <a:bodyPr/>
        <a:lstStyle/>
        <a:p>
          <a:endParaRPr lang="it-IT" b="1"/>
        </a:p>
      </dgm:t>
    </dgm:pt>
    <dgm:pt modelId="{2343DB18-04BE-4CEB-A215-F3BA6542F8E6}" type="sibTrans" cxnId="{44C5E95A-E7AD-469A-8E7C-1C590A789C5F}">
      <dgm:prSet/>
      <dgm:spPr/>
      <dgm:t>
        <a:bodyPr/>
        <a:lstStyle/>
        <a:p>
          <a:endParaRPr lang="it-IT" b="1"/>
        </a:p>
      </dgm:t>
    </dgm:pt>
    <dgm:pt modelId="{6732923F-3F6E-4AFD-A8C5-0BCD8F0E0B63}">
      <dgm:prSet phldrT="[Testo]" custT="1"/>
      <dgm:spPr/>
      <dgm:t>
        <a:bodyPr/>
        <a:lstStyle/>
        <a:p>
          <a:r>
            <a:rPr lang="it-IT" sz="2000" b="1" dirty="0">
              <a:latin typeface="Calibri" panose="020F0502020204030204" pitchFamily="34" charset="0"/>
              <a:cs typeface="Calibri" panose="020F0502020204030204" pitchFamily="34" charset="0"/>
            </a:rPr>
            <a:t>Definizione del target potenziale massimo teorico del servizio</a:t>
          </a:r>
        </a:p>
      </dgm:t>
    </dgm:pt>
    <dgm:pt modelId="{DABD8E94-C425-4B38-9BA1-C3651A4325C3}" type="parTrans" cxnId="{92382166-4437-44DC-B6CA-43C331771E14}">
      <dgm:prSet/>
      <dgm:spPr/>
      <dgm:t>
        <a:bodyPr/>
        <a:lstStyle/>
        <a:p>
          <a:endParaRPr lang="it-IT"/>
        </a:p>
      </dgm:t>
    </dgm:pt>
    <dgm:pt modelId="{82C64792-1FD3-4119-B47A-CD8EA470FE4E}" type="sibTrans" cxnId="{92382166-4437-44DC-B6CA-43C331771E14}">
      <dgm:prSet/>
      <dgm:spPr/>
      <dgm:t>
        <a:bodyPr/>
        <a:lstStyle/>
        <a:p>
          <a:endParaRPr lang="it-IT"/>
        </a:p>
      </dgm:t>
    </dgm:pt>
    <dgm:pt modelId="{47E5F18B-22F5-48EA-81FD-3D24C76C2BA3}" type="pres">
      <dgm:prSet presAssocID="{C0D6CA80-0847-45FE-B8C5-F3C6A074EBE6}" presName="Name0" presStyleCnt="0">
        <dgm:presLayoutVars>
          <dgm:dir/>
          <dgm:resizeHandles val="exact"/>
        </dgm:presLayoutVars>
      </dgm:prSet>
      <dgm:spPr/>
      <dgm:t>
        <a:bodyPr/>
        <a:lstStyle/>
        <a:p>
          <a:endParaRPr lang="it-IT"/>
        </a:p>
      </dgm:t>
    </dgm:pt>
    <dgm:pt modelId="{887585BA-DBCD-4044-BEDD-A55DC7EC7252}" type="pres">
      <dgm:prSet presAssocID="{C0D6CA80-0847-45FE-B8C5-F3C6A074EBE6}" presName="arrow" presStyleLbl="bgShp" presStyleIdx="0" presStyleCnt="1"/>
      <dgm:spPr/>
    </dgm:pt>
    <dgm:pt modelId="{DD6CE9C1-29FC-48D7-8201-61F68DD4313B}" type="pres">
      <dgm:prSet presAssocID="{C0D6CA80-0847-45FE-B8C5-F3C6A074EBE6}" presName="points" presStyleCnt="0"/>
      <dgm:spPr/>
    </dgm:pt>
    <dgm:pt modelId="{EAD0B8DC-703D-4952-A92C-0817928A9832}" type="pres">
      <dgm:prSet presAssocID="{E00DF9E7-8EE8-49AF-95B1-D6BCF8E328A7}" presName="compositeA" presStyleCnt="0"/>
      <dgm:spPr/>
    </dgm:pt>
    <dgm:pt modelId="{1E3FCD1B-DF62-4C52-A833-883E8C5A2495}" type="pres">
      <dgm:prSet presAssocID="{E00DF9E7-8EE8-49AF-95B1-D6BCF8E328A7}" presName="textA" presStyleLbl="revTx" presStyleIdx="0" presStyleCnt="5">
        <dgm:presLayoutVars>
          <dgm:bulletEnabled val="1"/>
        </dgm:presLayoutVars>
      </dgm:prSet>
      <dgm:spPr/>
      <dgm:t>
        <a:bodyPr/>
        <a:lstStyle/>
        <a:p>
          <a:endParaRPr lang="it-IT"/>
        </a:p>
      </dgm:t>
    </dgm:pt>
    <dgm:pt modelId="{09D78677-CE25-4A85-BFB5-837CFF5F1E2C}" type="pres">
      <dgm:prSet presAssocID="{E00DF9E7-8EE8-49AF-95B1-D6BCF8E328A7}" presName="circleA" presStyleLbl="node1" presStyleIdx="0" presStyleCnt="5"/>
      <dgm:spPr>
        <a:solidFill>
          <a:srgbClr val="FDC609"/>
        </a:solidFill>
        <a:ln>
          <a:noFill/>
        </a:ln>
      </dgm:spPr>
    </dgm:pt>
    <dgm:pt modelId="{D9D691C2-5F0B-4724-8578-2373A8911D5E}" type="pres">
      <dgm:prSet presAssocID="{E00DF9E7-8EE8-49AF-95B1-D6BCF8E328A7}" presName="spaceA" presStyleCnt="0"/>
      <dgm:spPr/>
    </dgm:pt>
    <dgm:pt modelId="{CEAF210A-7AF6-418F-A08E-4795904B48B4}" type="pres">
      <dgm:prSet presAssocID="{B1B91970-4E26-42E9-A0BF-8FE5F3A25AFF}" presName="space" presStyleCnt="0"/>
      <dgm:spPr/>
    </dgm:pt>
    <dgm:pt modelId="{08AACFB6-3811-4764-93A2-25F5C7A87FFF}" type="pres">
      <dgm:prSet presAssocID="{6732923F-3F6E-4AFD-A8C5-0BCD8F0E0B63}" presName="compositeB" presStyleCnt="0"/>
      <dgm:spPr/>
    </dgm:pt>
    <dgm:pt modelId="{17D8EF08-F24A-4FDF-8BCA-7BBB74F74E02}" type="pres">
      <dgm:prSet presAssocID="{6732923F-3F6E-4AFD-A8C5-0BCD8F0E0B63}" presName="textB" presStyleLbl="revTx" presStyleIdx="1" presStyleCnt="5">
        <dgm:presLayoutVars>
          <dgm:bulletEnabled val="1"/>
        </dgm:presLayoutVars>
      </dgm:prSet>
      <dgm:spPr/>
      <dgm:t>
        <a:bodyPr/>
        <a:lstStyle/>
        <a:p>
          <a:endParaRPr lang="it-IT"/>
        </a:p>
      </dgm:t>
    </dgm:pt>
    <dgm:pt modelId="{B7843778-117C-4591-84DF-8EFE610B5DB7}" type="pres">
      <dgm:prSet presAssocID="{6732923F-3F6E-4AFD-A8C5-0BCD8F0E0B63}" presName="circleB" presStyleLbl="node1" presStyleIdx="1" presStyleCnt="5"/>
      <dgm:spPr>
        <a:solidFill>
          <a:srgbClr val="FDC609"/>
        </a:solidFill>
      </dgm:spPr>
    </dgm:pt>
    <dgm:pt modelId="{B7FFF786-A436-44A7-A04A-82D3B49D3DC6}" type="pres">
      <dgm:prSet presAssocID="{6732923F-3F6E-4AFD-A8C5-0BCD8F0E0B63}" presName="spaceB" presStyleCnt="0"/>
      <dgm:spPr/>
    </dgm:pt>
    <dgm:pt modelId="{388702C4-8C61-41B7-96E6-96C5B708C014}" type="pres">
      <dgm:prSet presAssocID="{82C64792-1FD3-4119-B47A-CD8EA470FE4E}" presName="space" presStyleCnt="0"/>
      <dgm:spPr/>
    </dgm:pt>
    <dgm:pt modelId="{823E53D1-5E55-43DB-9AD8-37050D2C9A18}" type="pres">
      <dgm:prSet presAssocID="{9F579693-4944-40F9-86CF-C9498A87C94E}" presName="compositeA" presStyleCnt="0"/>
      <dgm:spPr/>
    </dgm:pt>
    <dgm:pt modelId="{43144DA6-2249-4A07-943C-DC72A4DA1828}" type="pres">
      <dgm:prSet presAssocID="{9F579693-4944-40F9-86CF-C9498A87C94E}" presName="textA" presStyleLbl="revTx" presStyleIdx="2" presStyleCnt="5">
        <dgm:presLayoutVars>
          <dgm:bulletEnabled val="1"/>
        </dgm:presLayoutVars>
      </dgm:prSet>
      <dgm:spPr/>
      <dgm:t>
        <a:bodyPr/>
        <a:lstStyle/>
        <a:p>
          <a:endParaRPr lang="it-IT"/>
        </a:p>
      </dgm:t>
    </dgm:pt>
    <dgm:pt modelId="{6ACD0B7C-5D16-4ACC-AFF7-CFB1CE7BFC0C}" type="pres">
      <dgm:prSet presAssocID="{9F579693-4944-40F9-86CF-C9498A87C94E}" presName="circleA" presStyleLbl="node1" presStyleIdx="2" presStyleCnt="5"/>
      <dgm:spPr>
        <a:solidFill>
          <a:srgbClr val="FDC609"/>
        </a:solidFill>
      </dgm:spPr>
    </dgm:pt>
    <dgm:pt modelId="{EDE7F5C7-DFE5-461B-8004-1953784AB2AB}" type="pres">
      <dgm:prSet presAssocID="{9F579693-4944-40F9-86CF-C9498A87C94E}" presName="spaceA" presStyleCnt="0"/>
      <dgm:spPr/>
    </dgm:pt>
    <dgm:pt modelId="{582915AA-E18B-489E-8DA2-AE1EF7692C68}" type="pres">
      <dgm:prSet presAssocID="{2343DB18-04BE-4CEB-A215-F3BA6542F8E6}" presName="space" presStyleCnt="0"/>
      <dgm:spPr/>
    </dgm:pt>
    <dgm:pt modelId="{CFBF7F52-C82B-44FD-9FBD-2B39D9A016AA}" type="pres">
      <dgm:prSet presAssocID="{9325920B-2322-4B22-99AA-2A315500C2FD}" presName="compositeB" presStyleCnt="0"/>
      <dgm:spPr/>
    </dgm:pt>
    <dgm:pt modelId="{EDABA629-B1D7-4AC3-923D-BDC204AED258}" type="pres">
      <dgm:prSet presAssocID="{9325920B-2322-4B22-99AA-2A315500C2FD}" presName="textB" presStyleLbl="revTx" presStyleIdx="3" presStyleCnt="5">
        <dgm:presLayoutVars>
          <dgm:bulletEnabled val="1"/>
        </dgm:presLayoutVars>
      </dgm:prSet>
      <dgm:spPr/>
      <dgm:t>
        <a:bodyPr/>
        <a:lstStyle/>
        <a:p>
          <a:endParaRPr lang="it-IT"/>
        </a:p>
      </dgm:t>
    </dgm:pt>
    <dgm:pt modelId="{32E77782-FCB8-4C7A-BBA3-3AB9C6A45AD7}" type="pres">
      <dgm:prSet presAssocID="{9325920B-2322-4B22-99AA-2A315500C2FD}" presName="circleB" presStyleLbl="node1" presStyleIdx="3" presStyleCnt="5"/>
      <dgm:spPr>
        <a:solidFill>
          <a:srgbClr val="FDC609"/>
        </a:solidFill>
      </dgm:spPr>
    </dgm:pt>
    <dgm:pt modelId="{FFEA3695-82AB-44A5-B48C-E86AE8FAD6CC}" type="pres">
      <dgm:prSet presAssocID="{9325920B-2322-4B22-99AA-2A315500C2FD}" presName="spaceB" presStyleCnt="0"/>
      <dgm:spPr/>
    </dgm:pt>
    <dgm:pt modelId="{C5A24E0E-DD35-468C-8D2C-012B6E54AC69}" type="pres">
      <dgm:prSet presAssocID="{8D5E7DEB-9ECE-4717-8196-2505E20FBFBA}" presName="space" presStyleCnt="0"/>
      <dgm:spPr/>
    </dgm:pt>
    <dgm:pt modelId="{FF2AFC16-3C4A-44A9-85CF-AF5B9F0F3E00}" type="pres">
      <dgm:prSet presAssocID="{93E1B067-F6C9-48B1-8BA6-25D91E79CE68}" presName="compositeA" presStyleCnt="0"/>
      <dgm:spPr/>
    </dgm:pt>
    <dgm:pt modelId="{BF0B1438-431F-4D98-9B08-6E28497F00A4}" type="pres">
      <dgm:prSet presAssocID="{93E1B067-F6C9-48B1-8BA6-25D91E79CE68}" presName="textA" presStyleLbl="revTx" presStyleIdx="4" presStyleCnt="5">
        <dgm:presLayoutVars>
          <dgm:bulletEnabled val="1"/>
        </dgm:presLayoutVars>
      </dgm:prSet>
      <dgm:spPr/>
      <dgm:t>
        <a:bodyPr/>
        <a:lstStyle/>
        <a:p>
          <a:endParaRPr lang="it-IT"/>
        </a:p>
      </dgm:t>
    </dgm:pt>
    <dgm:pt modelId="{306DED7C-689B-4CD8-87E9-C542080A0D25}" type="pres">
      <dgm:prSet presAssocID="{93E1B067-F6C9-48B1-8BA6-25D91E79CE68}" presName="circleA" presStyleLbl="node1" presStyleIdx="4" presStyleCnt="5"/>
      <dgm:spPr>
        <a:solidFill>
          <a:srgbClr val="FDC609"/>
        </a:solidFill>
      </dgm:spPr>
    </dgm:pt>
    <dgm:pt modelId="{19E526A6-0B3A-475B-8EA9-56C7702E9802}" type="pres">
      <dgm:prSet presAssocID="{93E1B067-F6C9-48B1-8BA6-25D91E79CE68}" presName="spaceA" presStyleCnt="0"/>
      <dgm:spPr/>
    </dgm:pt>
  </dgm:ptLst>
  <dgm:cxnLst>
    <dgm:cxn modelId="{FF301934-5627-4A15-A924-4838A5B34750}" type="presOf" srcId="{C0D6CA80-0847-45FE-B8C5-F3C6A074EBE6}" destId="{47E5F18B-22F5-48EA-81FD-3D24C76C2BA3}" srcOrd="0" destOrd="0" presId="urn:microsoft.com/office/officeart/2005/8/layout/hProcess11"/>
    <dgm:cxn modelId="{D030A3D5-88D6-4A15-9A83-E2833980B470}" type="presOf" srcId="{6732923F-3F6E-4AFD-A8C5-0BCD8F0E0B63}" destId="{17D8EF08-F24A-4FDF-8BCA-7BBB74F74E02}" srcOrd="0" destOrd="0" presId="urn:microsoft.com/office/officeart/2005/8/layout/hProcess11"/>
    <dgm:cxn modelId="{B95CD356-F3AD-43D4-A606-4892BE994B74}" type="presOf" srcId="{93E1B067-F6C9-48B1-8BA6-25D91E79CE68}" destId="{BF0B1438-431F-4D98-9B08-6E28497F00A4}" srcOrd="0" destOrd="0" presId="urn:microsoft.com/office/officeart/2005/8/layout/hProcess11"/>
    <dgm:cxn modelId="{C3F6BF4A-1EC8-48E6-9167-95ACE60E6268}" srcId="{C0D6CA80-0847-45FE-B8C5-F3C6A074EBE6}" destId="{9325920B-2322-4B22-99AA-2A315500C2FD}" srcOrd="3" destOrd="0" parTransId="{3B75F576-FA0C-44FA-AC60-1EE377C5E597}" sibTransId="{8D5E7DEB-9ECE-4717-8196-2505E20FBFBA}"/>
    <dgm:cxn modelId="{9C053312-60A9-4614-9473-3C41F30206FD}" type="presOf" srcId="{E00DF9E7-8EE8-49AF-95B1-D6BCF8E328A7}" destId="{1E3FCD1B-DF62-4C52-A833-883E8C5A2495}" srcOrd="0" destOrd="0" presId="urn:microsoft.com/office/officeart/2005/8/layout/hProcess11"/>
    <dgm:cxn modelId="{1C92C4B7-6C05-405D-BACE-9CF7E11A50A7}" srcId="{C0D6CA80-0847-45FE-B8C5-F3C6A074EBE6}" destId="{E00DF9E7-8EE8-49AF-95B1-D6BCF8E328A7}" srcOrd="0" destOrd="0" parTransId="{367850F8-82BC-42F9-B524-1FBD033CABEA}" sibTransId="{B1B91970-4E26-42E9-A0BF-8FE5F3A25AFF}"/>
    <dgm:cxn modelId="{377E6FBA-CC1C-4CA9-8E29-85CF625B4F76}" srcId="{C0D6CA80-0847-45FE-B8C5-F3C6A074EBE6}" destId="{93E1B067-F6C9-48B1-8BA6-25D91E79CE68}" srcOrd="4" destOrd="0" parTransId="{5373BE4F-D366-4D7B-B35F-BDE3A2995181}" sibTransId="{C6E73F95-F2A4-420B-9911-A85BE097F67D}"/>
    <dgm:cxn modelId="{2AB35930-D09A-44F9-AB0E-F9B546F02FA0}" type="presOf" srcId="{9F579693-4944-40F9-86CF-C9498A87C94E}" destId="{43144DA6-2249-4A07-943C-DC72A4DA1828}" srcOrd="0" destOrd="0" presId="urn:microsoft.com/office/officeart/2005/8/layout/hProcess11"/>
    <dgm:cxn modelId="{30C35D56-25BD-4518-8653-5C386871CE39}" type="presOf" srcId="{9325920B-2322-4B22-99AA-2A315500C2FD}" destId="{EDABA629-B1D7-4AC3-923D-BDC204AED258}" srcOrd="0" destOrd="0" presId="urn:microsoft.com/office/officeart/2005/8/layout/hProcess11"/>
    <dgm:cxn modelId="{92382166-4437-44DC-B6CA-43C331771E14}" srcId="{C0D6CA80-0847-45FE-B8C5-F3C6A074EBE6}" destId="{6732923F-3F6E-4AFD-A8C5-0BCD8F0E0B63}" srcOrd="1" destOrd="0" parTransId="{DABD8E94-C425-4B38-9BA1-C3651A4325C3}" sibTransId="{82C64792-1FD3-4119-B47A-CD8EA470FE4E}"/>
    <dgm:cxn modelId="{44C5E95A-E7AD-469A-8E7C-1C590A789C5F}" srcId="{C0D6CA80-0847-45FE-B8C5-F3C6A074EBE6}" destId="{9F579693-4944-40F9-86CF-C9498A87C94E}" srcOrd="2" destOrd="0" parTransId="{4E9ED539-1D7B-4039-A740-4F204D2CA978}" sibTransId="{2343DB18-04BE-4CEB-A215-F3BA6542F8E6}"/>
    <dgm:cxn modelId="{A9C2F217-D99D-463A-87D3-1550F8CD0BFE}" type="presParOf" srcId="{47E5F18B-22F5-48EA-81FD-3D24C76C2BA3}" destId="{887585BA-DBCD-4044-BEDD-A55DC7EC7252}" srcOrd="0" destOrd="0" presId="urn:microsoft.com/office/officeart/2005/8/layout/hProcess11"/>
    <dgm:cxn modelId="{0B1D4304-F225-4888-854B-BDCE93A1CB33}" type="presParOf" srcId="{47E5F18B-22F5-48EA-81FD-3D24C76C2BA3}" destId="{DD6CE9C1-29FC-48D7-8201-61F68DD4313B}" srcOrd="1" destOrd="0" presId="urn:microsoft.com/office/officeart/2005/8/layout/hProcess11"/>
    <dgm:cxn modelId="{5BAF1F67-578E-4ACD-9214-86EA0D36B83D}" type="presParOf" srcId="{DD6CE9C1-29FC-48D7-8201-61F68DD4313B}" destId="{EAD0B8DC-703D-4952-A92C-0817928A9832}" srcOrd="0" destOrd="0" presId="urn:microsoft.com/office/officeart/2005/8/layout/hProcess11"/>
    <dgm:cxn modelId="{D6C10C65-DBFE-43E4-8A4A-D803E89D3A31}" type="presParOf" srcId="{EAD0B8DC-703D-4952-A92C-0817928A9832}" destId="{1E3FCD1B-DF62-4C52-A833-883E8C5A2495}" srcOrd="0" destOrd="0" presId="urn:microsoft.com/office/officeart/2005/8/layout/hProcess11"/>
    <dgm:cxn modelId="{64ADED54-8CBE-464B-BBC1-E73B709909E7}" type="presParOf" srcId="{EAD0B8DC-703D-4952-A92C-0817928A9832}" destId="{09D78677-CE25-4A85-BFB5-837CFF5F1E2C}" srcOrd="1" destOrd="0" presId="urn:microsoft.com/office/officeart/2005/8/layout/hProcess11"/>
    <dgm:cxn modelId="{19528FF5-833B-4691-B1AC-FC1D465C36B0}" type="presParOf" srcId="{EAD0B8DC-703D-4952-A92C-0817928A9832}" destId="{D9D691C2-5F0B-4724-8578-2373A8911D5E}" srcOrd="2" destOrd="0" presId="urn:microsoft.com/office/officeart/2005/8/layout/hProcess11"/>
    <dgm:cxn modelId="{E8D4FC9C-C351-4198-820F-137C50E57F17}" type="presParOf" srcId="{DD6CE9C1-29FC-48D7-8201-61F68DD4313B}" destId="{CEAF210A-7AF6-418F-A08E-4795904B48B4}" srcOrd="1" destOrd="0" presId="urn:microsoft.com/office/officeart/2005/8/layout/hProcess11"/>
    <dgm:cxn modelId="{6B2AEBAE-0B53-4DE2-B158-38AD7051EFF5}" type="presParOf" srcId="{DD6CE9C1-29FC-48D7-8201-61F68DD4313B}" destId="{08AACFB6-3811-4764-93A2-25F5C7A87FFF}" srcOrd="2" destOrd="0" presId="urn:microsoft.com/office/officeart/2005/8/layout/hProcess11"/>
    <dgm:cxn modelId="{69308B49-22F4-4E79-AF62-04B86BE57598}" type="presParOf" srcId="{08AACFB6-3811-4764-93A2-25F5C7A87FFF}" destId="{17D8EF08-F24A-4FDF-8BCA-7BBB74F74E02}" srcOrd="0" destOrd="0" presId="urn:microsoft.com/office/officeart/2005/8/layout/hProcess11"/>
    <dgm:cxn modelId="{1597B07F-2E15-4FEA-9EEC-30936C1CEA87}" type="presParOf" srcId="{08AACFB6-3811-4764-93A2-25F5C7A87FFF}" destId="{B7843778-117C-4591-84DF-8EFE610B5DB7}" srcOrd="1" destOrd="0" presId="urn:microsoft.com/office/officeart/2005/8/layout/hProcess11"/>
    <dgm:cxn modelId="{0F1A502C-DB27-4D5E-BE0B-98F63BA1FB65}" type="presParOf" srcId="{08AACFB6-3811-4764-93A2-25F5C7A87FFF}" destId="{B7FFF786-A436-44A7-A04A-82D3B49D3DC6}" srcOrd="2" destOrd="0" presId="urn:microsoft.com/office/officeart/2005/8/layout/hProcess11"/>
    <dgm:cxn modelId="{3D699D97-B989-455F-8420-B22DFB82B0CF}" type="presParOf" srcId="{DD6CE9C1-29FC-48D7-8201-61F68DD4313B}" destId="{388702C4-8C61-41B7-96E6-96C5B708C014}" srcOrd="3" destOrd="0" presId="urn:microsoft.com/office/officeart/2005/8/layout/hProcess11"/>
    <dgm:cxn modelId="{468B22A9-A7E9-424F-BA19-3A531DC1505F}" type="presParOf" srcId="{DD6CE9C1-29FC-48D7-8201-61F68DD4313B}" destId="{823E53D1-5E55-43DB-9AD8-37050D2C9A18}" srcOrd="4" destOrd="0" presId="urn:microsoft.com/office/officeart/2005/8/layout/hProcess11"/>
    <dgm:cxn modelId="{31A7107F-6F89-4EFE-A455-1735F2A62AF9}" type="presParOf" srcId="{823E53D1-5E55-43DB-9AD8-37050D2C9A18}" destId="{43144DA6-2249-4A07-943C-DC72A4DA1828}" srcOrd="0" destOrd="0" presId="urn:microsoft.com/office/officeart/2005/8/layout/hProcess11"/>
    <dgm:cxn modelId="{AF9294A3-9549-4D77-85E1-8147785AD8B9}" type="presParOf" srcId="{823E53D1-5E55-43DB-9AD8-37050D2C9A18}" destId="{6ACD0B7C-5D16-4ACC-AFF7-CFB1CE7BFC0C}" srcOrd="1" destOrd="0" presId="urn:microsoft.com/office/officeart/2005/8/layout/hProcess11"/>
    <dgm:cxn modelId="{7ABE11CB-A9BF-463F-994D-2725A944C976}" type="presParOf" srcId="{823E53D1-5E55-43DB-9AD8-37050D2C9A18}" destId="{EDE7F5C7-DFE5-461B-8004-1953784AB2AB}" srcOrd="2" destOrd="0" presId="urn:microsoft.com/office/officeart/2005/8/layout/hProcess11"/>
    <dgm:cxn modelId="{383ECBDC-0704-4CB9-B02C-38F08B350DE1}" type="presParOf" srcId="{DD6CE9C1-29FC-48D7-8201-61F68DD4313B}" destId="{582915AA-E18B-489E-8DA2-AE1EF7692C68}" srcOrd="5" destOrd="0" presId="urn:microsoft.com/office/officeart/2005/8/layout/hProcess11"/>
    <dgm:cxn modelId="{39619861-12B0-4246-A982-4F589E541455}" type="presParOf" srcId="{DD6CE9C1-29FC-48D7-8201-61F68DD4313B}" destId="{CFBF7F52-C82B-44FD-9FBD-2B39D9A016AA}" srcOrd="6" destOrd="0" presId="urn:microsoft.com/office/officeart/2005/8/layout/hProcess11"/>
    <dgm:cxn modelId="{CA66658D-7E28-4593-9555-38B2364D0765}" type="presParOf" srcId="{CFBF7F52-C82B-44FD-9FBD-2B39D9A016AA}" destId="{EDABA629-B1D7-4AC3-923D-BDC204AED258}" srcOrd="0" destOrd="0" presId="urn:microsoft.com/office/officeart/2005/8/layout/hProcess11"/>
    <dgm:cxn modelId="{F20F9372-9733-4284-9A70-C58AD72F2F45}" type="presParOf" srcId="{CFBF7F52-C82B-44FD-9FBD-2B39D9A016AA}" destId="{32E77782-FCB8-4C7A-BBA3-3AB9C6A45AD7}" srcOrd="1" destOrd="0" presId="urn:microsoft.com/office/officeart/2005/8/layout/hProcess11"/>
    <dgm:cxn modelId="{62168894-0F2D-4953-B2EF-0C7D7BA6F57B}" type="presParOf" srcId="{CFBF7F52-C82B-44FD-9FBD-2B39D9A016AA}" destId="{FFEA3695-82AB-44A5-B48C-E86AE8FAD6CC}" srcOrd="2" destOrd="0" presId="urn:microsoft.com/office/officeart/2005/8/layout/hProcess11"/>
    <dgm:cxn modelId="{DFF6C1E0-F0B2-481B-A993-861C042D13BF}" type="presParOf" srcId="{DD6CE9C1-29FC-48D7-8201-61F68DD4313B}" destId="{C5A24E0E-DD35-468C-8D2C-012B6E54AC69}" srcOrd="7" destOrd="0" presId="urn:microsoft.com/office/officeart/2005/8/layout/hProcess11"/>
    <dgm:cxn modelId="{3DC36B47-6256-4161-98A3-EBDA13EA674E}" type="presParOf" srcId="{DD6CE9C1-29FC-48D7-8201-61F68DD4313B}" destId="{FF2AFC16-3C4A-44A9-85CF-AF5B9F0F3E00}" srcOrd="8" destOrd="0" presId="urn:microsoft.com/office/officeart/2005/8/layout/hProcess11"/>
    <dgm:cxn modelId="{283627E8-79C5-4262-A736-3BB4F0DC05D3}" type="presParOf" srcId="{FF2AFC16-3C4A-44A9-85CF-AF5B9F0F3E00}" destId="{BF0B1438-431F-4D98-9B08-6E28497F00A4}" srcOrd="0" destOrd="0" presId="urn:microsoft.com/office/officeart/2005/8/layout/hProcess11"/>
    <dgm:cxn modelId="{2730C9F3-2873-4678-8603-38E33464DABD}" type="presParOf" srcId="{FF2AFC16-3C4A-44A9-85CF-AF5B9F0F3E00}" destId="{306DED7C-689B-4CD8-87E9-C542080A0D25}" srcOrd="1" destOrd="0" presId="urn:microsoft.com/office/officeart/2005/8/layout/hProcess11"/>
    <dgm:cxn modelId="{15356215-83D5-4B31-99F1-8488249A64BD}" type="presParOf" srcId="{FF2AFC16-3C4A-44A9-85CF-AF5B9F0F3E00}" destId="{19E526A6-0B3A-475B-8EA9-56C7702E9802}"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7585BA-DBCD-4044-BEDD-A55DC7EC7252}">
      <dsp:nvSpPr>
        <dsp:cNvPr id="0" name=""/>
        <dsp:cNvSpPr/>
      </dsp:nvSpPr>
      <dsp:spPr>
        <a:xfrm>
          <a:off x="0" y="1318995"/>
          <a:ext cx="10256404" cy="1758660"/>
        </a:xfrm>
        <a:prstGeom prst="notchedRightArrow">
          <a:avLst/>
        </a:prstGeom>
        <a:solidFill>
          <a:schemeClr val="dk2">
            <a:tint val="4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 modelId="{1E3FCD1B-DF62-4C52-A833-883E8C5A2495}">
      <dsp:nvSpPr>
        <dsp:cNvPr id="0" name=""/>
        <dsp:cNvSpPr/>
      </dsp:nvSpPr>
      <dsp:spPr>
        <a:xfrm>
          <a:off x="4056" y="0"/>
          <a:ext cx="1773586" cy="1758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lvl="0" algn="ctr" defTabSz="889000">
            <a:lnSpc>
              <a:spcPct val="90000"/>
            </a:lnSpc>
            <a:spcBef>
              <a:spcPct val="0"/>
            </a:spcBef>
            <a:spcAft>
              <a:spcPct val="35000"/>
            </a:spcAft>
          </a:pPr>
          <a:r>
            <a:rPr lang="it-IT" sz="2000" b="1" kern="1200" dirty="0">
              <a:latin typeface="Calibri" panose="020F0502020204030204" pitchFamily="34" charset="0"/>
              <a:cs typeface="Calibri" panose="020F0502020204030204" pitchFamily="34" charset="0"/>
            </a:rPr>
            <a:t>Ricostruzione della matrice complessiva degli spostamenti</a:t>
          </a:r>
        </a:p>
      </dsp:txBody>
      <dsp:txXfrm>
        <a:off x="4056" y="0"/>
        <a:ext cx="1773586" cy="1758660"/>
      </dsp:txXfrm>
    </dsp:sp>
    <dsp:sp modelId="{09D78677-CE25-4A85-BFB5-837CFF5F1E2C}">
      <dsp:nvSpPr>
        <dsp:cNvPr id="0" name=""/>
        <dsp:cNvSpPr/>
      </dsp:nvSpPr>
      <dsp:spPr>
        <a:xfrm>
          <a:off x="671017" y="1978493"/>
          <a:ext cx="439665" cy="439665"/>
        </a:xfrm>
        <a:prstGeom prst="ellipse">
          <a:avLst/>
        </a:prstGeom>
        <a:solidFill>
          <a:srgbClr val="FDC609"/>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17D8EF08-F24A-4FDF-8BCA-7BBB74F74E02}">
      <dsp:nvSpPr>
        <dsp:cNvPr id="0" name=""/>
        <dsp:cNvSpPr/>
      </dsp:nvSpPr>
      <dsp:spPr>
        <a:xfrm>
          <a:off x="1866322" y="2637991"/>
          <a:ext cx="1773586" cy="1758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t" anchorCtr="0">
          <a:noAutofit/>
        </a:bodyPr>
        <a:lstStyle/>
        <a:p>
          <a:pPr lvl="0" algn="ctr" defTabSz="889000">
            <a:lnSpc>
              <a:spcPct val="90000"/>
            </a:lnSpc>
            <a:spcBef>
              <a:spcPct val="0"/>
            </a:spcBef>
            <a:spcAft>
              <a:spcPct val="35000"/>
            </a:spcAft>
          </a:pPr>
          <a:r>
            <a:rPr lang="it-IT" sz="2000" b="1" kern="1200" dirty="0">
              <a:latin typeface="Calibri" panose="020F0502020204030204" pitchFamily="34" charset="0"/>
              <a:cs typeface="Calibri" panose="020F0502020204030204" pitchFamily="34" charset="0"/>
            </a:rPr>
            <a:t>Definizione del target potenziale massimo teorico del servizio</a:t>
          </a:r>
        </a:p>
      </dsp:txBody>
      <dsp:txXfrm>
        <a:off x="1866322" y="2637991"/>
        <a:ext cx="1773586" cy="1758660"/>
      </dsp:txXfrm>
    </dsp:sp>
    <dsp:sp modelId="{B7843778-117C-4591-84DF-8EFE610B5DB7}">
      <dsp:nvSpPr>
        <dsp:cNvPr id="0" name=""/>
        <dsp:cNvSpPr/>
      </dsp:nvSpPr>
      <dsp:spPr>
        <a:xfrm>
          <a:off x="2533283" y="1978493"/>
          <a:ext cx="439665" cy="439665"/>
        </a:xfrm>
        <a:prstGeom prst="ellipse">
          <a:avLst/>
        </a:prstGeom>
        <a:solidFill>
          <a:srgbClr val="FDC609"/>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43144DA6-2249-4A07-943C-DC72A4DA1828}">
      <dsp:nvSpPr>
        <dsp:cNvPr id="0" name=""/>
        <dsp:cNvSpPr/>
      </dsp:nvSpPr>
      <dsp:spPr>
        <a:xfrm>
          <a:off x="3728588" y="0"/>
          <a:ext cx="1773586" cy="1758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lvl="0" algn="ctr" defTabSz="889000">
            <a:lnSpc>
              <a:spcPct val="90000"/>
            </a:lnSpc>
            <a:spcBef>
              <a:spcPct val="0"/>
            </a:spcBef>
            <a:spcAft>
              <a:spcPct val="35000"/>
            </a:spcAft>
          </a:pPr>
          <a:r>
            <a:rPr lang="it-IT" sz="2000" b="1" kern="1200" dirty="0">
              <a:latin typeface="Calibri" panose="020F0502020204030204" pitchFamily="34" charset="0"/>
              <a:cs typeface="Calibri" panose="020F0502020204030204" pitchFamily="34" charset="0"/>
            </a:rPr>
            <a:t>Definizione dei criteri e metodologia di calcolo delle simulazioni</a:t>
          </a:r>
        </a:p>
      </dsp:txBody>
      <dsp:txXfrm>
        <a:off x="3728588" y="0"/>
        <a:ext cx="1773586" cy="1758660"/>
      </dsp:txXfrm>
    </dsp:sp>
    <dsp:sp modelId="{6ACD0B7C-5D16-4ACC-AFF7-CFB1CE7BFC0C}">
      <dsp:nvSpPr>
        <dsp:cNvPr id="0" name=""/>
        <dsp:cNvSpPr/>
      </dsp:nvSpPr>
      <dsp:spPr>
        <a:xfrm>
          <a:off x="4395549" y="1978493"/>
          <a:ext cx="439665" cy="439665"/>
        </a:xfrm>
        <a:prstGeom prst="ellipse">
          <a:avLst/>
        </a:prstGeom>
        <a:solidFill>
          <a:srgbClr val="FDC609"/>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EDABA629-B1D7-4AC3-923D-BDC204AED258}">
      <dsp:nvSpPr>
        <dsp:cNvPr id="0" name=""/>
        <dsp:cNvSpPr/>
      </dsp:nvSpPr>
      <dsp:spPr>
        <a:xfrm>
          <a:off x="5590854" y="2637991"/>
          <a:ext cx="1773586" cy="1758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t" anchorCtr="0">
          <a:noAutofit/>
        </a:bodyPr>
        <a:lstStyle/>
        <a:p>
          <a:pPr lvl="0" algn="ctr" defTabSz="889000">
            <a:lnSpc>
              <a:spcPct val="90000"/>
            </a:lnSpc>
            <a:spcBef>
              <a:spcPct val="0"/>
            </a:spcBef>
            <a:spcAft>
              <a:spcPct val="35000"/>
            </a:spcAft>
          </a:pPr>
          <a:r>
            <a:rPr lang="it-IT" sz="2000" b="1" kern="1200" dirty="0">
              <a:latin typeface="Calibri" panose="020F0502020204030204" pitchFamily="34" charset="0"/>
              <a:cs typeface="Calibri" panose="020F0502020204030204" pitchFamily="34" charset="0"/>
            </a:rPr>
            <a:t>Calcolo dei chilometri percorsi</a:t>
          </a:r>
          <a:endParaRPr lang="it-IT" sz="2000" b="1" kern="1200" dirty="0"/>
        </a:p>
      </dsp:txBody>
      <dsp:txXfrm>
        <a:off x="5590854" y="2637991"/>
        <a:ext cx="1773586" cy="1758660"/>
      </dsp:txXfrm>
    </dsp:sp>
    <dsp:sp modelId="{32E77782-FCB8-4C7A-BBA3-3AB9C6A45AD7}">
      <dsp:nvSpPr>
        <dsp:cNvPr id="0" name=""/>
        <dsp:cNvSpPr/>
      </dsp:nvSpPr>
      <dsp:spPr>
        <a:xfrm>
          <a:off x="6257815" y="1978493"/>
          <a:ext cx="439665" cy="439665"/>
        </a:xfrm>
        <a:prstGeom prst="ellipse">
          <a:avLst/>
        </a:prstGeom>
        <a:solidFill>
          <a:srgbClr val="FDC609"/>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BF0B1438-431F-4D98-9B08-6E28497F00A4}">
      <dsp:nvSpPr>
        <dsp:cNvPr id="0" name=""/>
        <dsp:cNvSpPr/>
      </dsp:nvSpPr>
      <dsp:spPr>
        <a:xfrm>
          <a:off x="7453120" y="0"/>
          <a:ext cx="1773586" cy="1758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lvl="0" algn="ctr" defTabSz="889000">
            <a:lnSpc>
              <a:spcPct val="90000"/>
            </a:lnSpc>
            <a:spcBef>
              <a:spcPct val="0"/>
            </a:spcBef>
            <a:spcAft>
              <a:spcPct val="35000"/>
            </a:spcAft>
          </a:pPr>
          <a:r>
            <a:rPr lang="it-IT" sz="2000" b="1" kern="1200" dirty="0">
              <a:latin typeface="Calibri" panose="020F0502020204030204" pitchFamily="34" charset="0"/>
              <a:cs typeface="Calibri" panose="020F0502020204030204" pitchFamily="34" charset="0"/>
            </a:rPr>
            <a:t>Calcolo del numero di navette necessarie</a:t>
          </a:r>
          <a:endParaRPr lang="it-IT" sz="2000" b="1" kern="1200" dirty="0"/>
        </a:p>
      </dsp:txBody>
      <dsp:txXfrm>
        <a:off x="7453120" y="0"/>
        <a:ext cx="1773586" cy="1758660"/>
      </dsp:txXfrm>
    </dsp:sp>
    <dsp:sp modelId="{306DED7C-689B-4CD8-87E9-C542080A0D25}">
      <dsp:nvSpPr>
        <dsp:cNvPr id="0" name=""/>
        <dsp:cNvSpPr/>
      </dsp:nvSpPr>
      <dsp:spPr>
        <a:xfrm>
          <a:off x="8120081" y="1978493"/>
          <a:ext cx="439665" cy="439665"/>
        </a:xfrm>
        <a:prstGeom prst="ellipse">
          <a:avLst/>
        </a:prstGeom>
        <a:solidFill>
          <a:srgbClr val="FDC609"/>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E7DA3F-2DEA-455E-971F-FB31B78D7FC1}" type="datetimeFigureOut">
              <a:rPr lang="it-IT" smtClean="0"/>
              <a:t>13/03/2023</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5D75FC-2F7C-4F03-8468-F0D883231291}" type="slidenum">
              <a:rPr lang="it-IT" smtClean="0"/>
              <a:t>‹N›</a:t>
            </a:fld>
            <a:endParaRPr lang="it-IT"/>
          </a:p>
        </p:txBody>
      </p:sp>
    </p:spTree>
    <p:extLst>
      <p:ext uri="{BB962C8B-B14F-4D97-AF65-F5344CB8AC3E}">
        <p14:creationId xmlns:p14="http://schemas.microsoft.com/office/powerpoint/2010/main" val="2808102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B85D75FC-2F7C-4F03-8468-F0D883231291}" type="slidenum">
              <a:rPr lang="it-IT" smtClean="0"/>
              <a:t>17</a:t>
            </a:fld>
            <a:endParaRPr lang="it-IT"/>
          </a:p>
        </p:txBody>
      </p:sp>
    </p:spTree>
    <p:extLst>
      <p:ext uri="{BB962C8B-B14F-4D97-AF65-F5344CB8AC3E}">
        <p14:creationId xmlns:p14="http://schemas.microsoft.com/office/powerpoint/2010/main" val="1717597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B85D75FC-2F7C-4F03-8468-F0D883231291}" type="slidenum">
              <a:rPr lang="it-IT" smtClean="0"/>
              <a:t>35</a:t>
            </a:fld>
            <a:endParaRPr lang="it-IT"/>
          </a:p>
        </p:txBody>
      </p:sp>
    </p:spTree>
    <p:extLst>
      <p:ext uri="{BB962C8B-B14F-4D97-AF65-F5344CB8AC3E}">
        <p14:creationId xmlns:p14="http://schemas.microsoft.com/office/powerpoint/2010/main" val="42026972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Intestazione sezione">
    <p:bg>
      <p:bgRef idx="1001">
        <a:schemeClr val="bg1"/>
      </p:bgRef>
    </p:bg>
    <p:spTree>
      <p:nvGrpSpPr>
        <p:cNvPr id="1" name=""/>
        <p:cNvGrpSpPr/>
        <p:nvPr/>
      </p:nvGrpSpPr>
      <p:grpSpPr>
        <a:xfrm>
          <a:off x="0" y="0"/>
          <a:ext cx="0" cy="0"/>
          <a:chOff x="0" y="0"/>
          <a:chExt cx="0" cy="0"/>
        </a:xfrm>
      </p:grpSpPr>
      <p:sp>
        <p:nvSpPr>
          <p:cNvPr id="2" name="Titolo 1"/>
          <p:cNvSpPr>
            <a:spLocks noGrp="1"/>
          </p:cNvSpPr>
          <p:nvPr>
            <p:ph type="title"/>
          </p:nvPr>
        </p:nvSpPr>
        <p:spPr>
          <a:xfrm>
            <a:off x="928981" y="11683"/>
            <a:ext cx="10633846" cy="864000"/>
          </a:xfrm>
          <a:prstGeom prst="rect">
            <a:avLst/>
          </a:prstGeom>
        </p:spPr>
        <p:txBody>
          <a:bodyPr anchor="ctr">
            <a:noAutofit/>
          </a:bodyPr>
          <a:lstStyle>
            <a:lvl1pPr algn="l" rtl="0" eaLnBrk="1" latinLnBrk="0" hangingPunct="1">
              <a:spcBef>
                <a:spcPct val="0"/>
              </a:spcBef>
              <a:buNone/>
              <a:defRPr kumimoji="0" lang="en-US" sz="2400" b="1" kern="1200" cap="none" spc="0" baseline="0" dirty="0">
                <a:ln>
                  <a:noFill/>
                </a:ln>
                <a:solidFill>
                  <a:srgbClr val="C00000"/>
                </a:solidFill>
                <a:effectLst/>
                <a:latin typeface="Calibri" pitchFamily="34" charset="0"/>
                <a:ea typeface="Verdana" pitchFamily="34" charset="0"/>
                <a:cs typeface="Verdana" pitchFamily="34" charset="0"/>
              </a:defRPr>
            </a:lvl1pPr>
          </a:lstStyle>
          <a:p>
            <a:r>
              <a:rPr kumimoji="0" lang="it-IT"/>
              <a:t>Fare clic per modificare lo stile del titolo</a:t>
            </a:r>
            <a:endParaRPr kumimoji="0" lang="en-US"/>
          </a:p>
        </p:txBody>
      </p:sp>
      <p:sp>
        <p:nvSpPr>
          <p:cNvPr id="3" name="Segnaposto testo 2"/>
          <p:cNvSpPr>
            <a:spLocks noGrp="1"/>
          </p:cNvSpPr>
          <p:nvPr>
            <p:ph type="body" idx="1"/>
          </p:nvPr>
        </p:nvSpPr>
        <p:spPr>
          <a:xfrm>
            <a:off x="777807" y="1422066"/>
            <a:ext cx="10633846" cy="1509712"/>
          </a:xfrm>
          <a:prstGeom prst="rect">
            <a:avLst/>
          </a:prstGeom>
        </p:spPr>
        <p:txBody>
          <a:bodyPr anchor="t"/>
          <a:lstStyle>
            <a:lvl1pPr marL="45720" indent="0">
              <a:buNone/>
              <a:defRPr sz="1600" b="0">
                <a:solidFill>
                  <a:schemeClr val="tx1"/>
                </a:solidFill>
                <a:latin typeface="Calibri" pitchFamily="34" charset="0"/>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it-IT"/>
              <a:t>Modifica gli stili del testo dello schema</a:t>
            </a:r>
          </a:p>
        </p:txBody>
      </p:sp>
      <p:pic>
        <p:nvPicPr>
          <p:cNvPr id="2050" name="Picture 2" descr="Immagine.logo-Regione-Liguria - TEATRO DELL'ORTICA">
            <a:extLst>
              <a:ext uri="{FF2B5EF4-FFF2-40B4-BE49-F238E27FC236}">
                <a16:creationId xmlns:a16="http://schemas.microsoft.com/office/drawing/2014/main" id="{70243414-0597-75D2-0E7C-0726CA008095}"/>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62313" y="6206069"/>
            <a:ext cx="481503" cy="558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4881159"/>
      </p:ext>
    </p:extLst>
  </p:cSld>
  <p:clrMapOvr>
    <a:overrideClrMapping bg1="lt1" tx1="dk1" bg2="lt2" tx2="dk2" accent1="accent1" accent2="accent2" accent3="accent3" accent4="accent4" accent5="accent5" accent6="accent6" hlink="hlink" folHlink="folHlink"/>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eference">
    <p:spTree>
      <p:nvGrpSpPr>
        <p:cNvPr id="1" name=""/>
        <p:cNvGrpSpPr/>
        <p:nvPr/>
      </p:nvGrpSpPr>
      <p:grpSpPr>
        <a:xfrm>
          <a:off x="0" y="0"/>
          <a:ext cx="0" cy="0"/>
          <a:chOff x="0" y="0"/>
          <a:chExt cx="0" cy="0"/>
        </a:xfrm>
      </p:grpSpPr>
      <p:pic>
        <p:nvPicPr>
          <p:cNvPr id="6" name="Picture 5" descr="CLIP00-1.jpg"/>
          <p:cNvPicPr>
            <a:picLocks noChangeAspect="1"/>
          </p:cNvPicPr>
          <p:nvPr userDrawn="1"/>
        </p:nvPicPr>
        <p:blipFill>
          <a:blip r:embed="rId2" cstate="print"/>
          <a:stretch>
            <a:fillRect/>
          </a:stretch>
        </p:blipFill>
        <p:spPr>
          <a:xfrm>
            <a:off x="5640" y="0"/>
            <a:ext cx="12180717" cy="6857998"/>
          </a:xfrm>
          <a:prstGeom prst="rect">
            <a:avLst/>
          </a:prstGeom>
        </p:spPr>
      </p:pic>
      <p:sp>
        <p:nvSpPr>
          <p:cNvPr id="8" name="Text Placeholder 2"/>
          <p:cNvSpPr>
            <a:spLocks noGrp="1"/>
          </p:cNvSpPr>
          <p:nvPr>
            <p:ph type="body" idx="1" hasCustomPrompt="1"/>
          </p:nvPr>
        </p:nvSpPr>
        <p:spPr>
          <a:xfrm>
            <a:off x="963084" y="2204864"/>
            <a:ext cx="10363200" cy="2952328"/>
          </a:xfrm>
        </p:spPr>
        <p:txBody>
          <a:bodyPr anchor="t" anchorCtr="0"/>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References</a:t>
            </a:r>
          </a:p>
        </p:txBody>
      </p:sp>
      <p:sp>
        <p:nvSpPr>
          <p:cNvPr id="10" name="Picture Placeholder 9"/>
          <p:cNvSpPr>
            <a:spLocks noGrp="1"/>
          </p:cNvSpPr>
          <p:nvPr>
            <p:ph type="pic" sz="quarter" idx="13"/>
          </p:nvPr>
        </p:nvSpPr>
        <p:spPr>
          <a:xfrm>
            <a:off x="4559301" y="4941888"/>
            <a:ext cx="3263900" cy="1655762"/>
          </a:xfrm>
          <a:solidFill>
            <a:schemeClr val="bg1"/>
          </a:solidFill>
          <a:ln w="38100">
            <a:solidFill>
              <a:schemeClr val="accent6">
                <a:lumMod val="75000"/>
              </a:schemeClr>
            </a:solidFill>
          </a:ln>
        </p:spPr>
        <p:txBody>
          <a:bodyPr/>
          <a:lstStyle/>
          <a:p>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4"/>
          <p:cNvPicPr/>
          <p:nvPr/>
        </p:nvPicPr>
        <p:blipFill>
          <a:blip r:embed="rId3"/>
          <a:stretch/>
        </p:blipFill>
        <p:spPr>
          <a:xfrm>
            <a:off x="5760" y="3240"/>
            <a:ext cx="12175680" cy="6847920"/>
          </a:xfrm>
          <a:prstGeom prst="rect">
            <a:avLst/>
          </a:prstGeom>
          <a:ln>
            <a:noFill/>
          </a:ln>
        </p:spPr>
      </p:pic>
      <p:pic>
        <p:nvPicPr>
          <p:cNvPr id="6" name="Picture 8"/>
          <p:cNvPicPr/>
          <p:nvPr/>
        </p:nvPicPr>
        <p:blipFill>
          <a:blip r:embed="rId4"/>
          <a:stretch/>
        </p:blipFill>
        <p:spPr>
          <a:xfrm>
            <a:off x="5760" y="0"/>
            <a:ext cx="12175680" cy="6854400"/>
          </a:xfrm>
          <a:prstGeom prst="rect">
            <a:avLst/>
          </a:prstGeom>
          <a:ln>
            <a:noFill/>
          </a:ln>
        </p:spPr>
      </p:pic>
      <p:pic>
        <p:nvPicPr>
          <p:cNvPr id="2" name="Picture 7"/>
          <p:cNvPicPr/>
          <p:nvPr/>
        </p:nvPicPr>
        <p:blipFill>
          <a:blip r:embed="rId5"/>
          <a:stretch/>
        </p:blipFill>
        <p:spPr>
          <a:xfrm>
            <a:off x="3020160" y="2565000"/>
            <a:ext cx="6146880" cy="1113480"/>
          </a:xfrm>
          <a:prstGeom prst="rect">
            <a:avLst/>
          </a:prstGeom>
          <a:ln>
            <a:noFill/>
          </a:ln>
        </p:spPr>
      </p:pic>
      <p:sp>
        <p:nvSpPr>
          <p:cNvPr id="3" name="PlaceHolder 1"/>
          <p:cNvSpPr>
            <a:spLocks noGrp="1"/>
          </p:cNvSpPr>
          <p:nvPr>
            <p:ph type="title"/>
          </p:nvPr>
        </p:nvSpPr>
        <p:spPr>
          <a:xfrm>
            <a:off x="609600" y="273600"/>
            <a:ext cx="10972320" cy="1144800"/>
          </a:xfrm>
          <a:prstGeom prst="rect">
            <a:avLst/>
          </a:prstGeom>
        </p:spPr>
        <p:txBody>
          <a:bodyPr lIns="0" tIns="0" rIns="0" bIns="0" anchor="ctr">
            <a:noAutofit/>
          </a:bodyPr>
          <a:lstStyle/>
          <a:p>
            <a:pPr algn="ctr"/>
            <a:r>
              <a:rPr lang="it-IT" sz="4400" b="0" strike="noStrike" spc="-1">
                <a:latin typeface="Arial"/>
              </a:rPr>
              <a:t>Fai clic per modificare il formato del testo del titolo</a:t>
            </a:r>
          </a:p>
        </p:txBody>
      </p:sp>
      <p:sp>
        <p:nvSpPr>
          <p:cNvPr id="4" name="PlaceHolder 2"/>
          <p:cNvSpPr>
            <a:spLocks noGrp="1"/>
          </p:cNvSpPr>
          <p:nvPr>
            <p:ph type="body"/>
          </p:nvPr>
        </p:nvSpPr>
        <p:spPr>
          <a:xfrm>
            <a:off x="609600" y="1604520"/>
            <a:ext cx="1097232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it-IT" sz="3200" b="0" strike="noStrike" spc="-1">
                <a:latin typeface="Arial"/>
              </a:rPr>
              <a:t>Fai clic per modificare il formato del testo della struttura</a:t>
            </a:r>
          </a:p>
          <a:p>
            <a:pPr marL="864000" lvl="1" indent="-324000">
              <a:spcBef>
                <a:spcPts val="1134"/>
              </a:spcBef>
              <a:buClr>
                <a:srgbClr val="000000"/>
              </a:buClr>
              <a:buSzPct val="75000"/>
              <a:buFont typeface="Symbol" charset="2"/>
              <a:buChar char=""/>
            </a:pPr>
            <a:r>
              <a:rPr lang="it-IT" sz="2800" b="0" strike="noStrike" spc="-1">
                <a:latin typeface="Arial"/>
              </a:rPr>
              <a:t>Secondo livello struttura</a:t>
            </a:r>
          </a:p>
          <a:p>
            <a:pPr marL="1296000" lvl="2" indent="-288000">
              <a:spcBef>
                <a:spcPts val="850"/>
              </a:spcBef>
              <a:buClr>
                <a:srgbClr val="000000"/>
              </a:buClr>
              <a:buSzPct val="45000"/>
              <a:buFont typeface="Wingdings" charset="2"/>
              <a:buChar char=""/>
            </a:pPr>
            <a:r>
              <a:rPr lang="it-IT" sz="2400" b="0" strike="noStrike" spc="-1">
                <a:latin typeface="Arial"/>
              </a:rPr>
              <a:t>Terzo livello struttura</a:t>
            </a:r>
          </a:p>
          <a:p>
            <a:pPr marL="1728000" lvl="3" indent="-216000">
              <a:spcBef>
                <a:spcPts val="567"/>
              </a:spcBef>
              <a:buClr>
                <a:srgbClr val="000000"/>
              </a:buClr>
              <a:buSzPct val="75000"/>
              <a:buFont typeface="Symbol" charset="2"/>
              <a:buChar char=""/>
            </a:pPr>
            <a:r>
              <a:rPr lang="it-IT" sz="2000" b="0" strike="noStrike" spc="-1">
                <a:latin typeface="Arial"/>
              </a:rPr>
              <a:t>Quarto livello struttura</a:t>
            </a:r>
          </a:p>
          <a:p>
            <a:pPr marL="2160000" lvl="4" indent="-216000">
              <a:spcBef>
                <a:spcPts val="283"/>
              </a:spcBef>
              <a:buClr>
                <a:srgbClr val="000000"/>
              </a:buClr>
              <a:buSzPct val="45000"/>
              <a:buFont typeface="Wingdings" charset="2"/>
              <a:buChar char=""/>
            </a:pPr>
            <a:r>
              <a:rPr lang="it-IT" sz="2000" b="0" strike="noStrike" spc="-1">
                <a:latin typeface="Arial"/>
              </a:rPr>
              <a:t>Quinto livello struttura</a:t>
            </a:r>
          </a:p>
          <a:p>
            <a:pPr marL="2592000" lvl="5" indent="-216000">
              <a:spcBef>
                <a:spcPts val="283"/>
              </a:spcBef>
              <a:buClr>
                <a:srgbClr val="000000"/>
              </a:buClr>
              <a:buSzPct val="45000"/>
              <a:buFont typeface="Wingdings" charset="2"/>
              <a:buChar char=""/>
            </a:pPr>
            <a:r>
              <a:rPr lang="it-IT" sz="2000" b="0" strike="noStrike" spc="-1">
                <a:latin typeface="Arial"/>
              </a:rPr>
              <a:t>Sesto livello struttura</a:t>
            </a:r>
          </a:p>
          <a:p>
            <a:pPr marL="3024000" lvl="6" indent="-216000">
              <a:spcBef>
                <a:spcPts val="283"/>
              </a:spcBef>
              <a:buClr>
                <a:srgbClr val="000000"/>
              </a:buClr>
              <a:buSzPct val="45000"/>
              <a:buFont typeface="Wingdings" charset="2"/>
              <a:buChar char=""/>
            </a:pPr>
            <a:r>
              <a:rPr lang="it-IT" sz="2000" b="0" strike="noStrike" spc="-1">
                <a:latin typeface="Arial"/>
              </a:rPr>
              <a:t>Settimo livello struttura</a:t>
            </a:r>
          </a:p>
        </p:txBody>
      </p:sp>
    </p:spTree>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0" name="Picture 4"/>
          <p:cNvPicPr/>
          <p:nvPr/>
        </p:nvPicPr>
        <p:blipFill>
          <a:blip r:embed="rId4"/>
          <a:stretch/>
        </p:blipFill>
        <p:spPr>
          <a:xfrm>
            <a:off x="5760" y="3240"/>
            <a:ext cx="12174720" cy="6847200"/>
          </a:xfrm>
          <a:prstGeom prst="rect">
            <a:avLst/>
          </a:prstGeom>
          <a:ln>
            <a:noFill/>
          </a:ln>
        </p:spPr>
      </p:pic>
      <p:sp>
        <p:nvSpPr>
          <p:cNvPr id="81" name="PlaceHolder 1"/>
          <p:cNvSpPr>
            <a:spLocks noGrp="1"/>
          </p:cNvSpPr>
          <p:nvPr>
            <p:ph type="title"/>
          </p:nvPr>
        </p:nvSpPr>
        <p:spPr>
          <a:xfrm>
            <a:off x="609600" y="273600"/>
            <a:ext cx="10972320" cy="1144800"/>
          </a:xfrm>
          <a:prstGeom prst="rect">
            <a:avLst/>
          </a:prstGeom>
        </p:spPr>
        <p:txBody>
          <a:bodyPr lIns="0" tIns="0" rIns="0" bIns="0" anchor="ctr">
            <a:noAutofit/>
          </a:bodyPr>
          <a:lstStyle/>
          <a:p>
            <a:pPr algn="ctr"/>
            <a:r>
              <a:rPr lang="it-IT" sz="4400" b="0" strike="noStrike" spc="-1">
                <a:latin typeface="Arial"/>
              </a:rPr>
              <a:t>Fai clic per modificare il formato del testo del titolo</a:t>
            </a:r>
          </a:p>
        </p:txBody>
      </p:sp>
      <p:sp>
        <p:nvSpPr>
          <p:cNvPr id="82" name="PlaceHolder 2"/>
          <p:cNvSpPr>
            <a:spLocks noGrp="1"/>
          </p:cNvSpPr>
          <p:nvPr>
            <p:ph type="body"/>
          </p:nvPr>
        </p:nvSpPr>
        <p:spPr>
          <a:xfrm>
            <a:off x="609600" y="1604520"/>
            <a:ext cx="1097232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it-IT" sz="3200" b="0" strike="noStrike" spc="-1">
                <a:latin typeface="Arial"/>
              </a:rPr>
              <a:t>Fai clic per modificare il formato del testo della struttura</a:t>
            </a:r>
          </a:p>
          <a:p>
            <a:pPr marL="864000" lvl="1" indent="-324000">
              <a:spcBef>
                <a:spcPts val="1134"/>
              </a:spcBef>
              <a:buClr>
                <a:srgbClr val="000000"/>
              </a:buClr>
              <a:buSzPct val="75000"/>
              <a:buFont typeface="Symbol" charset="2"/>
              <a:buChar char=""/>
            </a:pPr>
            <a:r>
              <a:rPr lang="it-IT" sz="2800" b="0" strike="noStrike" spc="-1">
                <a:latin typeface="Arial"/>
              </a:rPr>
              <a:t>Secondo livello struttura</a:t>
            </a:r>
          </a:p>
          <a:p>
            <a:pPr marL="1296000" lvl="2" indent="-288000">
              <a:spcBef>
                <a:spcPts val="850"/>
              </a:spcBef>
              <a:buClr>
                <a:srgbClr val="000000"/>
              </a:buClr>
              <a:buSzPct val="45000"/>
              <a:buFont typeface="Wingdings" charset="2"/>
              <a:buChar char=""/>
            </a:pPr>
            <a:r>
              <a:rPr lang="it-IT" sz="2400" b="0" strike="noStrike" spc="-1">
                <a:latin typeface="Arial"/>
              </a:rPr>
              <a:t>Terzo livello struttura</a:t>
            </a:r>
          </a:p>
          <a:p>
            <a:pPr marL="1728000" lvl="3" indent="-216000">
              <a:spcBef>
                <a:spcPts val="567"/>
              </a:spcBef>
              <a:buClr>
                <a:srgbClr val="000000"/>
              </a:buClr>
              <a:buSzPct val="75000"/>
              <a:buFont typeface="Symbol" charset="2"/>
              <a:buChar char=""/>
            </a:pPr>
            <a:r>
              <a:rPr lang="it-IT" sz="2000" b="0" strike="noStrike" spc="-1">
                <a:latin typeface="Arial"/>
              </a:rPr>
              <a:t>Quarto livello struttura</a:t>
            </a:r>
          </a:p>
          <a:p>
            <a:pPr marL="2160000" lvl="4" indent="-216000">
              <a:spcBef>
                <a:spcPts val="283"/>
              </a:spcBef>
              <a:buClr>
                <a:srgbClr val="000000"/>
              </a:buClr>
              <a:buSzPct val="45000"/>
              <a:buFont typeface="Wingdings" charset="2"/>
              <a:buChar char=""/>
            </a:pPr>
            <a:r>
              <a:rPr lang="it-IT" sz="2000" b="0" strike="noStrike" spc="-1">
                <a:latin typeface="Arial"/>
              </a:rPr>
              <a:t>Quinto livello struttura</a:t>
            </a:r>
          </a:p>
          <a:p>
            <a:pPr marL="2592000" lvl="5" indent="-216000">
              <a:spcBef>
                <a:spcPts val="283"/>
              </a:spcBef>
              <a:buClr>
                <a:srgbClr val="000000"/>
              </a:buClr>
              <a:buSzPct val="45000"/>
              <a:buFont typeface="Wingdings" charset="2"/>
              <a:buChar char=""/>
            </a:pPr>
            <a:r>
              <a:rPr lang="it-IT" sz="2000" b="0" strike="noStrike" spc="-1">
                <a:latin typeface="Arial"/>
              </a:rPr>
              <a:t>Sesto livello struttura</a:t>
            </a:r>
          </a:p>
          <a:p>
            <a:pPr marL="3024000" lvl="6" indent="-216000">
              <a:spcBef>
                <a:spcPts val="283"/>
              </a:spcBef>
              <a:buClr>
                <a:srgbClr val="000000"/>
              </a:buClr>
              <a:buSzPct val="45000"/>
              <a:buFont typeface="Wingdings" charset="2"/>
              <a:buChar char=""/>
            </a:pPr>
            <a:r>
              <a:rPr lang="it-IT" sz="2000" b="0" strike="noStrike" spc="-1">
                <a:latin typeface="Arial"/>
              </a:rPr>
              <a:t>Settimo livello struttura</a:t>
            </a:r>
          </a:p>
        </p:txBody>
      </p:sp>
    </p:spTree>
  </p:cSld>
  <p:clrMap bg1="lt1" tx1="dk1" bg2="lt2" tx2="dk2" accent1="accent1" accent2="accent2" accent3="accent3" accent4="accent4" accent5="accent5" accent6="accent6" hlink="hlink" folHlink="folHlink"/>
  <p:sldLayoutIdLst>
    <p:sldLayoutId id="2147483675" r:id="rId1"/>
    <p:sldLayoutId id="214748367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CLIP00-1.jpg"/>
          <p:cNvPicPr>
            <a:picLocks noChangeAspect="1"/>
          </p:cNvPicPr>
          <p:nvPr userDrawn="1"/>
        </p:nvPicPr>
        <p:blipFill>
          <a:blip r:embed="rId3" cstate="print"/>
          <a:stretch>
            <a:fillRect/>
          </a:stretch>
        </p:blipFill>
        <p:spPr>
          <a:xfrm>
            <a:off x="5641" y="3172"/>
            <a:ext cx="12180719" cy="6851654"/>
          </a:xfrm>
          <a:prstGeom prst="rect">
            <a:avLst/>
          </a:prstGeom>
        </p:spPr>
      </p:pic>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endParaRPr lang="it-IT"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58CB5B-6DA9-4EFC-AFAE-7B1F2549E4ED}"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54" r:id="rId1"/>
  </p:sldLayoutIdLst>
  <p:txStyles>
    <p:titleStyle>
      <a:lvl1pPr algn="l" defTabSz="914400" rtl="0" eaLnBrk="1" latinLnBrk="0" hangingPunct="1">
        <a:spcBef>
          <a:spcPct val="0"/>
        </a:spcBef>
        <a:buNone/>
        <a:defRPr sz="3600" b="1"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chemeClr val="accent6">
            <a:lumMod val="75000"/>
          </a:schemeClr>
        </a:buClr>
        <a:buFont typeface="Wingdings" pitchFamily="2" charset="2"/>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Clr>
          <a:schemeClr val="accent6">
            <a:lumMod val="75000"/>
          </a:schemeClr>
        </a:buClr>
        <a:buFont typeface="Wingdings" pitchFamily="2" charset="2"/>
        <a:buChar char="§"/>
        <a:defRPr sz="24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Clr>
          <a:schemeClr val="accent6">
            <a:lumMod val="75000"/>
          </a:schemeClr>
        </a:buClr>
        <a:buFont typeface="Wingdings" pitchFamily="2" charset="2"/>
        <a:buChar char="§"/>
        <a:defRPr sz="20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Clr>
          <a:schemeClr val="accent6">
            <a:lumMod val="75000"/>
          </a:schemeClr>
        </a:buClr>
        <a:buFont typeface="Wingdings" pitchFamily="2" charset="2"/>
        <a:buChar char="§"/>
        <a:defRPr sz="20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Clr>
          <a:schemeClr val="accent6">
            <a:lumMod val="75000"/>
          </a:schemeClr>
        </a:buClr>
        <a:buFont typeface="Wingdings" pitchFamily="2" charset="2"/>
        <a:buChar char="§"/>
        <a:defRPr sz="20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6.jpeg"/><Relationship Id="rId7" Type="http://schemas.openxmlformats.org/officeDocument/2006/relationships/image" Target="../media/image39.jpe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38.jpeg"/><Relationship Id="rId4" Type="http://schemas.openxmlformats.org/officeDocument/2006/relationships/image" Target="../media/image37.jpeg"/></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chart" Target="../charts/chart2.xml"/><Relationship Id="rId7" Type="http://schemas.openxmlformats.org/officeDocument/2006/relationships/image" Target="../media/image10.png"/><Relationship Id="rId2" Type="http://schemas.openxmlformats.org/officeDocument/2006/relationships/chart" Target="../charts/chart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chart" Target="../charts/chart4.xml"/><Relationship Id="rId10" Type="http://schemas.openxmlformats.org/officeDocument/2006/relationships/image" Target="../media/image8.png"/><Relationship Id="rId4" Type="http://schemas.openxmlformats.org/officeDocument/2006/relationships/chart" Target="../charts/chart3.xml"/><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mailto:ilaria.delponte@unige.it" TargetMode="External"/><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jpe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chart" Target="../charts/chart9.xml"/><Relationship Id="rId3" Type="http://schemas.openxmlformats.org/officeDocument/2006/relationships/chart" Target="../charts/chart6.xml"/><Relationship Id="rId7" Type="http://schemas.openxmlformats.org/officeDocument/2006/relationships/chart" Target="../charts/chart8.xml"/><Relationship Id="rId2" Type="http://schemas.openxmlformats.org/officeDocument/2006/relationships/chart" Target="../charts/chart5.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chart" Target="../charts/chart7.xml"/><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 name="Immagine 1"/>
          <p:cNvPicPr/>
          <p:nvPr/>
        </p:nvPicPr>
        <p:blipFill>
          <a:blip r:embed="rId2"/>
          <a:stretch/>
        </p:blipFill>
        <p:spPr>
          <a:xfrm>
            <a:off x="3108000" y="576000"/>
            <a:ext cx="2878920" cy="881640"/>
          </a:xfrm>
          <a:prstGeom prst="rect">
            <a:avLst/>
          </a:prstGeom>
          <a:ln>
            <a:noFill/>
          </a:ln>
        </p:spPr>
      </p:pic>
      <p:pic>
        <p:nvPicPr>
          <p:cNvPr id="205" name="Immagine 1"/>
          <p:cNvPicPr/>
          <p:nvPr/>
        </p:nvPicPr>
        <p:blipFill>
          <a:blip r:embed="rId3"/>
          <a:stretch/>
        </p:blipFill>
        <p:spPr>
          <a:xfrm>
            <a:off x="6592440" y="386640"/>
            <a:ext cx="2130480" cy="1298520"/>
          </a:xfrm>
          <a:prstGeom prst="rect">
            <a:avLst/>
          </a:prstGeom>
          <a:ln>
            <a:noFill/>
          </a:ln>
        </p:spPr>
      </p:pic>
      <p:sp>
        <p:nvSpPr>
          <p:cNvPr id="206" name="CustomShape 1"/>
          <p:cNvSpPr/>
          <p:nvPr/>
        </p:nvSpPr>
        <p:spPr>
          <a:xfrm>
            <a:off x="4260000" y="4076640"/>
            <a:ext cx="3813120" cy="490988"/>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100000"/>
              </a:lnSpc>
            </a:pPr>
            <a:r>
              <a:rPr lang="it-IT" sz="2600" b="1" strike="noStrike" spc="-1">
                <a:solidFill>
                  <a:srgbClr val="3465A4"/>
                </a:solidFill>
                <a:latin typeface="Arial"/>
                <a:ea typeface="DejaVu Sans"/>
              </a:rPr>
              <a:t>E- Trasporti</a:t>
            </a:r>
            <a:endParaRPr lang="it-IT" sz="2600" b="0" strike="noStrike" spc="-1">
              <a:latin typeface="Arial"/>
            </a:endParaRPr>
          </a:p>
        </p:txBody>
      </p:sp>
      <p:sp>
        <p:nvSpPr>
          <p:cNvPr id="207" name="CustomShape 2"/>
          <p:cNvSpPr/>
          <p:nvPr/>
        </p:nvSpPr>
        <p:spPr>
          <a:xfrm>
            <a:off x="6996000" y="6236640"/>
            <a:ext cx="3813120" cy="321711"/>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100000"/>
              </a:lnSpc>
            </a:pPr>
            <a:r>
              <a:rPr lang="it-IT" sz="1500" b="1" spc="-1" dirty="0">
                <a:solidFill>
                  <a:srgbClr val="3465A4"/>
                </a:solidFill>
                <a:latin typeface="Arial"/>
              </a:rPr>
              <a:t>16 MARZO ‘23</a:t>
            </a:r>
            <a:endParaRPr lang="it-IT" sz="1500" b="0" strike="noStrike" spc="-1" dirty="0">
              <a:latin typeface="Arial"/>
            </a:endParaRPr>
          </a:p>
        </p:txBody>
      </p:sp>
      <p:pic>
        <p:nvPicPr>
          <p:cNvPr id="3" name="Immagine 2">
            <a:extLst>
              <a:ext uri="{FF2B5EF4-FFF2-40B4-BE49-F238E27FC236}">
                <a16:creationId xmlns:a16="http://schemas.microsoft.com/office/drawing/2014/main" id="{F5D4667C-E967-EEAB-8085-41AE40C2620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194084" y="4451219"/>
            <a:ext cx="1944952" cy="1066698"/>
          </a:xfrm>
          <a:prstGeom prst="rect">
            <a:avLst/>
          </a:prstGeom>
        </p:spPr>
      </p:pic>
    </p:spTree>
    <p:extLst>
      <p:ext uri="{BB962C8B-B14F-4D97-AF65-F5344CB8AC3E}">
        <p14:creationId xmlns:p14="http://schemas.microsoft.com/office/powerpoint/2010/main" val="232610852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CustomShape 1"/>
          <p:cNvSpPr/>
          <p:nvPr/>
        </p:nvSpPr>
        <p:spPr>
          <a:xfrm>
            <a:off x="1981200" y="274680"/>
            <a:ext cx="8225640" cy="1139040"/>
          </a:xfrm>
          <a:prstGeom prst="rect">
            <a:avLst/>
          </a:prstGeom>
          <a:noFill/>
          <a:ln>
            <a:noFill/>
          </a:ln>
        </p:spPr>
        <p:style>
          <a:lnRef idx="0">
            <a:scrgbClr r="0" g="0" b="0"/>
          </a:lnRef>
          <a:fillRef idx="0">
            <a:scrgbClr r="0" g="0" b="0"/>
          </a:fillRef>
          <a:effectRef idx="0">
            <a:scrgbClr r="0" g="0" b="0"/>
          </a:effectRef>
          <a:fontRef idx="minor"/>
        </p:style>
      </p:sp>
      <p:sp>
        <p:nvSpPr>
          <p:cNvPr id="230" name="CustomShape 4"/>
          <p:cNvSpPr/>
          <p:nvPr/>
        </p:nvSpPr>
        <p:spPr>
          <a:xfrm>
            <a:off x="2100000" y="576000"/>
            <a:ext cx="7885248" cy="1137319"/>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it-IT" sz="4400" b="1" spc="-1" dirty="0">
                <a:solidFill>
                  <a:srgbClr val="000000"/>
                </a:solidFill>
                <a:latin typeface="Calibri"/>
                <a:ea typeface="DejaVu Sans"/>
              </a:rPr>
              <a:t>Best-Practices</a:t>
            </a:r>
          </a:p>
          <a:p>
            <a:r>
              <a:rPr lang="it-IT" sz="2400" b="1" spc="-1" dirty="0">
                <a:solidFill>
                  <a:srgbClr val="FFC000"/>
                </a:solidFill>
                <a:latin typeface="Calibri"/>
                <a:ea typeface="DejaVu Sans"/>
              </a:rPr>
              <a:t>Individuazione casi-studio DRT </a:t>
            </a:r>
            <a:endParaRPr lang="it-IT" sz="2400" b="1" strike="noStrike" spc="-1" dirty="0">
              <a:solidFill>
                <a:srgbClr val="FFC000"/>
              </a:solidFill>
              <a:latin typeface="Arial"/>
            </a:endParaRPr>
          </a:p>
        </p:txBody>
      </p:sp>
      <p:sp>
        <p:nvSpPr>
          <p:cNvPr id="2" name="CasellaDiTesto 1">
            <a:extLst>
              <a:ext uri="{FF2B5EF4-FFF2-40B4-BE49-F238E27FC236}">
                <a16:creationId xmlns:a16="http://schemas.microsoft.com/office/drawing/2014/main" id="{1FB529DB-6F0E-4D0F-A123-D257F9AA63ED}"/>
              </a:ext>
            </a:extLst>
          </p:cNvPr>
          <p:cNvSpPr txBox="1"/>
          <p:nvPr/>
        </p:nvSpPr>
        <p:spPr>
          <a:xfrm>
            <a:off x="2125058" y="2056731"/>
            <a:ext cx="6786030" cy="6768841"/>
          </a:xfrm>
          <a:prstGeom prst="rect">
            <a:avLst/>
          </a:prstGeom>
          <a:no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7000"/>
              </a:lnSpc>
            </a:pPr>
            <a:r>
              <a:rPr lang="it-IT" sz="2400" dirty="0">
                <a:solidFill>
                  <a:schemeClr val="bg2">
                    <a:lumMod val="25000"/>
                  </a:schemeClr>
                </a:solidFill>
                <a:latin typeface="Calibri"/>
                <a:cs typeface="Times New Roman"/>
              </a:rPr>
              <a:t>Al fine di inquadrare la futura prospettiva di intervento, può essere di particolare interesse introdurre alcuni casi di riferimento a scala nazionale per comprendere quali possano essere le declinazioni delle soluzioni DRT in rapporto ai diversi contesti di applicazione.</a:t>
            </a:r>
            <a:endParaRPr lang="it-IT" sz="2800" b="1" dirty="0">
              <a:solidFill>
                <a:schemeClr val="bg2">
                  <a:lumMod val="25000"/>
                </a:schemeClr>
              </a:solidFill>
              <a:latin typeface="Calibri"/>
              <a:cs typeface="Times New Roman" panose="02020603050405020304" pitchFamily="18" charset="0"/>
            </a:endParaRPr>
          </a:p>
          <a:p>
            <a:pPr lvl="0">
              <a:lnSpc>
                <a:spcPct val="107000"/>
              </a:lnSpc>
            </a:pPr>
            <a:endParaRPr lang="it-IT" sz="2400" dirty="0">
              <a:solidFill>
                <a:schemeClr val="bg2">
                  <a:lumMod val="25000"/>
                </a:schemeClr>
              </a:solidFill>
              <a:latin typeface="Calibri"/>
              <a:cs typeface="Times New Roman" panose="02020603050405020304" pitchFamily="18" charset="0"/>
            </a:endParaRPr>
          </a:p>
          <a:p>
            <a:pPr>
              <a:lnSpc>
                <a:spcPct val="107000"/>
              </a:lnSpc>
            </a:pPr>
            <a:r>
              <a:rPr lang="it-IT" sz="2400" b="1" dirty="0">
                <a:solidFill>
                  <a:schemeClr val="tx1">
                    <a:lumMod val="85000"/>
                    <a:lumOff val="15000"/>
                  </a:schemeClr>
                </a:solidFill>
                <a:latin typeface="Calibri"/>
                <a:cs typeface="Calibri"/>
              </a:rPr>
              <a:t>1.DRT a servizio dei turisti</a:t>
            </a:r>
            <a:endParaRPr lang="it-IT" dirty="0">
              <a:solidFill>
                <a:schemeClr val="tx1">
                  <a:lumMod val="85000"/>
                  <a:lumOff val="15000"/>
                </a:schemeClr>
              </a:solidFill>
            </a:endParaRPr>
          </a:p>
          <a:p>
            <a:pPr>
              <a:lnSpc>
                <a:spcPct val="107000"/>
              </a:lnSpc>
            </a:pPr>
            <a:r>
              <a:rPr lang="it-IT" sz="2400" b="1" dirty="0">
                <a:solidFill>
                  <a:schemeClr val="tx1">
                    <a:lumMod val="85000"/>
                    <a:lumOff val="15000"/>
                  </a:schemeClr>
                </a:solidFill>
                <a:latin typeface="Calibri"/>
                <a:cs typeface="Calibri"/>
              </a:rPr>
              <a:t>2.DRT ad integrazione/sostituzione tratte rete TPL</a:t>
            </a:r>
            <a:endParaRPr lang="it-IT" dirty="0">
              <a:solidFill>
                <a:schemeClr val="tx1">
                  <a:lumMod val="85000"/>
                  <a:lumOff val="15000"/>
                </a:schemeClr>
              </a:solidFill>
            </a:endParaRPr>
          </a:p>
          <a:p>
            <a:r>
              <a:rPr lang="it-IT" sz="2400" b="1" dirty="0">
                <a:solidFill>
                  <a:schemeClr val="tx1">
                    <a:lumMod val="85000"/>
                    <a:lumOff val="15000"/>
                  </a:schemeClr>
                </a:solidFill>
                <a:latin typeface="Calibri"/>
                <a:ea typeface="+mn-lt"/>
                <a:cs typeface="Calibri"/>
              </a:rPr>
              <a:t>3.DRT per i comuni di prima cintura</a:t>
            </a:r>
            <a:endParaRPr lang="it-IT" sz="2400" dirty="0">
              <a:solidFill>
                <a:schemeClr val="tx1">
                  <a:lumMod val="85000"/>
                  <a:lumOff val="15000"/>
                </a:schemeClr>
              </a:solidFill>
              <a:ea typeface="+mn-lt"/>
              <a:cs typeface="+mn-lt"/>
            </a:endParaRPr>
          </a:p>
          <a:p>
            <a:pPr>
              <a:lnSpc>
                <a:spcPct val="107000"/>
              </a:lnSpc>
            </a:pPr>
            <a:endParaRPr lang="it-IT" sz="2400" b="1" dirty="0">
              <a:solidFill>
                <a:schemeClr val="tx1">
                  <a:lumMod val="85000"/>
                  <a:lumOff val="15000"/>
                </a:schemeClr>
              </a:solidFill>
              <a:latin typeface="DejaVu Sans"/>
              <a:ea typeface="Calibri" panose="020F0502020204030204" pitchFamily="34" charset="0"/>
              <a:cs typeface="Calibri"/>
            </a:endParaRPr>
          </a:p>
          <a:p>
            <a:pPr>
              <a:lnSpc>
                <a:spcPct val="107000"/>
              </a:lnSpc>
            </a:pPr>
            <a:endParaRPr lang="it-IT" sz="2400" b="1" dirty="0">
              <a:solidFill>
                <a:srgbClr val="262626"/>
              </a:solidFill>
              <a:latin typeface="Calibri"/>
              <a:ea typeface="Calibri" panose="020F0502020204030204" pitchFamily="34" charset="0"/>
              <a:cs typeface="Calibri"/>
            </a:endParaRPr>
          </a:p>
          <a:p>
            <a:pPr>
              <a:lnSpc>
                <a:spcPct val="107000"/>
              </a:lnSpc>
            </a:pPr>
            <a:endParaRPr lang="it-IT" sz="2400" b="1" dirty="0">
              <a:solidFill>
                <a:srgbClr val="262626"/>
              </a:solidFill>
              <a:latin typeface="DejaVu Sans"/>
              <a:ea typeface="Calibri" panose="020F0502020204030204" pitchFamily="34" charset="0"/>
              <a:cs typeface="Calibri"/>
            </a:endParaRPr>
          </a:p>
          <a:p>
            <a:pPr>
              <a:lnSpc>
                <a:spcPct val="107000"/>
              </a:lnSpc>
            </a:pPr>
            <a:endParaRPr lang="it-IT" sz="2400" dirty="0">
              <a:solidFill>
                <a:srgbClr val="4A452A"/>
              </a:solidFill>
              <a:latin typeface="Calibri"/>
              <a:ea typeface="Calibri" panose="020F0502020204030204" pitchFamily="34" charset="0"/>
              <a:cs typeface="Times New Roman" panose="02020603050405020304" pitchFamily="18" charset="0"/>
            </a:endParaRPr>
          </a:p>
          <a:p>
            <a:pPr>
              <a:lnSpc>
                <a:spcPct val="107000"/>
              </a:lnSpc>
            </a:pPr>
            <a:endParaRPr lang="it-IT" sz="2400" dirty="0">
              <a:solidFill>
                <a:srgbClr val="4A452A"/>
              </a:solidFill>
              <a:latin typeface="DejaVu Sans"/>
              <a:ea typeface="Calibri" panose="020F0502020204030204" pitchFamily="34" charset="0"/>
              <a:cs typeface="Times New Roman" panose="02020603050405020304" pitchFamily="18" charset="0"/>
            </a:endParaRPr>
          </a:p>
          <a:p>
            <a:pPr>
              <a:lnSpc>
                <a:spcPct val="107000"/>
              </a:lnSpc>
              <a:spcAft>
                <a:spcPts val="800"/>
              </a:spcAft>
            </a:pPr>
            <a:endParaRPr lang="it-IT" sz="2400" dirty="0">
              <a:solidFill>
                <a:srgbClr val="4A452A"/>
              </a:solidFill>
              <a:latin typeface="Century Gothic" panose="020B0502020202020204" pitchFamily="34" charset="0"/>
              <a:ea typeface="Calibri" panose="020F0502020204030204" pitchFamily="34" charset="0"/>
              <a:cs typeface="Times New Roman" panose="02020603050405020304" pitchFamily="18" charset="0"/>
            </a:endParaRPr>
          </a:p>
          <a:p>
            <a:endParaRPr lang="it-IT" dirty="0">
              <a:solidFill>
                <a:srgbClr val="000000"/>
              </a:solidFill>
              <a:latin typeface="Arial"/>
              <a:ea typeface="Calibri" panose="020F0502020204030204" pitchFamily="34" charset="0"/>
              <a:cs typeface="Times New Roman" panose="02020603050405020304" pitchFamily="18" charset="0"/>
            </a:endParaRPr>
          </a:p>
        </p:txBody>
      </p:sp>
      <p:pic>
        <p:nvPicPr>
          <p:cNvPr id="3" name="Immagine 2">
            <a:extLst>
              <a:ext uri="{FF2B5EF4-FFF2-40B4-BE49-F238E27FC236}">
                <a16:creationId xmlns:a16="http://schemas.microsoft.com/office/drawing/2014/main" id="{3497FB8A-7A5F-0FC2-F57F-99383D58BC7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74612" y="5660198"/>
            <a:ext cx="1944952" cy="1066698"/>
          </a:xfrm>
          <a:prstGeom prst="rect">
            <a:avLst/>
          </a:prstGeom>
        </p:spPr>
      </p:pic>
      <p:pic>
        <p:nvPicPr>
          <p:cNvPr id="23" name="Immagine 22">
            <a:extLst>
              <a:ext uri="{FF2B5EF4-FFF2-40B4-BE49-F238E27FC236}">
                <a16:creationId xmlns:a16="http://schemas.microsoft.com/office/drawing/2014/main" id="{9773D95E-251E-AF44-39DA-6263172D62CA}"/>
              </a:ext>
            </a:extLst>
          </p:cNvPr>
          <p:cNvPicPr>
            <a:picLocks noChangeAspect="1"/>
          </p:cNvPicPr>
          <p:nvPr/>
        </p:nvPicPr>
        <p:blipFill>
          <a:blip r:embed="rId3"/>
          <a:stretch>
            <a:fillRect/>
          </a:stretch>
        </p:blipFill>
        <p:spPr>
          <a:xfrm>
            <a:off x="9353693" y="-9667"/>
            <a:ext cx="2703592" cy="1998109"/>
          </a:xfrm>
          <a:prstGeom prst="rect">
            <a:avLst/>
          </a:prstGeom>
        </p:spPr>
      </p:pic>
      <p:pic>
        <p:nvPicPr>
          <p:cNvPr id="24" name="Immagine 23" descr="Immagine che contiene testo, screenshot, monitor, computer&#10;&#10;Descrizione generata automaticamente">
            <a:extLst>
              <a:ext uri="{FF2B5EF4-FFF2-40B4-BE49-F238E27FC236}">
                <a16:creationId xmlns:a16="http://schemas.microsoft.com/office/drawing/2014/main" id="{AE96809B-2E62-B186-0274-7A44FD2BD630}"/>
              </a:ext>
            </a:extLst>
          </p:cNvPr>
          <p:cNvPicPr/>
          <p:nvPr/>
        </p:nvPicPr>
        <p:blipFill rotWithShape="1">
          <a:blip r:embed="rId4"/>
          <a:srcRect l="43422" t="28230" r="3040" b="11531"/>
          <a:stretch/>
        </p:blipFill>
        <p:spPr bwMode="auto">
          <a:xfrm>
            <a:off x="9353693" y="1621994"/>
            <a:ext cx="2703592" cy="1691932"/>
          </a:xfrm>
          <a:prstGeom prst="rect">
            <a:avLst/>
          </a:prstGeom>
          <a:ln>
            <a:noFill/>
          </a:ln>
          <a:extLst>
            <a:ext uri="{53640926-AAD7-44D8-BBD7-CCE9431645EC}">
              <a14:shadowObscured xmlns:a14="http://schemas.microsoft.com/office/drawing/2010/main"/>
            </a:ext>
          </a:extLst>
        </p:spPr>
      </p:pic>
      <p:pic>
        <p:nvPicPr>
          <p:cNvPr id="25" name="Immagine 24">
            <a:extLst>
              <a:ext uri="{FF2B5EF4-FFF2-40B4-BE49-F238E27FC236}">
                <a16:creationId xmlns:a16="http://schemas.microsoft.com/office/drawing/2014/main" id="{9F1760A5-2D88-B88F-DDD3-0070885D8F77}"/>
              </a:ext>
            </a:extLst>
          </p:cNvPr>
          <p:cNvPicPr>
            <a:picLocks noChangeAspect="1"/>
          </p:cNvPicPr>
          <p:nvPr/>
        </p:nvPicPr>
        <p:blipFill rotWithShape="1">
          <a:blip r:embed="rId5"/>
          <a:srcRect l="29979" t="20615" r="4376" b="9308"/>
          <a:stretch/>
        </p:blipFill>
        <p:spPr>
          <a:xfrm>
            <a:off x="9353691" y="3296679"/>
            <a:ext cx="2703593" cy="1803855"/>
          </a:xfrm>
          <a:prstGeom prst="rect">
            <a:avLst/>
          </a:prstGeom>
        </p:spPr>
      </p:pic>
      <p:pic>
        <p:nvPicPr>
          <p:cNvPr id="26" name="Immagine 25">
            <a:extLst>
              <a:ext uri="{FF2B5EF4-FFF2-40B4-BE49-F238E27FC236}">
                <a16:creationId xmlns:a16="http://schemas.microsoft.com/office/drawing/2014/main" id="{6AEB7676-5321-B794-9A4F-77CE4AC40479}"/>
              </a:ext>
            </a:extLst>
          </p:cNvPr>
          <p:cNvPicPr>
            <a:picLocks noChangeAspect="1"/>
          </p:cNvPicPr>
          <p:nvPr/>
        </p:nvPicPr>
        <p:blipFill rotWithShape="1">
          <a:blip r:embed="rId6"/>
          <a:srcRect l="28413" t="20614" r="6474" b="6667"/>
          <a:stretch/>
        </p:blipFill>
        <p:spPr>
          <a:xfrm>
            <a:off x="9353690" y="5041307"/>
            <a:ext cx="2703594" cy="1887134"/>
          </a:xfrm>
          <a:prstGeom prst="rect">
            <a:avLst/>
          </a:prstGeom>
        </p:spPr>
      </p:pic>
    </p:spTree>
    <p:extLst>
      <p:ext uri="{BB962C8B-B14F-4D97-AF65-F5344CB8AC3E}">
        <p14:creationId xmlns:p14="http://schemas.microsoft.com/office/powerpoint/2010/main" val="394273301"/>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CustomShape 1"/>
          <p:cNvSpPr/>
          <p:nvPr/>
        </p:nvSpPr>
        <p:spPr>
          <a:xfrm>
            <a:off x="1894936" y="-96372"/>
            <a:ext cx="8225640" cy="1139040"/>
          </a:xfrm>
          <a:prstGeom prst="rect">
            <a:avLst/>
          </a:prstGeom>
          <a:noFill/>
          <a:ln>
            <a:noFill/>
          </a:ln>
        </p:spPr>
        <p:style>
          <a:lnRef idx="0">
            <a:scrgbClr r="0" g="0" b="0"/>
          </a:lnRef>
          <a:fillRef idx="0">
            <a:scrgbClr r="0" g="0" b="0"/>
          </a:fillRef>
          <a:effectRef idx="0">
            <a:scrgbClr r="0" g="0" b="0"/>
          </a:effectRef>
          <a:fontRef idx="minor"/>
        </p:style>
      </p:sp>
      <p:sp>
        <p:nvSpPr>
          <p:cNvPr id="4" name="CasellaDiTesto 3">
            <a:extLst>
              <a:ext uri="{FF2B5EF4-FFF2-40B4-BE49-F238E27FC236}">
                <a16:creationId xmlns:a16="http://schemas.microsoft.com/office/drawing/2014/main" id="{C1C5C20B-C61F-2E00-801B-5670FAB6CC02}"/>
              </a:ext>
            </a:extLst>
          </p:cNvPr>
          <p:cNvSpPr txBox="1"/>
          <p:nvPr/>
        </p:nvSpPr>
        <p:spPr>
          <a:xfrm>
            <a:off x="2100000" y="1337374"/>
            <a:ext cx="8020576" cy="1631216"/>
          </a:xfrm>
          <a:prstGeom prst="rect">
            <a:avLst/>
          </a:prstGeom>
          <a:noFill/>
        </p:spPr>
        <p:txBody>
          <a:bodyPr wrap="square">
            <a:spAutoFit/>
          </a:bodyPr>
          <a:lstStyle/>
          <a:p>
            <a:pPr algn="l" rtl="0" fontAlgn="base"/>
            <a:endParaRPr lang="it-IT" sz="2000" b="0" i="0" dirty="0">
              <a:effectLst/>
              <a:latin typeface="Cambria" panose="02040503050406030204" pitchFamily="18" charset="0"/>
            </a:endParaRPr>
          </a:p>
          <a:p>
            <a:pPr algn="l" rtl="0" fontAlgn="base"/>
            <a:endParaRPr lang="it-IT" sz="2000" b="0" i="0" dirty="0">
              <a:effectLst/>
              <a:latin typeface="Cambria" panose="02040503050406030204" pitchFamily="18" charset="0"/>
            </a:endParaRPr>
          </a:p>
          <a:p>
            <a:pPr algn="l" rtl="0" fontAlgn="base"/>
            <a:r>
              <a:rPr lang="it-IT" sz="2000" u="sng" dirty="0">
                <a:solidFill>
                  <a:srgbClr val="000000"/>
                </a:solidFill>
                <a:latin typeface="Cambria" panose="02040503050406030204" pitchFamily="18" charset="0"/>
              </a:rPr>
              <a:t>Prospettive di mobilità</a:t>
            </a:r>
            <a:endParaRPr lang="it-IT" sz="2000" b="0" i="0" u="sng" dirty="0">
              <a:solidFill>
                <a:srgbClr val="000000"/>
              </a:solidFill>
              <a:effectLst/>
              <a:latin typeface="Cambria" panose="02040503050406030204" pitchFamily="18" charset="0"/>
            </a:endParaRPr>
          </a:p>
          <a:p>
            <a:pPr algn="l" rtl="0" fontAlgn="base"/>
            <a:endParaRPr lang="it-IT" sz="2000" dirty="0">
              <a:solidFill>
                <a:srgbClr val="000000"/>
              </a:solidFill>
              <a:latin typeface="Cambria" panose="02040503050406030204" pitchFamily="18" charset="0"/>
            </a:endParaRPr>
          </a:p>
          <a:p>
            <a:pPr algn="l" rtl="0" fontAlgn="base"/>
            <a:r>
              <a:rPr lang="it-IT" sz="2000" b="0" i="0" dirty="0">
                <a:solidFill>
                  <a:srgbClr val="000000"/>
                </a:solidFill>
                <a:effectLst/>
                <a:latin typeface="Cambria" panose="02040503050406030204" pitchFamily="18" charset="0"/>
              </a:rPr>
              <a:t>Emergono infatti</a:t>
            </a:r>
          </a:p>
        </p:txBody>
      </p:sp>
      <p:pic>
        <p:nvPicPr>
          <p:cNvPr id="1026" name="Picture 2" descr="Immagine che contiene mappa&#10;&#10;Descrizione generata automaticamente">
            <a:extLst>
              <a:ext uri="{FF2B5EF4-FFF2-40B4-BE49-F238E27FC236}">
                <a16:creationId xmlns:a16="http://schemas.microsoft.com/office/drawing/2014/main" id="{2A7D31DA-CC7D-B78F-B85F-5C6EF6C87F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222" y="2671821"/>
            <a:ext cx="5902071" cy="200650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magine che contiene mappa&#10;&#10;Descrizione generata automaticamente">
            <a:extLst>
              <a:ext uri="{FF2B5EF4-FFF2-40B4-BE49-F238E27FC236}">
                <a16:creationId xmlns:a16="http://schemas.microsoft.com/office/drawing/2014/main" id="{1FE5930C-3DFA-EA0A-1EE1-7048EDC1C4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250" y="4631131"/>
            <a:ext cx="5902077" cy="174713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5BFFD5C0-C2ED-C70B-5E13-A927CFF2CD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7703" y="2143859"/>
            <a:ext cx="2887255" cy="253447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D35D23B9-AE25-F8AF-F115-610F9A6E63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94912" y="2139506"/>
            <a:ext cx="2887255" cy="2532041"/>
          </a:xfrm>
          <a:prstGeom prst="rect">
            <a:avLst/>
          </a:prstGeom>
          <a:noFill/>
          <a:extLst>
            <a:ext uri="{909E8E84-426E-40DD-AFC4-6F175D3DCCD1}">
              <a14:hiddenFill xmlns:a14="http://schemas.microsoft.com/office/drawing/2010/main">
                <a:solidFill>
                  <a:srgbClr val="FFFFFF"/>
                </a:solidFill>
              </a14:hiddenFill>
            </a:ext>
          </a:extLst>
        </p:spPr>
      </p:pic>
      <p:pic>
        <p:nvPicPr>
          <p:cNvPr id="2" name="Immagine 1">
            <a:extLst>
              <a:ext uri="{FF2B5EF4-FFF2-40B4-BE49-F238E27FC236}">
                <a16:creationId xmlns:a16="http://schemas.microsoft.com/office/drawing/2014/main" id="{7C2D959E-9F2F-70F6-C492-AD2C340A045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74612" y="5660198"/>
            <a:ext cx="1944952" cy="1066698"/>
          </a:xfrm>
          <a:prstGeom prst="rect">
            <a:avLst/>
          </a:prstGeom>
        </p:spPr>
      </p:pic>
      <p:sp>
        <p:nvSpPr>
          <p:cNvPr id="3" name="Ovale 2">
            <a:extLst>
              <a:ext uri="{FF2B5EF4-FFF2-40B4-BE49-F238E27FC236}">
                <a16:creationId xmlns:a16="http://schemas.microsoft.com/office/drawing/2014/main" id="{43A3B2DA-C981-6987-5685-09E19E05D806}"/>
              </a:ext>
            </a:extLst>
          </p:cNvPr>
          <p:cNvSpPr/>
          <p:nvPr/>
        </p:nvSpPr>
        <p:spPr>
          <a:xfrm rot="2212867">
            <a:off x="2740374" y="3297427"/>
            <a:ext cx="950331" cy="6096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Ovale 7">
            <a:extLst>
              <a:ext uri="{FF2B5EF4-FFF2-40B4-BE49-F238E27FC236}">
                <a16:creationId xmlns:a16="http://schemas.microsoft.com/office/drawing/2014/main" id="{BB282543-944B-12FF-5A26-C2EC0535B1FA}"/>
              </a:ext>
            </a:extLst>
          </p:cNvPr>
          <p:cNvSpPr/>
          <p:nvPr/>
        </p:nvSpPr>
        <p:spPr>
          <a:xfrm rot="2212867">
            <a:off x="2333225" y="5125549"/>
            <a:ext cx="1233742" cy="79015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2" name="Picture 6">
            <a:extLst>
              <a:ext uri="{FF2B5EF4-FFF2-40B4-BE49-F238E27FC236}">
                <a16:creationId xmlns:a16="http://schemas.microsoft.com/office/drawing/2014/main" id="{2B033F03-97C0-8769-02D9-396552D03D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34753" y="4526838"/>
            <a:ext cx="5214735" cy="122369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a:extLst>
              <a:ext uri="{FF2B5EF4-FFF2-40B4-BE49-F238E27FC236}">
                <a16:creationId xmlns:a16="http://schemas.microsoft.com/office/drawing/2014/main" id="{78D38F4E-9224-9122-ED8C-2744D833EB8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77265" y="5634310"/>
            <a:ext cx="5214735" cy="1223690"/>
          </a:xfrm>
          <a:prstGeom prst="rect">
            <a:avLst/>
          </a:prstGeom>
          <a:noFill/>
          <a:extLst>
            <a:ext uri="{909E8E84-426E-40DD-AFC4-6F175D3DCCD1}">
              <a14:hiddenFill xmlns:a14="http://schemas.microsoft.com/office/drawing/2010/main">
                <a:solidFill>
                  <a:srgbClr val="FFFFFF"/>
                </a:solidFill>
              </a14:hiddenFill>
            </a:ext>
          </a:extLst>
        </p:spPr>
      </p:pic>
      <p:sp>
        <p:nvSpPr>
          <p:cNvPr id="14" name="CustomShape 4">
            <a:extLst>
              <a:ext uri="{FF2B5EF4-FFF2-40B4-BE49-F238E27FC236}">
                <a16:creationId xmlns:a16="http://schemas.microsoft.com/office/drawing/2014/main" id="{1AB63C01-7389-6681-730B-DC176FCEADD4}"/>
              </a:ext>
            </a:extLst>
          </p:cNvPr>
          <p:cNvSpPr/>
          <p:nvPr/>
        </p:nvSpPr>
        <p:spPr>
          <a:xfrm>
            <a:off x="2100000" y="576000"/>
            <a:ext cx="6076437" cy="2122204"/>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r>
              <a:rPr lang="it-IT" sz="4400" b="1" spc="-1" dirty="0">
                <a:latin typeface="Calibri"/>
                <a:ea typeface="DejaVu Sans"/>
              </a:rPr>
              <a:t>Parte 3: </a:t>
            </a:r>
            <a:r>
              <a:rPr lang="it-IT" sz="4400" b="1" spc="-1" dirty="0">
                <a:solidFill>
                  <a:srgbClr val="000000"/>
                </a:solidFill>
                <a:latin typeface="Calibri"/>
              </a:rPr>
              <a:t>Ripensare la mobilità in Valle Arroscia</a:t>
            </a:r>
          </a:p>
          <a:p>
            <a:pPr>
              <a:lnSpc>
                <a:spcPct val="100000"/>
              </a:lnSpc>
            </a:pPr>
            <a:endParaRPr lang="it-IT" sz="4400" b="1" spc="-1" dirty="0">
              <a:solidFill>
                <a:srgbClr val="FFC000"/>
              </a:solidFill>
              <a:latin typeface="Calibri"/>
              <a:ea typeface="DejaVu Sans"/>
            </a:endParaRPr>
          </a:p>
        </p:txBody>
      </p:sp>
    </p:spTree>
    <p:extLst>
      <p:ext uri="{BB962C8B-B14F-4D97-AF65-F5344CB8AC3E}">
        <p14:creationId xmlns:p14="http://schemas.microsoft.com/office/powerpoint/2010/main" val="1228619724"/>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CustomShape 1"/>
          <p:cNvSpPr/>
          <p:nvPr/>
        </p:nvSpPr>
        <p:spPr>
          <a:xfrm>
            <a:off x="1894936" y="-96372"/>
            <a:ext cx="8225640" cy="1139040"/>
          </a:xfrm>
          <a:prstGeom prst="rect">
            <a:avLst/>
          </a:prstGeom>
          <a:noFill/>
          <a:ln>
            <a:noFill/>
          </a:ln>
        </p:spPr>
        <p:style>
          <a:lnRef idx="0">
            <a:scrgbClr r="0" g="0" b="0"/>
          </a:lnRef>
          <a:fillRef idx="0">
            <a:scrgbClr r="0" g="0" b="0"/>
          </a:fillRef>
          <a:effectRef idx="0">
            <a:scrgbClr r="0" g="0" b="0"/>
          </a:effectRef>
          <a:fontRef idx="minor"/>
        </p:style>
      </p:sp>
      <p:sp>
        <p:nvSpPr>
          <p:cNvPr id="3" name="CasellaDiTesto 2">
            <a:extLst>
              <a:ext uri="{FF2B5EF4-FFF2-40B4-BE49-F238E27FC236}">
                <a16:creationId xmlns:a16="http://schemas.microsoft.com/office/drawing/2014/main" id="{6DC4DEF7-F68C-6A4C-09EA-E65B5B9B2B39}"/>
              </a:ext>
            </a:extLst>
          </p:cNvPr>
          <p:cNvSpPr txBox="1"/>
          <p:nvPr/>
        </p:nvSpPr>
        <p:spPr>
          <a:xfrm>
            <a:off x="2100000" y="1337374"/>
            <a:ext cx="8020576" cy="5016758"/>
          </a:xfrm>
          <a:prstGeom prst="rect">
            <a:avLst/>
          </a:prstGeom>
          <a:noFill/>
        </p:spPr>
        <p:txBody>
          <a:bodyPr wrap="square">
            <a:spAutoFit/>
          </a:bodyPr>
          <a:lstStyle/>
          <a:p>
            <a:pPr algn="l" rtl="0" fontAlgn="base"/>
            <a:endParaRPr lang="it-IT" sz="2000" b="0" i="0" dirty="0">
              <a:effectLst/>
              <a:latin typeface="Cambria" panose="02040503050406030204" pitchFamily="18" charset="0"/>
            </a:endParaRPr>
          </a:p>
          <a:p>
            <a:pPr algn="l" rtl="0" fontAlgn="base"/>
            <a:endParaRPr lang="it-IT" sz="2000" dirty="0">
              <a:latin typeface="Cambria" panose="02040503050406030204" pitchFamily="18" charset="0"/>
            </a:endParaRPr>
          </a:p>
          <a:p>
            <a:pPr algn="l" rtl="0" fontAlgn="base"/>
            <a:endParaRPr lang="it-IT" sz="2000" dirty="0">
              <a:latin typeface="Cambria" panose="02040503050406030204" pitchFamily="18" charset="0"/>
            </a:endParaRPr>
          </a:p>
          <a:p>
            <a:pPr algn="l" rtl="0" fontAlgn="base"/>
            <a:r>
              <a:rPr lang="it-IT" sz="2000" b="0" i="0" u="sng" dirty="0">
                <a:solidFill>
                  <a:srgbClr val="000000"/>
                </a:solidFill>
                <a:effectLst/>
                <a:latin typeface="Cambria" panose="02040503050406030204" pitchFamily="18" charset="0"/>
              </a:rPr>
              <a:t>Rimodulazione del Trasporto Pubblico:</a:t>
            </a:r>
          </a:p>
          <a:p>
            <a:pPr algn="l" rtl="0" fontAlgn="base"/>
            <a:endParaRPr lang="it-IT" sz="2000" dirty="0">
              <a:solidFill>
                <a:srgbClr val="000000"/>
              </a:solidFill>
              <a:latin typeface="Cambria" panose="02040503050406030204" pitchFamily="18" charset="0"/>
            </a:endParaRPr>
          </a:p>
          <a:p>
            <a:pPr algn="l" rtl="0" fontAlgn="base"/>
            <a:r>
              <a:rPr lang="it-IT" sz="2000" b="0" i="0" dirty="0">
                <a:solidFill>
                  <a:srgbClr val="000000"/>
                </a:solidFill>
                <a:effectLst/>
                <a:latin typeface="Cambria" panose="02040503050406030204" pitchFamily="18" charset="0"/>
              </a:rPr>
              <a:t>Emergono alcune criticità:</a:t>
            </a:r>
          </a:p>
          <a:p>
            <a:pPr algn="l" rtl="0" fontAlgn="base"/>
            <a:endParaRPr lang="it-IT" sz="2000" b="0" i="0" dirty="0">
              <a:solidFill>
                <a:srgbClr val="000000"/>
              </a:solidFill>
              <a:effectLst/>
              <a:latin typeface="Cambria" panose="02040503050406030204" pitchFamily="18" charset="0"/>
            </a:endParaRPr>
          </a:p>
          <a:p>
            <a:pPr marL="342900" indent="-342900" algn="l" rtl="0" fontAlgn="base">
              <a:buFontTx/>
              <a:buChar char="-"/>
            </a:pPr>
            <a:r>
              <a:rPr lang="it-IT" sz="2000" b="1" dirty="0">
                <a:solidFill>
                  <a:srgbClr val="000000"/>
                </a:solidFill>
                <a:latin typeface="Cambria" panose="02040503050406030204" pitchFamily="18" charset="0"/>
              </a:rPr>
              <a:t>Accettabilità da parte dell’utenza;</a:t>
            </a:r>
          </a:p>
          <a:p>
            <a:pPr marL="342900" indent="-342900" algn="l" rtl="0" fontAlgn="base">
              <a:buFontTx/>
              <a:buChar char="-"/>
            </a:pPr>
            <a:r>
              <a:rPr lang="it-IT" sz="2000" b="1" dirty="0">
                <a:solidFill>
                  <a:srgbClr val="FFC000"/>
                </a:solidFill>
                <a:latin typeface="Cambria" panose="02040503050406030204" pitchFamily="18" charset="0"/>
              </a:rPr>
              <a:t>Scenari di gestione del servizio;</a:t>
            </a:r>
          </a:p>
          <a:p>
            <a:pPr marL="342900" indent="-342900" algn="l" rtl="0" fontAlgn="base">
              <a:buFontTx/>
              <a:buChar char="-"/>
            </a:pPr>
            <a:r>
              <a:rPr lang="it-IT" sz="2000" b="1" i="0" dirty="0">
                <a:solidFill>
                  <a:srgbClr val="000000"/>
                </a:solidFill>
                <a:effectLst/>
                <a:latin typeface="Cambria" panose="02040503050406030204" pitchFamily="18" charset="0"/>
              </a:rPr>
              <a:t>Gestione call-center per pianificazione ed ottimizzazione percorsi;</a:t>
            </a:r>
          </a:p>
          <a:p>
            <a:pPr marL="342900" indent="-342900" algn="l" rtl="0" fontAlgn="base">
              <a:buFontTx/>
              <a:buChar char="-"/>
            </a:pPr>
            <a:r>
              <a:rPr lang="it-IT" sz="2000" b="1" dirty="0">
                <a:solidFill>
                  <a:srgbClr val="000000"/>
                </a:solidFill>
                <a:latin typeface="Cambria" panose="02040503050406030204" pitchFamily="18" charset="0"/>
              </a:rPr>
              <a:t>Reperibilità risorse per la conduzione dei mezzi;</a:t>
            </a:r>
          </a:p>
          <a:p>
            <a:pPr marL="342900" indent="-342900" algn="l" rtl="0" fontAlgn="base">
              <a:buFontTx/>
              <a:buChar char="-"/>
            </a:pPr>
            <a:r>
              <a:rPr lang="it-IT" sz="2000" b="1" i="0" dirty="0">
                <a:solidFill>
                  <a:srgbClr val="000000"/>
                </a:solidFill>
                <a:effectLst/>
                <a:latin typeface="Cambria" panose="02040503050406030204" pitchFamily="18" charset="0"/>
              </a:rPr>
              <a:t>Scelta del veicolo:</a:t>
            </a:r>
          </a:p>
          <a:p>
            <a:pPr marL="914400" lvl="1" indent="-457200" fontAlgn="base">
              <a:buAutoNum type="alphaLcParenR"/>
            </a:pPr>
            <a:r>
              <a:rPr lang="it-IT" sz="2000" b="1" dirty="0">
                <a:solidFill>
                  <a:srgbClr val="000000"/>
                </a:solidFill>
                <a:latin typeface="Cambria" panose="02040503050406030204" pitchFamily="18" charset="0"/>
              </a:rPr>
              <a:t>Uso promiscuo dei mezzi;</a:t>
            </a:r>
          </a:p>
          <a:p>
            <a:pPr marL="914400" lvl="1" indent="-457200" fontAlgn="base">
              <a:buAutoNum type="alphaLcParenR"/>
            </a:pPr>
            <a:r>
              <a:rPr lang="it-IT" sz="2000" b="1" i="0" dirty="0">
                <a:solidFill>
                  <a:srgbClr val="000000"/>
                </a:solidFill>
                <a:effectLst/>
                <a:latin typeface="Cambria" panose="02040503050406030204" pitchFamily="18" charset="0"/>
              </a:rPr>
              <a:t>Allestimento dei veicoli.</a:t>
            </a:r>
          </a:p>
          <a:p>
            <a:pPr algn="l" rtl="0" fontAlgn="base"/>
            <a:endParaRPr lang="it-IT" sz="2000" b="0" i="0" dirty="0">
              <a:solidFill>
                <a:srgbClr val="000000"/>
              </a:solidFill>
              <a:effectLst/>
              <a:latin typeface="Cambria" panose="02040503050406030204" pitchFamily="18" charset="0"/>
            </a:endParaRPr>
          </a:p>
        </p:txBody>
      </p:sp>
      <p:pic>
        <p:nvPicPr>
          <p:cNvPr id="2" name="Immagine 1">
            <a:extLst>
              <a:ext uri="{FF2B5EF4-FFF2-40B4-BE49-F238E27FC236}">
                <a16:creationId xmlns:a16="http://schemas.microsoft.com/office/drawing/2014/main" id="{D4205C8D-8DFB-0552-5706-FAEF11AEB7B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74612" y="5660198"/>
            <a:ext cx="1944952" cy="1066698"/>
          </a:xfrm>
          <a:prstGeom prst="rect">
            <a:avLst/>
          </a:prstGeom>
        </p:spPr>
      </p:pic>
      <p:sp>
        <p:nvSpPr>
          <p:cNvPr id="7" name="CustomShape 4">
            <a:extLst>
              <a:ext uri="{FF2B5EF4-FFF2-40B4-BE49-F238E27FC236}">
                <a16:creationId xmlns:a16="http://schemas.microsoft.com/office/drawing/2014/main" id="{04FC60F3-FC5C-842D-05ED-19B8CC1AFD8D}"/>
              </a:ext>
            </a:extLst>
          </p:cNvPr>
          <p:cNvSpPr/>
          <p:nvPr/>
        </p:nvSpPr>
        <p:spPr>
          <a:xfrm>
            <a:off x="2100000" y="576000"/>
            <a:ext cx="6076437" cy="2122204"/>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r>
              <a:rPr lang="it-IT" sz="4400" b="1" spc="-1" dirty="0">
                <a:latin typeface="Calibri"/>
                <a:ea typeface="DejaVu Sans"/>
              </a:rPr>
              <a:t>Parte 3: </a:t>
            </a:r>
            <a:r>
              <a:rPr lang="it-IT" sz="4400" b="1" spc="-1" dirty="0">
                <a:solidFill>
                  <a:srgbClr val="000000"/>
                </a:solidFill>
                <a:latin typeface="Calibri"/>
              </a:rPr>
              <a:t>Ripensare la mobilità in Valle Arroscia</a:t>
            </a:r>
          </a:p>
          <a:p>
            <a:pPr>
              <a:lnSpc>
                <a:spcPct val="100000"/>
              </a:lnSpc>
            </a:pPr>
            <a:endParaRPr lang="it-IT" sz="4400" b="1" spc="-1" dirty="0">
              <a:solidFill>
                <a:srgbClr val="FFC000"/>
              </a:solidFill>
              <a:latin typeface="Calibri"/>
              <a:ea typeface="DejaVu Sans"/>
            </a:endParaRPr>
          </a:p>
        </p:txBody>
      </p:sp>
    </p:spTree>
    <p:extLst>
      <p:ext uri="{BB962C8B-B14F-4D97-AF65-F5344CB8AC3E}">
        <p14:creationId xmlns:p14="http://schemas.microsoft.com/office/powerpoint/2010/main" val="4278380730"/>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CustomShape 1"/>
          <p:cNvSpPr/>
          <p:nvPr/>
        </p:nvSpPr>
        <p:spPr>
          <a:xfrm>
            <a:off x="1894936" y="-96372"/>
            <a:ext cx="8225640" cy="1139040"/>
          </a:xfrm>
          <a:prstGeom prst="rect">
            <a:avLst/>
          </a:prstGeom>
          <a:noFill/>
          <a:ln>
            <a:noFill/>
          </a:ln>
        </p:spPr>
        <p:style>
          <a:lnRef idx="0">
            <a:scrgbClr r="0" g="0" b="0"/>
          </a:lnRef>
          <a:fillRef idx="0">
            <a:scrgbClr r="0" g="0" b="0"/>
          </a:fillRef>
          <a:effectRef idx="0">
            <a:scrgbClr r="0" g="0" b="0"/>
          </a:effectRef>
          <a:fontRef idx="minor"/>
        </p:style>
      </p:sp>
      <p:sp>
        <p:nvSpPr>
          <p:cNvPr id="4" name="CasellaDiTesto 3">
            <a:extLst>
              <a:ext uri="{FF2B5EF4-FFF2-40B4-BE49-F238E27FC236}">
                <a16:creationId xmlns:a16="http://schemas.microsoft.com/office/drawing/2014/main" id="{C1C5C20B-C61F-2E00-801B-5670FAB6CC02}"/>
              </a:ext>
            </a:extLst>
          </p:cNvPr>
          <p:cNvSpPr txBox="1"/>
          <p:nvPr/>
        </p:nvSpPr>
        <p:spPr>
          <a:xfrm>
            <a:off x="2194886" y="1337374"/>
            <a:ext cx="8020576" cy="1323439"/>
          </a:xfrm>
          <a:prstGeom prst="rect">
            <a:avLst/>
          </a:prstGeom>
          <a:noFill/>
        </p:spPr>
        <p:txBody>
          <a:bodyPr wrap="square">
            <a:spAutoFit/>
          </a:bodyPr>
          <a:lstStyle/>
          <a:p>
            <a:pPr algn="l" rtl="0" fontAlgn="base"/>
            <a:endParaRPr lang="it-IT" sz="2000" b="0" i="0" dirty="0">
              <a:effectLst/>
              <a:latin typeface="Cambria" panose="02040503050406030204" pitchFamily="18" charset="0"/>
            </a:endParaRPr>
          </a:p>
          <a:p>
            <a:pPr algn="l" rtl="0" fontAlgn="base"/>
            <a:endParaRPr lang="it-IT" sz="2000" b="0" i="0" dirty="0">
              <a:effectLst/>
              <a:latin typeface="Cambria" panose="02040503050406030204" pitchFamily="18" charset="0"/>
            </a:endParaRPr>
          </a:p>
          <a:p>
            <a:pPr algn="l" rtl="0" fontAlgn="base"/>
            <a:r>
              <a:rPr lang="it-IT" sz="2000" b="0" i="0" u="sng" dirty="0">
                <a:solidFill>
                  <a:srgbClr val="000000"/>
                </a:solidFill>
                <a:effectLst/>
                <a:latin typeface="Cambria" panose="02040503050406030204" pitchFamily="18" charset="0"/>
              </a:rPr>
              <a:t>Possibili scenari futuri</a:t>
            </a:r>
          </a:p>
          <a:p>
            <a:pPr algn="l" rtl="0" fontAlgn="base"/>
            <a:endParaRPr lang="it-IT" sz="2000" dirty="0">
              <a:solidFill>
                <a:srgbClr val="000000"/>
              </a:solidFill>
              <a:latin typeface="Cambria" panose="02040503050406030204" pitchFamily="18" charset="0"/>
            </a:endParaRPr>
          </a:p>
        </p:txBody>
      </p:sp>
      <p:sp>
        <p:nvSpPr>
          <p:cNvPr id="3" name="CasellaDiTesto 2">
            <a:extLst>
              <a:ext uri="{FF2B5EF4-FFF2-40B4-BE49-F238E27FC236}">
                <a16:creationId xmlns:a16="http://schemas.microsoft.com/office/drawing/2014/main" id="{64B671B0-7B02-F3C2-C453-6FC0DB182603}"/>
              </a:ext>
            </a:extLst>
          </p:cNvPr>
          <p:cNvSpPr txBox="1"/>
          <p:nvPr/>
        </p:nvSpPr>
        <p:spPr>
          <a:xfrm>
            <a:off x="1701545" y="2273487"/>
            <a:ext cx="10233279" cy="3759171"/>
          </a:xfrm>
          <a:prstGeom prst="rect">
            <a:avLst/>
          </a:prstGeom>
          <a:noFill/>
        </p:spPr>
        <p:txBody>
          <a:bodyPr wrap="square">
            <a:spAutoFit/>
          </a:bodyPr>
          <a:lstStyle/>
          <a:p>
            <a:pPr marL="449580" algn="just">
              <a:lnSpc>
                <a:spcPct val="107000"/>
              </a:lnSpc>
              <a:spcAft>
                <a:spcPts val="800"/>
              </a:spcAft>
            </a:pPr>
            <a:r>
              <a:rPr lang="it-IT" sz="1800" dirty="0">
                <a:effectLst/>
                <a:latin typeface="Cambria" panose="02040503050406030204" pitchFamily="18" charset="0"/>
                <a:ea typeface="Calibri" panose="020F0502020204030204" pitchFamily="34" charset="0"/>
                <a:cs typeface="Times New Roman" panose="02020603050405020304" pitchFamily="18" charset="0"/>
              </a:rPr>
              <a:t> Si ipotizzano sei scenari possibili:</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p>
            <a:pPr marL="1249680" lvl="1" indent="-342900" algn="just">
              <a:lnSpc>
                <a:spcPct val="107000"/>
              </a:lnSpc>
              <a:spcAft>
                <a:spcPts val="800"/>
              </a:spcAft>
              <a:buFont typeface="+mj-lt"/>
              <a:buAutoNum type="alphaLcParenR"/>
            </a:pPr>
            <a:r>
              <a:rPr lang="it-IT" b="1" dirty="0">
                <a:effectLst/>
                <a:latin typeface="Cambria" panose="02040503050406030204" pitchFamily="18" charset="0"/>
                <a:ea typeface="Calibri" panose="020F0502020204030204" pitchFamily="34" charset="0"/>
                <a:cs typeface="Times New Roman" panose="02020603050405020304" pitchFamily="18" charset="0"/>
              </a:rPr>
              <a:t>Rimodulazione di concerto con RT sulla linea degli stessi standard già presenti; </a:t>
            </a:r>
            <a:endParaRPr lang="it-IT" sz="1600" b="1" dirty="0">
              <a:effectLst/>
              <a:latin typeface="Calibri" panose="020F0502020204030204" pitchFamily="34" charset="0"/>
              <a:ea typeface="Calibri" panose="020F0502020204030204" pitchFamily="34" charset="0"/>
              <a:cs typeface="Times New Roman" panose="02020603050405020304" pitchFamily="18" charset="0"/>
            </a:endParaRPr>
          </a:p>
          <a:p>
            <a:pPr marL="1249680" lvl="1" indent="-342900" algn="just">
              <a:lnSpc>
                <a:spcPct val="107000"/>
              </a:lnSpc>
              <a:spcAft>
                <a:spcPts val="800"/>
              </a:spcAft>
              <a:buFont typeface="+mj-lt"/>
              <a:buAutoNum type="alphaLcParenR"/>
            </a:pPr>
            <a:r>
              <a:rPr lang="it-IT" b="1" dirty="0">
                <a:effectLst/>
                <a:latin typeface="Cambria" panose="02040503050406030204" pitchFamily="18" charset="0"/>
                <a:ea typeface="Calibri" panose="020F0502020204030204" pitchFamily="34" charset="0"/>
                <a:cs typeface="Times New Roman" panose="02020603050405020304" pitchFamily="18" charset="0"/>
              </a:rPr>
              <a:t>Rimodulazione di concerto con RT finalizzato all’introduzione di elementi flessibili e/o integrativi nel servizio esistente (servizio minimo e/o aggiuntivo); </a:t>
            </a:r>
            <a:endParaRPr lang="it-IT" sz="1600" b="1" dirty="0">
              <a:effectLst/>
              <a:latin typeface="Calibri" panose="020F0502020204030204" pitchFamily="34" charset="0"/>
              <a:ea typeface="Calibri" panose="020F0502020204030204" pitchFamily="34" charset="0"/>
              <a:cs typeface="Times New Roman" panose="02020603050405020304" pitchFamily="18" charset="0"/>
            </a:endParaRPr>
          </a:p>
          <a:p>
            <a:pPr marL="1249680" lvl="1" indent="-342900" algn="just">
              <a:lnSpc>
                <a:spcPct val="107000"/>
              </a:lnSpc>
              <a:spcAft>
                <a:spcPts val="800"/>
              </a:spcAft>
              <a:buFont typeface="+mj-lt"/>
              <a:buAutoNum type="alphaLcParenR"/>
            </a:pPr>
            <a:r>
              <a:rPr lang="it-IT" b="1" dirty="0">
                <a:effectLst/>
                <a:latin typeface="Cambria" panose="02040503050406030204" pitchFamily="18" charset="0"/>
                <a:ea typeface="Calibri" panose="020F0502020204030204" pitchFamily="34" charset="0"/>
                <a:cs typeface="Times New Roman" panose="02020603050405020304" pitchFamily="18" charset="0"/>
              </a:rPr>
              <a:t>Aggiornamenti normativi in materia di scuolabus a livello regionale;</a:t>
            </a:r>
            <a:endParaRPr lang="it-IT" sz="1600" b="1" dirty="0">
              <a:effectLst/>
              <a:latin typeface="Calibri" panose="020F0502020204030204" pitchFamily="34" charset="0"/>
              <a:ea typeface="Calibri" panose="020F0502020204030204" pitchFamily="34" charset="0"/>
              <a:cs typeface="Times New Roman" panose="02020603050405020304" pitchFamily="18" charset="0"/>
            </a:endParaRPr>
          </a:p>
          <a:p>
            <a:pPr marL="1249680" lvl="1" indent="-342900" algn="just">
              <a:lnSpc>
                <a:spcPct val="107000"/>
              </a:lnSpc>
              <a:spcAft>
                <a:spcPts val="800"/>
              </a:spcAft>
              <a:buFont typeface="+mj-lt"/>
              <a:buAutoNum type="alphaLcParenR"/>
            </a:pPr>
            <a:r>
              <a:rPr lang="it-IT" b="1" dirty="0">
                <a:effectLst/>
                <a:latin typeface="Cambria" panose="02040503050406030204" pitchFamily="18" charset="0"/>
                <a:ea typeface="Calibri" panose="020F0502020204030204" pitchFamily="34" charset="0"/>
                <a:cs typeface="Times New Roman" panose="02020603050405020304" pitchFamily="18" charset="0"/>
              </a:rPr>
              <a:t>Assenza del servizio di TPL tradizionale e forme alternative di mobilità e di rimborso.</a:t>
            </a:r>
          </a:p>
          <a:p>
            <a:pPr marL="449580" algn="just">
              <a:lnSpc>
                <a:spcPct val="107000"/>
              </a:lnSpc>
              <a:spcAft>
                <a:spcPts val="800"/>
              </a:spcAft>
            </a:pPr>
            <a:r>
              <a:rPr lang="it-IT" dirty="0">
                <a:latin typeface="Cambria" panose="02040503050406030204" pitchFamily="18" charset="0"/>
                <a:ea typeface="Calibri" panose="020F0502020204030204" pitchFamily="34" charset="0"/>
                <a:cs typeface="Times New Roman" panose="02020603050405020304" pitchFamily="18" charset="0"/>
              </a:rPr>
              <a:t>Cui si aggiungono due azioni integrative:</a:t>
            </a:r>
            <a:endParaRPr lang="it-IT" sz="1600" dirty="0">
              <a:latin typeface="Calibri" panose="020F0502020204030204" pitchFamily="34" charset="0"/>
              <a:ea typeface="Calibri" panose="020F0502020204030204" pitchFamily="34" charset="0"/>
              <a:cs typeface="Times New Roman" panose="02020603050405020304" pitchFamily="18" charset="0"/>
            </a:endParaRPr>
          </a:p>
          <a:p>
            <a:pPr marL="1249680" lvl="1" indent="-342900" algn="just">
              <a:lnSpc>
                <a:spcPct val="107000"/>
              </a:lnSpc>
              <a:spcAft>
                <a:spcPts val="800"/>
              </a:spcAft>
              <a:buFont typeface="+mj-lt"/>
              <a:buAutoNum type="alphaLcParenR"/>
            </a:pPr>
            <a:r>
              <a:rPr lang="it-IT" b="1" dirty="0">
                <a:latin typeface="Cambria" panose="02040503050406030204" pitchFamily="18" charset="0"/>
                <a:cs typeface="Times New Roman" panose="02020603050405020304" pitchFamily="18" charset="0"/>
              </a:rPr>
              <a:t>Implementazione di soluzioni di </a:t>
            </a:r>
            <a:r>
              <a:rPr lang="it-IT" b="1" dirty="0">
                <a:effectLst/>
                <a:latin typeface="Cambria" panose="02040503050406030204" pitchFamily="18" charset="0"/>
                <a:ea typeface="Calibri" panose="020F0502020204030204" pitchFamily="34" charset="0"/>
                <a:cs typeface="Times New Roman" panose="02020603050405020304" pitchFamily="18" charset="0"/>
              </a:rPr>
              <a:t>micro-carsharing e carpooling</a:t>
            </a:r>
            <a:r>
              <a:rPr lang="it-IT" b="1" dirty="0">
                <a:latin typeface="Cambria" panose="02040503050406030204" pitchFamily="18" charset="0"/>
                <a:ea typeface="Calibri" panose="020F0502020204030204" pitchFamily="34" charset="0"/>
                <a:cs typeface="Times New Roman" panose="02020603050405020304" pitchFamily="18" charset="0"/>
              </a:rPr>
              <a:t>;</a:t>
            </a:r>
          </a:p>
          <a:p>
            <a:pPr marL="1249680" lvl="1" indent="-342900" algn="just">
              <a:lnSpc>
                <a:spcPct val="107000"/>
              </a:lnSpc>
              <a:spcAft>
                <a:spcPts val="800"/>
              </a:spcAft>
              <a:buFont typeface="+mj-lt"/>
              <a:buAutoNum type="alphaLcParenR"/>
            </a:pPr>
            <a:r>
              <a:rPr lang="it-IT" b="1" dirty="0">
                <a:latin typeface="Cambria" panose="02040503050406030204" pitchFamily="18" charset="0"/>
                <a:ea typeface="Calibri" panose="020F0502020204030204" pitchFamily="34" charset="0"/>
                <a:cs typeface="Times New Roman" panose="02020603050405020304" pitchFamily="18" charset="0"/>
              </a:rPr>
              <a:t>P</a:t>
            </a:r>
            <a:r>
              <a:rPr lang="it-IT" b="1" dirty="0">
                <a:effectLst/>
                <a:latin typeface="Cambria" panose="02040503050406030204" pitchFamily="18" charset="0"/>
                <a:ea typeface="Calibri" panose="020F0502020204030204" pitchFamily="34" charset="0"/>
                <a:cs typeface="Times New Roman" panose="02020603050405020304" pitchFamily="18" charset="0"/>
              </a:rPr>
              <a:t>redisposizione di stazioni di mobilità sostenibile.</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Immagine 1">
            <a:extLst>
              <a:ext uri="{FF2B5EF4-FFF2-40B4-BE49-F238E27FC236}">
                <a16:creationId xmlns:a16="http://schemas.microsoft.com/office/drawing/2014/main" id="{3B557A96-1DA1-3E5A-A259-2DA35D45994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74612" y="5660198"/>
            <a:ext cx="1944952" cy="1066698"/>
          </a:xfrm>
          <a:prstGeom prst="rect">
            <a:avLst/>
          </a:prstGeom>
        </p:spPr>
      </p:pic>
      <p:sp>
        <p:nvSpPr>
          <p:cNvPr id="5" name="CustomShape 4">
            <a:extLst>
              <a:ext uri="{FF2B5EF4-FFF2-40B4-BE49-F238E27FC236}">
                <a16:creationId xmlns:a16="http://schemas.microsoft.com/office/drawing/2014/main" id="{AF163BB1-73AF-9E8F-9BBD-4B424030F8B8}"/>
              </a:ext>
            </a:extLst>
          </p:cNvPr>
          <p:cNvSpPr/>
          <p:nvPr/>
        </p:nvSpPr>
        <p:spPr>
          <a:xfrm>
            <a:off x="2100000" y="576000"/>
            <a:ext cx="6076437" cy="2122204"/>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r>
              <a:rPr lang="it-IT" sz="4400" b="1" spc="-1" dirty="0">
                <a:latin typeface="Calibri"/>
                <a:ea typeface="DejaVu Sans"/>
              </a:rPr>
              <a:t>Parte 3: </a:t>
            </a:r>
            <a:r>
              <a:rPr lang="it-IT" sz="4400" b="1" spc="-1" dirty="0">
                <a:solidFill>
                  <a:srgbClr val="000000"/>
                </a:solidFill>
                <a:latin typeface="Calibri"/>
              </a:rPr>
              <a:t>Ripensare la mobilità in Valle Arroscia</a:t>
            </a:r>
          </a:p>
          <a:p>
            <a:pPr>
              <a:lnSpc>
                <a:spcPct val="100000"/>
              </a:lnSpc>
            </a:pPr>
            <a:endParaRPr lang="it-IT" sz="4400" b="1" spc="-1" dirty="0">
              <a:solidFill>
                <a:srgbClr val="FFC000"/>
              </a:solidFill>
              <a:latin typeface="Calibri"/>
              <a:ea typeface="DejaVu Sans"/>
            </a:endParaRPr>
          </a:p>
        </p:txBody>
      </p:sp>
    </p:spTree>
    <p:extLst>
      <p:ext uri="{BB962C8B-B14F-4D97-AF65-F5344CB8AC3E}">
        <p14:creationId xmlns:p14="http://schemas.microsoft.com/office/powerpoint/2010/main" val="1802017841"/>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1B5AA517-87C6-4091-3D7B-E3497CCBB22B}"/>
              </a:ext>
            </a:extLst>
          </p:cNvPr>
          <p:cNvSpPr>
            <a:spLocks noGrp="1"/>
          </p:cNvSpPr>
          <p:nvPr>
            <p:ph type="body" idx="1"/>
          </p:nvPr>
        </p:nvSpPr>
        <p:spPr>
          <a:xfrm>
            <a:off x="779077" y="2428764"/>
            <a:ext cx="10633846" cy="1000236"/>
          </a:xfrm>
        </p:spPr>
        <p:txBody>
          <a:bodyPr>
            <a:normAutofit/>
          </a:bodyPr>
          <a:lstStyle/>
          <a:p>
            <a:r>
              <a:rPr lang="it-IT" sz="2800" dirty="0"/>
              <a:t>Intervento di</a:t>
            </a:r>
          </a:p>
        </p:txBody>
      </p:sp>
      <p:pic>
        <p:nvPicPr>
          <p:cNvPr id="5" name="Immagine 4">
            <a:extLst>
              <a:ext uri="{FF2B5EF4-FFF2-40B4-BE49-F238E27FC236}">
                <a16:creationId xmlns:a16="http://schemas.microsoft.com/office/drawing/2014/main" id="{2001A205-A384-DCD2-CEF7-E86F2F8797B9}"/>
              </a:ext>
            </a:extLst>
          </p:cNvPr>
          <p:cNvPicPr>
            <a:picLocks noChangeAspect="1"/>
          </p:cNvPicPr>
          <p:nvPr/>
        </p:nvPicPr>
        <p:blipFill>
          <a:blip r:embed="rId2"/>
          <a:stretch>
            <a:fillRect/>
          </a:stretch>
        </p:blipFill>
        <p:spPr>
          <a:xfrm>
            <a:off x="691151" y="2967410"/>
            <a:ext cx="4071858" cy="1262276"/>
          </a:xfrm>
          <a:prstGeom prst="rect">
            <a:avLst/>
          </a:prstGeom>
        </p:spPr>
      </p:pic>
    </p:spTree>
    <p:extLst>
      <p:ext uri="{BB962C8B-B14F-4D97-AF65-F5344CB8AC3E}">
        <p14:creationId xmlns:p14="http://schemas.microsoft.com/office/powerpoint/2010/main" val="41567529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2BB182F9-CFB8-606C-7935-D5FE847EF399}"/>
              </a:ext>
            </a:extLst>
          </p:cNvPr>
          <p:cNvSpPr>
            <a:spLocks noGrp="1"/>
          </p:cNvSpPr>
          <p:nvPr>
            <p:ph type="body" idx="1"/>
          </p:nvPr>
        </p:nvSpPr>
        <p:spPr>
          <a:xfrm>
            <a:off x="965199" y="1586451"/>
            <a:ext cx="11226801" cy="3939540"/>
          </a:xfrm>
          <a:solidFill>
            <a:schemeClr val="bg1">
              <a:alpha val="75000"/>
            </a:schemeClr>
          </a:solidFill>
        </p:spPr>
        <p:txBody>
          <a:bodyPr wrap="square" lIns="0" tIns="0" rIns="540000" bIns="0" anchor="t">
            <a:spAutoFit/>
          </a:bodyPr>
          <a:lstStyle/>
          <a:p>
            <a:pPr algn="just">
              <a:spcBef>
                <a:spcPts val="600"/>
              </a:spcBef>
              <a:spcAft>
                <a:spcPts val="600"/>
              </a:spcAft>
              <a:buClr>
                <a:schemeClr val="tx1"/>
              </a:buClr>
            </a:pPr>
            <a:r>
              <a:rPr lang="it-IT" sz="2400" dirty="0">
                <a:cs typeface="Calibri" panose="020F0502020204030204" pitchFamily="34" charset="0"/>
              </a:rPr>
              <a:t>Nell’ottica di studiare nuovi modelli per rispondere più efficacemente alle esigenze di mobilità nelle aree a domanda debole, </a:t>
            </a:r>
            <a:r>
              <a:rPr lang="it-IT" sz="2400" b="1" dirty="0">
                <a:cs typeface="Calibri" panose="020F0502020204030204" pitchFamily="34" charset="0"/>
              </a:rPr>
              <a:t>Regione Liguria</a:t>
            </a:r>
            <a:r>
              <a:rPr lang="it-IT" sz="2400" dirty="0">
                <a:cs typeface="Calibri" panose="020F0502020204030204" pitchFamily="34" charset="0"/>
              </a:rPr>
              <a:t> ha affidato uno studio per la valutazione preliminare di un modello integrato di trasporto, applicato nelle aree a domanda debole del territorio ligure.</a:t>
            </a:r>
          </a:p>
          <a:p>
            <a:pPr algn="just">
              <a:spcBef>
                <a:spcPts val="600"/>
              </a:spcBef>
              <a:spcAft>
                <a:spcPts val="600"/>
              </a:spcAft>
              <a:buClr>
                <a:schemeClr val="tx1"/>
              </a:buClr>
            </a:pPr>
            <a:endParaRPr lang="it-IT" sz="2400" dirty="0">
              <a:cs typeface="Calibri" panose="020F0502020204030204" pitchFamily="34" charset="0"/>
            </a:endParaRPr>
          </a:p>
          <a:p>
            <a:pPr algn="just">
              <a:spcBef>
                <a:spcPts val="600"/>
              </a:spcBef>
              <a:spcAft>
                <a:spcPts val="600"/>
              </a:spcAft>
              <a:buClr>
                <a:schemeClr val="tx1"/>
              </a:buClr>
            </a:pPr>
            <a:r>
              <a:rPr lang="it-IT" sz="2400" dirty="0">
                <a:cs typeface="Calibri" panose="020F0502020204030204" pitchFamily="34" charset="0"/>
              </a:rPr>
              <a:t>Nel dettaglio, la società di consulenza </a:t>
            </a:r>
            <a:r>
              <a:rPr lang="it-IT" sz="2400" b="1" dirty="0" err="1">
                <a:cs typeface="Calibri" panose="020F0502020204030204" pitchFamily="34" charset="0"/>
              </a:rPr>
              <a:t>TeMA</a:t>
            </a:r>
            <a:r>
              <a:rPr lang="it-IT" sz="2400" dirty="0">
                <a:cs typeface="Calibri" panose="020F0502020204030204" pitchFamily="34" charset="0"/>
              </a:rPr>
              <a:t> è stata incaricata di:</a:t>
            </a:r>
          </a:p>
          <a:p>
            <a:pPr marL="388620" indent="-342900" algn="just">
              <a:spcBef>
                <a:spcPts val="600"/>
              </a:spcBef>
              <a:spcAft>
                <a:spcPts val="600"/>
              </a:spcAft>
              <a:buClr>
                <a:schemeClr val="tx1"/>
              </a:buClr>
              <a:buFont typeface="Arial" panose="020B0604020202020204" pitchFamily="34" charset="0"/>
              <a:buChar char="•"/>
            </a:pPr>
            <a:r>
              <a:rPr lang="it-IT" sz="2400" b="1" dirty="0">
                <a:cs typeface="Calibri" panose="020F0502020204030204" pitchFamily="34" charset="0"/>
              </a:rPr>
              <a:t>mappare le più significative esperienze, nazionali ed europee, sui servizi alternativi al TPL tradizionale</a:t>
            </a:r>
          </a:p>
          <a:p>
            <a:pPr marL="388620" indent="-342900" algn="just">
              <a:spcBef>
                <a:spcPts val="600"/>
              </a:spcBef>
              <a:spcAft>
                <a:spcPts val="600"/>
              </a:spcAft>
              <a:buClr>
                <a:schemeClr val="tx1"/>
              </a:buClr>
              <a:buFont typeface="Arial" panose="020B0604020202020204" pitchFamily="34" charset="0"/>
              <a:buChar char="•"/>
            </a:pPr>
            <a:r>
              <a:rPr lang="it-IT" sz="2400" b="1" dirty="0">
                <a:cs typeface="Calibri" panose="020F0502020204030204" pitchFamily="34" charset="0"/>
              </a:rPr>
              <a:t>effettuare uno studio sulla sostenibilità economica di un servizio integrato di trasporto per la valle Arroscia in provincia di Imperia</a:t>
            </a:r>
          </a:p>
        </p:txBody>
      </p:sp>
      <p:sp>
        <p:nvSpPr>
          <p:cNvPr id="4" name="CustomShape 4">
            <a:extLst>
              <a:ext uri="{FF2B5EF4-FFF2-40B4-BE49-F238E27FC236}">
                <a16:creationId xmlns:a16="http://schemas.microsoft.com/office/drawing/2014/main" id="{D821187E-58C4-623F-D262-2910309E3B32}"/>
              </a:ext>
            </a:extLst>
          </p:cNvPr>
          <p:cNvSpPr/>
          <p:nvPr/>
        </p:nvSpPr>
        <p:spPr>
          <a:xfrm>
            <a:off x="965200" y="146817"/>
            <a:ext cx="11150600" cy="1137319"/>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it-IT" sz="4400" b="1" spc="-1" dirty="0">
                <a:solidFill>
                  <a:srgbClr val="000000"/>
                </a:solidFill>
                <a:latin typeface="Calibri"/>
                <a:ea typeface="DejaVu Sans"/>
              </a:rPr>
              <a:t>Premesse ed obiettivi</a:t>
            </a:r>
          </a:p>
          <a:p>
            <a:pPr>
              <a:lnSpc>
                <a:spcPct val="100000"/>
              </a:lnSpc>
            </a:pPr>
            <a:r>
              <a:rPr lang="it-IT" sz="2400" b="1" spc="-1" dirty="0">
                <a:solidFill>
                  <a:srgbClr val="FFC000"/>
                </a:solidFill>
                <a:latin typeface="Calibri"/>
                <a:ea typeface="DejaVu Sans"/>
              </a:rPr>
              <a:t>Introduzione al progetto e alle attività svolte</a:t>
            </a:r>
            <a:endParaRPr lang="it-IT" sz="2400" b="1" strike="noStrike" spc="-1" dirty="0">
              <a:solidFill>
                <a:srgbClr val="FFC000"/>
              </a:solidFill>
              <a:latin typeface="Arial"/>
            </a:endParaRPr>
          </a:p>
        </p:txBody>
      </p:sp>
    </p:spTree>
    <p:extLst>
      <p:ext uri="{BB962C8B-B14F-4D97-AF65-F5344CB8AC3E}">
        <p14:creationId xmlns:p14="http://schemas.microsoft.com/office/powerpoint/2010/main" val="13628495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egnaposto testo 2">
            <a:extLst>
              <a:ext uri="{FF2B5EF4-FFF2-40B4-BE49-F238E27FC236}">
                <a16:creationId xmlns:a16="http://schemas.microsoft.com/office/drawing/2014/main" id="{A5F4BC7E-7EB1-C356-F911-861CCF9F7E4C}"/>
              </a:ext>
            </a:extLst>
          </p:cNvPr>
          <p:cNvSpPr txBox="1">
            <a:spLocks/>
          </p:cNvSpPr>
          <p:nvPr/>
        </p:nvSpPr>
        <p:spPr>
          <a:xfrm>
            <a:off x="965199" y="1409253"/>
            <a:ext cx="11226801" cy="5041380"/>
          </a:xfrm>
          <a:prstGeom prst="rect">
            <a:avLst/>
          </a:prstGeom>
          <a:solidFill>
            <a:schemeClr val="bg1">
              <a:alpha val="75000"/>
            </a:schemeClr>
          </a:solidFill>
        </p:spPr>
        <p:txBody>
          <a:bodyPr wrap="square" lIns="0" tIns="0" rIns="540000" bIns="0" anchor="t">
            <a:spAutoFit/>
          </a:bodyPr>
          <a:lstStyle>
            <a:lvl1pPr marL="45720" indent="0" algn="just">
              <a:lnSpc>
                <a:spcPct val="90000"/>
              </a:lnSpc>
              <a:spcBef>
                <a:spcPts val="600"/>
              </a:spcBef>
              <a:spcAft>
                <a:spcPts val="600"/>
              </a:spcAft>
              <a:buClr>
                <a:schemeClr val="tx1"/>
              </a:buClr>
              <a:buFont typeface="Arial" panose="020B0604020202020204" pitchFamily="34" charset="0"/>
              <a:buNone/>
              <a:defRPr sz="2400" b="0">
                <a:latin typeface="Calibri" pitchFamily="34" charset="0"/>
                <a:cs typeface="Calibri" panose="020F0502020204030204" pitchFamily="34" charset="0"/>
              </a:defRPr>
            </a:lvl1pPr>
            <a:lvl2pPr marL="685800" indent="-228600">
              <a:lnSpc>
                <a:spcPct val="90000"/>
              </a:lnSpc>
              <a:spcBef>
                <a:spcPts val="500"/>
              </a:spcBef>
              <a:buFont typeface="Arial" panose="020B0604020202020204" pitchFamily="34" charset="0"/>
              <a:buNone/>
              <a:defRPr>
                <a:solidFill>
                  <a:schemeClr val="tx1">
                    <a:tint val="75000"/>
                  </a:schemeClr>
                </a:solidFill>
              </a:defRPr>
            </a:lvl2pPr>
            <a:lvl3pPr marL="1143000" indent="-228600">
              <a:lnSpc>
                <a:spcPct val="90000"/>
              </a:lnSpc>
              <a:spcBef>
                <a:spcPts val="500"/>
              </a:spcBef>
              <a:buFont typeface="Arial" panose="020B0604020202020204" pitchFamily="34" charset="0"/>
              <a:buNone/>
              <a:defRPr sz="1600">
                <a:solidFill>
                  <a:schemeClr val="tx1">
                    <a:tint val="75000"/>
                  </a:schemeClr>
                </a:solidFill>
              </a:defRPr>
            </a:lvl3pPr>
            <a:lvl4pPr marL="1600200" indent="-228600">
              <a:lnSpc>
                <a:spcPct val="90000"/>
              </a:lnSpc>
              <a:spcBef>
                <a:spcPts val="500"/>
              </a:spcBef>
              <a:buFont typeface="Arial" panose="020B0604020202020204" pitchFamily="34" charset="0"/>
              <a:buNone/>
              <a:defRPr sz="1400">
                <a:solidFill>
                  <a:schemeClr val="tx1">
                    <a:tint val="75000"/>
                  </a:schemeClr>
                </a:solidFill>
              </a:defRPr>
            </a:lvl4pPr>
            <a:lvl5pPr marL="2057400" indent="-228600">
              <a:lnSpc>
                <a:spcPct val="90000"/>
              </a:lnSpc>
              <a:spcBef>
                <a:spcPts val="500"/>
              </a:spcBef>
              <a:buFont typeface="Arial" panose="020B0604020202020204" pitchFamily="34" charset="0"/>
              <a:buNone/>
              <a:defRPr sz="1400">
                <a:solidFill>
                  <a:schemeClr val="tx1">
                    <a:tint val="7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it-IT" dirty="0"/>
              <a:t>La mappatura delle «</a:t>
            </a:r>
            <a:r>
              <a:rPr lang="it-IT" i="1" dirty="0"/>
              <a:t>best practices</a:t>
            </a:r>
            <a:r>
              <a:rPr lang="it-IT" dirty="0"/>
              <a:t>» italiane ed europee ha riguardato le seguenti tipologie di servizi: </a:t>
            </a:r>
          </a:p>
          <a:p>
            <a:endParaRPr lang="it-IT" dirty="0"/>
          </a:p>
          <a:p>
            <a:endParaRPr lang="it-IT" dirty="0"/>
          </a:p>
          <a:p>
            <a:endParaRPr lang="it-IT" dirty="0"/>
          </a:p>
          <a:p>
            <a:endParaRPr lang="it-IT" dirty="0"/>
          </a:p>
          <a:p>
            <a:endParaRPr lang="it-IT" dirty="0"/>
          </a:p>
          <a:p>
            <a:r>
              <a:rPr lang="it-IT" dirty="0"/>
              <a:t>Al fine di circoscrivere l’analisi i servizi mappati presentano le seguenti caratteristiche:</a:t>
            </a:r>
          </a:p>
          <a:p>
            <a:pPr marL="388620" indent="-342900">
              <a:buFont typeface="Arial" panose="020B0604020202020204" pitchFamily="34" charset="0"/>
              <a:buChar char="•"/>
            </a:pPr>
            <a:r>
              <a:rPr lang="it-IT" dirty="0"/>
              <a:t>Localizzati in aree non urbane</a:t>
            </a:r>
          </a:p>
          <a:p>
            <a:pPr marL="388620" indent="-342900">
              <a:buFont typeface="Arial" panose="020B0604020202020204" pitchFamily="34" charset="0"/>
              <a:buChar char="•"/>
            </a:pPr>
            <a:r>
              <a:rPr lang="it-IT" dirty="0"/>
              <a:t>Non turistici, scolastici</a:t>
            </a:r>
          </a:p>
          <a:p>
            <a:pPr marL="388620" indent="-342900">
              <a:buFont typeface="Arial" panose="020B0604020202020204" pitchFamily="34" charset="0"/>
              <a:buChar char="•"/>
            </a:pPr>
            <a:r>
              <a:rPr lang="it-IT" dirty="0"/>
              <a:t>Non stagionali</a:t>
            </a:r>
          </a:p>
        </p:txBody>
      </p:sp>
      <p:sp>
        <p:nvSpPr>
          <p:cNvPr id="4" name="CustomShape 4">
            <a:extLst>
              <a:ext uri="{FF2B5EF4-FFF2-40B4-BE49-F238E27FC236}">
                <a16:creationId xmlns:a16="http://schemas.microsoft.com/office/drawing/2014/main" id="{D821187E-58C4-623F-D262-2910309E3B32}"/>
              </a:ext>
            </a:extLst>
          </p:cNvPr>
          <p:cNvSpPr/>
          <p:nvPr/>
        </p:nvSpPr>
        <p:spPr>
          <a:xfrm>
            <a:off x="965200" y="146817"/>
            <a:ext cx="11150600" cy="1137319"/>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it-IT" sz="4400" b="1" spc="-1" dirty="0">
                <a:solidFill>
                  <a:srgbClr val="000000"/>
                </a:solidFill>
                <a:latin typeface="Calibri"/>
                <a:ea typeface="DejaVu Sans"/>
              </a:rPr>
              <a:t>Mappatura dei servizi alternativi </a:t>
            </a:r>
          </a:p>
          <a:p>
            <a:pPr>
              <a:lnSpc>
                <a:spcPct val="100000"/>
              </a:lnSpc>
            </a:pPr>
            <a:r>
              <a:rPr lang="it-IT" sz="2400" b="1" spc="-1" dirty="0">
                <a:solidFill>
                  <a:srgbClr val="FFC000"/>
                </a:solidFill>
                <a:latin typeface="Calibri"/>
                <a:ea typeface="DejaVu Sans"/>
              </a:rPr>
              <a:t>Introduzione al progetto e alle attività svolte</a:t>
            </a:r>
            <a:endParaRPr lang="it-IT" sz="2400" b="1" strike="noStrike" spc="-1" dirty="0">
              <a:solidFill>
                <a:srgbClr val="FFC000"/>
              </a:solidFill>
              <a:latin typeface="Arial"/>
            </a:endParaRPr>
          </a:p>
        </p:txBody>
      </p:sp>
      <p:sp>
        <p:nvSpPr>
          <p:cNvPr id="5" name="Rectangle: Rounded Corners 32">
            <a:extLst>
              <a:ext uri="{FF2B5EF4-FFF2-40B4-BE49-F238E27FC236}">
                <a16:creationId xmlns:a16="http://schemas.microsoft.com/office/drawing/2014/main" id="{1FDDAC1C-E36E-729B-4624-3B5A0ADEAEAC}"/>
              </a:ext>
            </a:extLst>
          </p:cNvPr>
          <p:cNvSpPr/>
          <p:nvPr/>
        </p:nvSpPr>
        <p:spPr>
          <a:xfrm>
            <a:off x="1179732" y="2963238"/>
            <a:ext cx="10633846" cy="619762"/>
          </a:xfrm>
          <a:prstGeom prst="roundRect">
            <a:avLst/>
          </a:prstGeom>
          <a:solidFill>
            <a:srgbClr val="FDC60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it-IT" sz="2400" b="1" dirty="0">
                <a:solidFill>
                  <a:schemeClr val="tx1"/>
                </a:solidFill>
                <a:latin typeface="Calibri" panose="020F0502020204030204" pitchFamily="34" charset="0"/>
                <a:cs typeface="Calibri" panose="020F0502020204030204" pitchFamily="34" charset="0"/>
              </a:rPr>
              <a:t>Car Sharing: 2 italiani e 3 europei</a:t>
            </a:r>
            <a:endParaRPr lang="en-US" sz="2400" b="1" dirty="0">
              <a:solidFill>
                <a:schemeClr val="tx1"/>
              </a:solidFill>
              <a:latin typeface="Calibri" panose="020F0502020204030204" pitchFamily="34" charset="0"/>
              <a:cs typeface="Calibri" panose="020F0502020204030204" pitchFamily="34" charset="0"/>
            </a:endParaRPr>
          </a:p>
        </p:txBody>
      </p:sp>
      <p:sp>
        <p:nvSpPr>
          <p:cNvPr id="6" name="Rectangle: Rounded Corners 52">
            <a:extLst>
              <a:ext uri="{FF2B5EF4-FFF2-40B4-BE49-F238E27FC236}">
                <a16:creationId xmlns:a16="http://schemas.microsoft.com/office/drawing/2014/main" id="{FFC05299-DB89-C8BB-B64A-601E3BA013EF}"/>
              </a:ext>
            </a:extLst>
          </p:cNvPr>
          <p:cNvSpPr/>
          <p:nvPr/>
        </p:nvSpPr>
        <p:spPr>
          <a:xfrm>
            <a:off x="1146427" y="2286336"/>
            <a:ext cx="10621684" cy="619762"/>
          </a:xfrm>
          <a:prstGeom prst="roundRect">
            <a:avLst/>
          </a:prstGeom>
          <a:solidFill>
            <a:srgbClr val="FDC60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it-IT" sz="2400" b="1" dirty="0">
                <a:solidFill>
                  <a:schemeClr val="tx1"/>
                </a:solidFill>
                <a:latin typeface="Calibri" panose="020F0502020204030204" pitchFamily="34" charset="0"/>
                <a:cs typeface="Calibri" panose="020F0502020204030204" pitchFamily="34" charset="0"/>
              </a:rPr>
              <a:t>Servizi a chiamata (DRT): 4 italiani e 3 europei </a:t>
            </a:r>
            <a:endParaRPr lang="en-US" sz="2400" b="1" dirty="0">
              <a:solidFill>
                <a:schemeClr val="tx1"/>
              </a:solidFill>
              <a:latin typeface="Calibri" panose="020F0502020204030204" pitchFamily="34" charset="0"/>
              <a:cs typeface="Calibri" panose="020F0502020204030204" pitchFamily="34" charset="0"/>
            </a:endParaRPr>
          </a:p>
        </p:txBody>
      </p:sp>
      <p:sp>
        <p:nvSpPr>
          <p:cNvPr id="7" name="Rectangle: Rounded Corners 18">
            <a:extLst>
              <a:ext uri="{FF2B5EF4-FFF2-40B4-BE49-F238E27FC236}">
                <a16:creationId xmlns:a16="http://schemas.microsoft.com/office/drawing/2014/main" id="{A5F403CD-8F2C-F075-48DD-720D19A0B0C8}"/>
              </a:ext>
            </a:extLst>
          </p:cNvPr>
          <p:cNvSpPr/>
          <p:nvPr/>
        </p:nvSpPr>
        <p:spPr>
          <a:xfrm>
            <a:off x="1179732" y="3640140"/>
            <a:ext cx="10633846" cy="629546"/>
          </a:xfrm>
          <a:prstGeom prst="roundRect">
            <a:avLst/>
          </a:prstGeom>
          <a:solidFill>
            <a:srgbClr val="FDC60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it-IT" sz="2400" b="1" dirty="0">
                <a:solidFill>
                  <a:schemeClr val="tx1"/>
                </a:solidFill>
                <a:latin typeface="Calibri" panose="020F0502020204030204" pitchFamily="34" charset="0"/>
                <a:cs typeface="Calibri" panose="020F0502020204030204" pitchFamily="34" charset="0"/>
              </a:rPr>
              <a:t>Car Pooling: 2 italiani e 3 europei </a:t>
            </a:r>
            <a:endParaRPr lang="en-US" sz="2400" b="1" dirty="0">
              <a:solidFill>
                <a:schemeClr val="tx1"/>
              </a:solidFill>
              <a:latin typeface="Calibri" panose="020F0502020204030204" pitchFamily="34" charset="0"/>
              <a:cs typeface="Calibri" panose="020F0502020204030204" pitchFamily="34" charset="0"/>
            </a:endParaRPr>
          </a:p>
        </p:txBody>
      </p:sp>
      <p:sp>
        <p:nvSpPr>
          <p:cNvPr id="8" name="Oval 2">
            <a:extLst>
              <a:ext uri="{FF2B5EF4-FFF2-40B4-BE49-F238E27FC236}">
                <a16:creationId xmlns:a16="http://schemas.microsoft.com/office/drawing/2014/main" id="{E282D18A-BE24-D57E-050B-8C18118169E1}"/>
              </a:ext>
            </a:extLst>
          </p:cNvPr>
          <p:cNvSpPr/>
          <p:nvPr/>
        </p:nvSpPr>
        <p:spPr>
          <a:xfrm>
            <a:off x="876640" y="2366724"/>
            <a:ext cx="497149" cy="463806"/>
          </a:xfrm>
          <a:prstGeom prst="ellipse">
            <a:avLst/>
          </a:prstGeom>
          <a:solidFill>
            <a:srgbClr val="FDC60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1</a:t>
            </a:r>
          </a:p>
        </p:txBody>
      </p:sp>
      <p:sp>
        <p:nvSpPr>
          <p:cNvPr id="9" name="Oval 12">
            <a:extLst>
              <a:ext uri="{FF2B5EF4-FFF2-40B4-BE49-F238E27FC236}">
                <a16:creationId xmlns:a16="http://schemas.microsoft.com/office/drawing/2014/main" id="{287CD121-5656-0EDC-0077-01B6A41715DD}"/>
              </a:ext>
            </a:extLst>
          </p:cNvPr>
          <p:cNvSpPr/>
          <p:nvPr/>
        </p:nvSpPr>
        <p:spPr>
          <a:xfrm>
            <a:off x="876640" y="3045828"/>
            <a:ext cx="497149" cy="463806"/>
          </a:xfrm>
          <a:prstGeom prst="ellipse">
            <a:avLst/>
          </a:prstGeom>
          <a:solidFill>
            <a:srgbClr val="FDC60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a:t>2</a:t>
            </a:r>
          </a:p>
        </p:txBody>
      </p:sp>
      <p:sp>
        <p:nvSpPr>
          <p:cNvPr id="10" name="Oval 13">
            <a:extLst>
              <a:ext uri="{FF2B5EF4-FFF2-40B4-BE49-F238E27FC236}">
                <a16:creationId xmlns:a16="http://schemas.microsoft.com/office/drawing/2014/main" id="{2CB70F6E-06D4-9CB1-AD74-1C62741705CA}"/>
              </a:ext>
            </a:extLst>
          </p:cNvPr>
          <p:cNvSpPr/>
          <p:nvPr/>
        </p:nvSpPr>
        <p:spPr>
          <a:xfrm>
            <a:off x="876640" y="3724932"/>
            <a:ext cx="497149" cy="463806"/>
          </a:xfrm>
          <a:prstGeom prst="ellipse">
            <a:avLst/>
          </a:prstGeom>
          <a:solidFill>
            <a:srgbClr val="FDC60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a:t>3</a:t>
            </a:r>
          </a:p>
        </p:txBody>
      </p:sp>
    </p:spTree>
    <p:extLst>
      <p:ext uri="{BB962C8B-B14F-4D97-AF65-F5344CB8AC3E}">
        <p14:creationId xmlns:p14="http://schemas.microsoft.com/office/powerpoint/2010/main" val="5005590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2BB182F9-CFB8-606C-7935-D5FE847EF399}"/>
              </a:ext>
            </a:extLst>
          </p:cNvPr>
          <p:cNvSpPr>
            <a:spLocks noGrp="1"/>
          </p:cNvSpPr>
          <p:nvPr>
            <p:ph type="body" idx="1"/>
          </p:nvPr>
        </p:nvSpPr>
        <p:spPr>
          <a:xfrm>
            <a:off x="965200" y="1422065"/>
            <a:ext cx="11226800" cy="4828128"/>
          </a:xfrm>
          <a:solidFill>
            <a:schemeClr val="bg1">
              <a:alpha val="75000"/>
            </a:schemeClr>
          </a:solidFill>
        </p:spPr>
        <p:txBody>
          <a:bodyPr wrap="square" lIns="0" tIns="0" rIns="540000" bIns="0" anchor="t">
            <a:spAutoFit/>
          </a:bodyPr>
          <a:lstStyle/>
          <a:p>
            <a:pPr algn="just">
              <a:spcBef>
                <a:spcPts val="600"/>
              </a:spcBef>
              <a:spcAft>
                <a:spcPts val="600"/>
              </a:spcAft>
              <a:buClr>
                <a:schemeClr val="tx1"/>
              </a:buClr>
            </a:pPr>
            <a:r>
              <a:rPr lang="it-IT" sz="2400" dirty="0">
                <a:cs typeface="Calibri" panose="020F0502020204030204" pitchFamily="34" charset="0"/>
              </a:rPr>
              <a:t>Dalla mappatura dei servizi a chiamata è emerso che: </a:t>
            </a:r>
          </a:p>
          <a:p>
            <a:pPr marL="388620" indent="-342900" algn="just">
              <a:spcBef>
                <a:spcPts val="600"/>
              </a:spcBef>
              <a:spcAft>
                <a:spcPts val="600"/>
              </a:spcAft>
              <a:buClr>
                <a:schemeClr val="tx1"/>
              </a:buClr>
              <a:buFont typeface="Arial" panose="020B0604020202020204" pitchFamily="34" charset="0"/>
              <a:buChar char="•"/>
            </a:pPr>
            <a:r>
              <a:rPr lang="it-IT" sz="2400" b="1" dirty="0">
                <a:cs typeface="Calibri" panose="020F0502020204030204" pitchFamily="34" charset="0"/>
              </a:rPr>
              <a:t>Dove possibile i servizi sono integrati, tramite punti di interscambio, ai servizi di linea </a:t>
            </a:r>
            <a:r>
              <a:rPr lang="it-IT" sz="2400" dirty="0">
                <a:cs typeface="Calibri" panose="020F0502020204030204" pitchFamily="34" charset="0"/>
              </a:rPr>
              <a:t>(in contesti turistici, alcune iniziative sono scollegate dal servizio TPL). In diversi casi si possono utilizzare titoli di viaggio del TPL. </a:t>
            </a:r>
          </a:p>
          <a:p>
            <a:pPr marL="388620" indent="-342900" algn="just">
              <a:spcBef>
                <a:spcPts val="600"/>
              </a:spcBef>
              <a:spcAft>
                <a:spcPts val="600"/>
              </a:spcAft>
              <a:buClr>
                <a:schemeClr val="tx1"/>
              </a:buClr>
              <a:buFont typeface="Arial" panose="020B0604020202020204" pitchFamily="34" charset="0"/>
              <a:buChar char="•"/>
            </a:pPr>
            <a:r>
              <a:rPr lang="it-IT" sz="2400" b="1" dirty="0">
                <a:cs typeface="Calibri" panose="020F0502020204030204" pitchFamily="34" charset="0"/>
              </a:rPr>
              <a:t>La prenotazione avviene telefonicamente </a:t>
            </a:r>
            <a:r>
              <a:rPr lang="it-IT" sz="2400" dirty="0">
                <a:cs typeface="Calibri" panose="020F0502020204030204" pitchFamily="34" charset="0"/>
              </a:rPr>
              <a:t>(100% dei casi analizzati), ma in alcuni casi è effettuabile sul sito o tramite apposita app. </a:t>
            </a:r>
          </a:p>
          <a:p>
            <a:pPr marL="388620" indent="-342900" algn="just">
              <a:spcBef>
                <a:spcPts val="600"/>
              </a:spcBef>
              <a:spcAft>
                <a:spcPts val="600"/>
              </a:spcAft>
              <a:buClr>
                <a:schemeClr val="tx1"/>
              </a:buClr>
              <a:buFont typeface="Arial" panose="020B0604020202020204" pitchFamily="34" charset="0"/>
              <a:buChar char="•"/>
            </a:pPr>
            <a:r>
              <a:rPr lang="it-IT" sz="2400" b="1" dirty="0">
                <a:cs typeface="Calibri" panose="020F0502020204030204" pitchFamily="34" charset="0"/>
              </a:rPr>
              <a:t>Prenotazione richiesta con una media di 30-45 minuti di anticipo </a:t>
            </a:r>
            <a:r>
              <a:rPr lang="it-IT" sz="2400" dirty="0">
                <a:cs typeface="Calibri" panose="020F0502020204030204" pitchFamily="34" charset="0"/>
              </a:rPr>
              <a:t>rispetto alla  partenza della corsa (in alcuni casi il giorno precedente). Alcuni servizi offrono prenotazioni in </a:t>
            </a:r>
            <a:r>
              <a:rPr lang="it-IT" sz="2400" i="1" dirty="0">
                <a:cs typeface="Calibri" panose="020F0502020204030204" pitchFamily="34" charset="0"/>
              </a:rPr>
              <a:t>real-time</a:t>
            </a:r>
            <a:r>
              <a:rPr lang="it-IT" sz="2400" dirty="0">
                <a:cs typeface="Calibri" panose="020F0502020204030204" pitchFamily="34" charset="0"/>
              </a:rPr>
              <a:t>, ma è necessario un sistema gestionale per elaborare le prenotazioni, ottimizzare i percorsi e di sistemi a bordo dedicati. </a:t>
            </a:r>
          </a:p>
          <a:p>
            <a:pPr marL="388620" indent="-342900" algn="just">
              <a:spcBef>
                <a:spcPts val="600"/>
              </a:spcBef>
              <a:spcAft>
                <a:spcPts val="600"/>
              </a:spcAft>
              <a:buClr>
                <a:schemeClr val="tx1"/>
              </a:buClr>
              <a:buFont typeface="Arial" panose="020B0604020202020204" pitchFamily="34" charset="0"/>
              <a:buChar char="•"/>
            </a:pPr>
            <a:r>
              <a:rPr lang="it-IT" sz="2400" b="1" dirty="0">
                <a:cs typeface="Calibri" panose="020F0502020204030204" pitchFamily="34" charset="0"/>
              </a:rPr>
              <a:t>Il</a:t>
            </a:r>
            <a:r>
              <a:rPr lang="it-IT" sz="2400" dirty="0">
                <a:cs typeface="Calibri" panose="020F0502020204030204" pitchFamily="34" charset="0"/>
              </a:rPr>
              <a:t> </a:t>
            </a:r>
            <a:r>
              <a:rPr lang="it-IT" sz="2400" b="1" dirty="0">
                <a:cs typeface="Calibri" panose="020F0502020204030204" pitchFamily="34" charset="0"/>
              </a:rPr>
              <a:t>percorso è sempre flessibile </a:t>
            </a:r>
            <a:r>
              <a:rPr lang="it-IT" sz="2400" dirty="0">
                <a:cs typeface="Calibri" panose="020F0502020204030204" pitchFamily="34" charset="0"/>
              </a:rPr>
              <a:t>(ma tendenzialmente le fermate sono predefinite). </a:t>
            </a:r>
          </a:p>
          <a:p>
            <a:pPr marL="388620" indent="-342900" algn="just">
              <a:spcBef>
                <a:spcPts val="600"/>
              </a:spcBef>
              <a:spcAft>
                <a:spcPts val="600"/>
              </a:spcAft>
              <a:buClr>
                <a:schemeClr val="tx1"/>
              </a:buClr>
              <a:buFont typeface="Arial" panose="020B0604020202020204" pitchFamily="34" charset="0"/>
              <a:buChar char="•"/>
            </a:pPr>
            <a:r>
              <a:rPr lang="it-IT" sz="2400" b="1" dirty="0">
                <a:cs typeface="Calibri" panose="020F0502020204030204" pitchFamily="34" charset="0"/>
              </a:rPr>
              <a:t>L’arco di servizio è ampio: dalle 12-14 ore</a:t>
            </a:r>
            <a:r>
              <a:rPr lang="it-IT" sz="2400" dirty="0">
                <a:cs typeface="Calibri" panose="020F0502020204030204" pitchFamily="34" charset="0"/>
              </a:rPr>
              <a:t>.</a:t>
            </a:r>
          </a:p>
        </p:txBody>
      </p:sp>
      <p:sp>
        <p:nvSpPr>
          <p:cNvPr id="4" name="CustomShape 4">
            <a:extLst>
              <a:ext uri="{FF2B5EF4-FFF2-40B4-BE49-F238E27FC236}">
                <a16:creationId xmlns:a16="http://schemas.microsoft.com/office/drawing/2014/main" id="{D821187E-58C4-623F-D262-2910309E3B32}"/>
              </a:ext>
            </a:extLst>
          </p:cNvPr>
          <p:cNvSpPr/>
          <p:nvPr/>
        </p:nvSpPr>
        <p:spPr>
          <a:xfrm>
            <a:off x="965200" y="146817"/>
            <a:ext cx="11150600" cy="1137319"/>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it-IT" sz="4400" b="1" spc="-1" dirty="0">
                <a:solidFill>
                  <a:srgbClr val="000000"/>
                </a:solidFill>
                <a:latin typeface="Calibri"/>
                <a:ea typeface="DejaVu Sans"/>
              </a:rPr>
              <a:t>Servizi a chiamata (DRT)</a:t>
            </a:r>
          </a:p>
          <a:p>
            <a:pPr>
              <a:lnSpc>
                <a:spcPct val="100000"/>
              </a:lnSpc>
            </a:pPr>
            <a:r>
              <a:rPr lang="it-IT" sz="2400" b="1" spc="-1" dirty="0">
                <a:solidFill>
                  <a:srgbClr val="FFC000"/>
                </a:solidFill>
                <a:latin typeface="Calibri"/>
                <a:ea typeface="DejaVu Sans"/>
              </a:rPr>
              <a:t>Mappatura dei servizi alternativi al TPL tradizionale</a:t>
            </a:r>
            <a:endParaRPr lang="it-IT" sz="2400" b="1" strike="noStrike" spc="-1" dirty="0">
              <a:solidFill>
                <a:srgbClr val="FFC000"/>
              </a:solidFill>
              <a:latin typeface="Arial"/>
            </a:endParaRPr>
          </a:p>
        </p:txBody>
      </p:sp>
    </p:spTree>
    <p:extLst>
      <p:ext uri="{BB962C8B-B14F-4D97-AF65-F5344CB8AC3E}">
        <p14:creationId xmlns:p14="http://schemas.microsoft.com/office/powerpoint/2010/main" val="1843371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2BB182F9-CFB8-606C-7935-D5FE847EF399}"/>
              </a:ext>
            </a:extLst>
          </p:cNvPr>
          <p:cNvSpPr>
            <a:spLocks noGrp="1"/>
          </p:cNvSpPr>
          <p:nvPr>
            <p:ph type="body" idx="1"/>
          </p:nvPr>
        </p:nvSpPr>
        <p:spPr>
          <a:xfrm>
            <a:off x="777807" y="1422065"/>
            <a:ext cx="11414193" cy="4631601"/>
          </a:xfrm>
          <a:solidFill>
            <a:schemeClr val="bg1">
              <a:alpha val="75000"/>
            </a:schemeClr>
          </a:solidFill>
        </p:spPr>
        <p:txBody>
          <a:bodyPr wrap="square" lIns="0" tIns="0" rIns="540000" bIns="0" anchor="t">
            <a:spAutoFit/>
          </a:bodyPr>
          <a:lstStyle/>
          <a:p>
            <a:pPr algn="just">
              <a:spcBef>
                <a:spcPts val="600"/>
              </a:spcBef>
              <a:spcAft>
                <a:spcPts val="600"/>
              </a:spcAft>
              <a:buClr>
                <a:schemeClr val="tx1"/>
              </a:buClr>
            </a:pPr>
            <a:r>
              <a:rPr lang="it-IT" sz="2400" dirty="0">
                <a:cs typeface="Calibri" panose="020F0502020204030204" pitchFamily="34" charset="0"/>
              </a:rPr>
              <a:t>Dalla mappatura dei servizi di car sharing è emerso che:</a:t>
            </a:r>
          </a:p>
          <a:p>
            <a:pPr marL="388620" indent="-342900" algn="just">
              <a:spcBef>
                <a:spcPts val="600"/>
              </a:spcBef>
              <a:spcAft>
                <a:spcPts val="600"/>
              </a:spcAft>
              <a:buClr>
                <a:schemeClr val="tx1"/>
              </a:buClr>
              <a:buFont typeface="Arial" panose="020B0604020202020204" pitchFamily="34" charset="0"/>
              <a:buChar char="•"/>
            </a:pPr>
            <a:r>
              <a:rPr lang="it-IT" sz="2400" b="1" dirty="0">
                <a:cs typeface="Calibri" panose="020F0502020204030204" pitchFamily="34" charset="0"/>
              </a:rPr>
              <a:t>In zone non turistiche e centri medio-piccoli il servizio viene svolto con la finalità di offrire un servizio integrativo di «ultimo miglio»</a:t>
            </a:r>
            <a:r>
              <a:rPr lang="it-IT" sz="2400" dirty="0">
                <a:cs typeface="Calibri" panose="020F0502020204030204" pitchFamily="34" charset="0"/>
              </a:rPr>
              <a:t>,</a:t>
            </a:r>
            <a:r>
              <a:rPr lang="it-IT" sz="2400" b="1" dirty="0">
                <a:cs typeface="Calibri" panose="020F0502020204030204" pitchFamily="34" charset="0"/>
              </a:rPr>
              <a:t> </a:t>
            </a:r>
            <a:r>
              <a:rPr lang="it-IT" sz="2400" dirty="0">
                <a:cs typeface="Calibri" panose="020F0502020204030204" pitchFamily="34" charset="0"/>
              </a:rPr>
              <a:t>in particolare per i servizi integrati alle linee di forza, e specialmente con la ferrovia. </a:t>
            </a:r>
          </a:p>
          <a:p>
            <a:pPr marL="388620" indent="-342900" algn="just">
              <a:spcBef>
                <a:spcPts val="600"/>
              </a:spcBef>
              <a:spcAft>
                <a:spcPts val="600"/>
              </a:spcAft>
              <a:buClr>
                <a:schemeClr val="tx1"/>
              </a:buClr>
              <a:buFont typeface="Arial" panose="020B0604020202020204" pitchFamily="34" charset="0"/>
              <a:buChar char="•"/>
            </a:pPr>
            <a:r>
              <a:rPr lang="it-IT" sz="2400" dirty="0">
                <a:cs typeface="Calibri" panose="020F0502020204030204" pitchFamily="34" charset="0"/>
              </a:rPr>
              <a:t>La modalità di organizzazione più frequente del servizio è quello </a:t>
            </a:r>
            <a:r>
              <a:rPr lang="it-IT" sz="2400" b="1" dirty="0">
                <a:cs typeface="Calibri" panose="020F0502020204030204" pitchFamily="34" charset="0"/>
              </a:rPr>
              <a:t>B2C </a:t>
            </a:r>
            <a:r>
              <a:rPr lang="it-IT" sz="2400" b="1" i="1" dirty="0">
                <a:cs typeface="Calibri" panose="020F0502020204030204" pitchFamily="34" charset="0"/>
              </a:rPr>
              <a:t>station </a:t>
            </a:r>
            <a:r>
              <a:rPr lang="it-IT" sz="2400" b="1" i="1" dirty="0" err="1">
                <a:cs typeface="Calibri" panose="020F0502020204030204" pitchFamily="34" charset="0"/>
              </a:rPr>
              <a:t>based</a:t>
            </a:r>
            <a:r>
              <a:rPr lang="it-IT" sz="2400" b="1" i="1" dirty="0">
                <a:cs typeface="Calibri" panose="020F0502020204030204" pitchFamily="34" charset="0"/>
              </a:rPr>
              <a:t> – one trip</a:t>
            </a:r>
            <a:r>
              <a:rPr lang="it-IT" sz="2400" b="1" dirty="0">
                <a:cs typeface="Calibri" panose="020F0502020204030204" pitchFamily="34" charset="0"/>
              </a:rPr>
              <a:t>, con </a:t>
            </a:r>
            <a:r>
              <a:rPr lang="it-IT" sz="2400" b="1" i="1" dirty="0">
                <a:cs typeface="Calibri" panose="020F0502020204030204" pitchFamily="34" charset="0"/>
              </a:rPr>
              <a:t>pick-up</a:t>
            </a:r>
            <a:r>
              <a:rPr lang="it-IT" sz="2400" b="1" dirty="0">
                <a:cs typeface="Calibri" panose="020F0502020204030204" pitchFamily="34" charset="0"/>
              </a:rPr>
              <a:t> </a:t>
            </a:r>
            <a:r>
              <a:rPr lang="it-IT" sz="2400" dirty="0">
                <a:cs typeface="Calibri" panose="020F0502020204030204" pitchFamily="34" charset="0"/>
              </a:rPr>
              <a:t>e riconsegna presso lo stesso punto del ritiro.</a:t>
            </a:r>
          </a:p>
          <a:p>
            <a:pPr marL="388620" indent="-342900" algn="just">
              <a:spcBef>
                <a:spcPts val="600"/>
              </a:spcBef>
              <a:spcAft>
                <a:spcPts val="600"/>
              </a:spcAft>
              <a:buClr>
                <a:schemeClr val="tx1"/>
              </a:buClr>
              <a:buFont typeface="Arial" panose="020B0604020202020204" pitchFamily="34" charset="0"/>
              <a:buChar char="•"/>
            </a:pPr>
            <a:r>
              <a:rPr lang="it-IT" sz="2400" dirty="0">
                <a:cs typeface="Calibri" panose="020F0502020204030204" pitchFamily="34" charset="0"/>
              </a:rPr>
              <a:t>La </a:t>
            </a:r>
            <a:r>
              <a:rPr lang="it-IT" sz="2400" b="1" dirty="0">
                <a:cs typeface="Calibri" panose="020F0502020204030204" pitchFamily="34" charset="0"/>
              </a:rPr>
              <a:t>completa integrazione dei servizi con il TPL</a:t>
            </a:r>
            <a:r>
              <a:rPr lang="it-IT" sz="2400" dirty="0">
                <a:cs typeface="Calibri" panose="020F0502020204030204" pitchFamily="34" charset="0"/>
              </a:rPr>
              <a:t>, dal punto di vista dell’utenza (in termini di accessibilità, informazione, acquisto), è presente esclusivamente nei servizi integrati con la ferrovia in Austria e Svizzera. </a:t>
            </a:r>
          </a:p>
          <a:p>
            <a:pPr marL="388620" indent="-342900" algn="just">
              <a:spcBef>
                <a:spcPts val="600"/>
              </a:spcBef>
              <a:spcAft>
                <a:spcPts val="600"/>
              </a:spcAft>
              <a:buClr>
                <a:schemeClr val="tx1"/>
              </a:buClr>
              <a:buFont typeface="Arial" panose="020B0604020202020204" pitchFamily="34" charset="0"/>
              <a:buChar char="•"/>
            </a:pPr>
            <a:r>
              <a:rPr lang="it-IT" sz="2400" dirty="0">
                <a:cs typeface="Calibri" panose="020F0502020204030204" pitchFamily="34" charset="0"/>
              </a:rPr>
              <a:t>Ad oggi, le flotte sono costituite per la </a:t>
            </a:r>
            <a:r>
              <a:rPr lang="it-IT" sz="2400" b="1" dirty="0">
                <a:cs typeface="Calibri" panose="020F0502020204030204" pitchFamily="34" charset="0"/>
              </a:rPr>
              <a:t>maggior parte da mezzi endotermici</a:t>
            </a:r>
            <a:r>
              <a:rPr lang="it-IT" sz="2400" dirty="0">
                <a:cs typeface="Calibri" panose="020F0502020204030204" pitchFamily="34" charset="0"/>
              </a:rPr>
              <a:t>, ma molti servizi si sono posti l’obiettivo della conversione alla trazione elettrica nel prossimo futuro. </a:t>
            </a:r>
          </a:p>
        </p:txBody>
      </p:sp>
      <p:sp>
        <p:nvSpPr>
          <p:cNvPr id="4" name="CustomShape 4">
            <a:extLst>
              <a:ext uri="{FF2B5EF4-FFF2-40B4-BE49-F238E27FC236}">
                <a16:creationId xmlns:a16="http://schemas.microsoft.com/office/drawing/2014/main" id="{D821187E-58C4-623F-D262-2910309E3B32}"/>
              </a:ext>
            </a:extLst>
          </p:cNvPr>
          <p:cNvSpPr/>
          <p:nvPr/>
        </p:nvSpPr>
        <p:spPr>
          <a:xfrm>
            <a:off x="965200" y="146817"/>
            <a:ext cx="11150600" cy="1137319"/>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it-IT" sz="4400" b="1" spc="-1" dirty="0">
                <a:solidFill>
                  <a:srgbClr val="000000"/>
                </a:solidFill>
                <a:latin typeface="Calibri"/>
                <a:ea typeface="DejaVu Sans"/>
              </a:rPr>
              <a:t>Car sharing</a:t>
            </a:r>
          </a:p>
          <a:p>
            <a:pPr>
              <a:lnSpc>
                <a:spcPct val="100000"/>
              </a:lnSpc>
            </a:pPr>
            <a:r>
              <a:rPr lang="it-IT" sz="2400" b="1" spc="-1" dirty="0">
                <a:solidFill>
                  <a:srgbClr val="FFC000"/>
                </a:solidFill>
                <a:latin typeface="Calibri"/>
                <a:ea typeface="DejaVu Sans"/>
              </a:rPr>
              <a:t>Mappatura dei servizi alternativi al TPL tradizionale</a:t>
            </a:r>
            <a:endParaRPr lang="it-IT" sz="2400" b="1" strike="noStrike" spc="-1" dirty="0">
              <a:solidFill>
                <a:srgbClr val="FFC000"/>
              </a:solidFill>
              <a:latin typeface="Arial"/>
            </a:endParaRPr>
          </a:p>
        </p:txBody>
      </p:sp>
    </p:spTree>
    <p:extLst>
      <p:ext uri="{BB962C8B-B14F-4D97-AF65-F5344CB8AC3E}">
        <p14:creationId xmlns:p14="http://schemas.microsoft.com/office/powerpoint/2010/main" val="8344784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2BB182F9-CFB8-606C-7935-D5FE847EF399}"/>
              </a:ext>
            </a:extLst>
          </p:cNvPr>
          <p:cNvSpPr>
            <a:spLocks noGrp="1"/>
          </p:cNvSpPr>
          <p:nvPr>
            <p:ph type="body" idx="1"/>
          </p:nvPr>
        </p:nvSpPr>
        <p:spPr>
          <a:xfrm>
            <a:off x="777806" y="1422065"/>
            <a:ext cx="11414193" cy="2966966"/>
          </a:xfrm>
          <a:solidFill>
            <a:schemeClr val="bg1">
              <a:alpha val="75000"/>
            </a:schemeClr>
          </a:solidFill>
        </p:spPr>
        <p:txBody>
          <a:bodyPr wrap="square" lIns="0" tIns="0" rIns="540000" bIns="0" anchor="t">
            <a:spAutoFit/>
          </a:bodyPr>
          <a:lstStyle/>
          <a:p>
            <a:pPr algn="just">
              <a:spcBef>
                <a:spcPts val="600"/>
              </a:spcBef>
              <a:spcAft>
                <a:spcPts val="600"/>
              </a:spcAft>
              <a:buClr>
                <a:schemeClr val="tx1"/>
              </a:buClr>
            </a:pPr>
            <a:r>
              <a:rPr lang="it-IT" sz="2400" dirty="0">
                <a:cs typeface="Calibri" panose="020F0502020204030204" pitchFamily="34" charset="0"/>
              </a:rPr>
              <a:t>Dalla mappatura dei servizi di car pooling è emerso che:</a:t>
            </a:r>
          </a:p>
          <a:p>
            <a:pPr marL="388620" indent="-342900" algn="just">
              <a:spcBef>
                <a:spcPts val="600"/>
              </a:spcBef>
              <a:spcAft>
                <a:spcPts val="600"/>
              </a:spcAft>
              <a:buClr>
                <a:schemeClr val="tx1"/>
              </a:buClr>
              <a:buFont typeface="Arial" panose="020B0604020202020204" pitchFamily="34" charset="0"/>
              <a:buChar char="•"/>
            </a:pPr>
            <a:r>
              <a:rPr lang="it-IT" sz="2400" b="1" dirty="0">
                <a:cs typeface="Calibri" panose="020F0502020204030204" pitchFamily="34" charset="0"/>
              </a:rPr>
              <a:t>Il car pooling di massa ha molto successo nelle zone (e per i percorsi) con un alto livello di domanda</a:t>
            </a:r>
            <a:r>
              <a:rPr lang="it-IT" sz="2400" dirty="0">
                <a:cs typeface="Calibri" panose="020F0502020204030204" pitchFamily="34" charset="0"/>
              </a:rPr>
              <a:t>, al contrario </a:t>
            </a:r>
            <a:r>
              <a:rPr lang="it-IT" sz="2400" b="1" dirty="0">
                <a:cs typeface="Calibri" panose="020F0502020204030204" pitchFamily="34" charset="0"/>
              </a:rPr>
              <a:t>in zone a domanda debole il car pooling comunitario sembra l’opzione più gradita dall’utenza</a:t>
            </a:r>
            <a:r>
              <a:rPr lang="it-IT" sz="2400" dirty="0">
                <a:cs typeface="Calibri" panose="020F0502020204030204" pitchFamily="34" charset="0"/>
              </a:rPr>
              <a:t>, perché percepita come maggiormente tutelante in termini di sicurezza.</a:t>
            </a:r>
          </a:p>
          <a:p>
            <a:pPr marL="388620" indent="-342900" algn="just">
              <a:spcBef>
                <a:spcPts val="600"/>
              </a:spcBef>
              <a:spcAft>
                <a:spcPts val="600"/>
              </a:spcAft>
              <a:buClr>
                <a:schemeClr val="tx1"/>
              </a:buClr>
              <a:buFont typeface="Arial" panose="020B0604020202020204" pitchFamily="34" charset="0"/>
              <a:buChar char="•"/>
            </a:pPr>
            <a:r>
              <a:rPr lang="it-IT" sz="2400" b="1" dirty="0">
                <a:cs typeface="Calibri" panose="020F0502020204030204" pitchFamily="34" charset="0"/>
              </a:rPr>
              <a:t>E’ in crescita il «car pooling comunitario spontaneo» </a:t>
            </a:r>
            <a:r>
              <a:rPr lang="it-IT" sz="2400" dirty="0">
                <a:cs typeface="Calibri" panose="020F0502020204030204" pitchFamily="34" charset="0"/>
              </a:rPr>
              <a:t>nei quali i partecipanti, registrati al servizio, utilizzano delle fermate dedicate </a:t>
            </a:r>
            <a:r>
              <a:rPr lang="it-IT" sz="2400" b="1" dirty="0">
                <a:cs typeface="Calibri" panose="020F0502020204030204" pitchFamily="34" charset="0"/>
              </a:rPr>
              <a:t>per effettuare l’autostop in modo sicuro. </a:t>
            </a:r>
          </a:p>
        </p:txBody>
      </p:sp>
      <p:sp>
        <p:nvSpPr>
          <p:cNvPr id="4" name="CustomShape 4">
            <a:extLst>
              <a:ext uri="{FF2B5EF4-FFF2-40B4-BE49-F238E27FC236}">
                <a16:creationId xmlns:a16="http://schemas.microsoft.com/office/drawing/2014/main" id="{D821187E-58C4-623F-D262-2910309E3B32}"/>
              </a:ext>
            </a:extLst>
          </p:cNvPr>
          <p:cNvSpPr/>
          <p:nvPr/>
        </p:nvSpPr>
        <p:spPr>
          <a:xfrm>
            <a:off x="965200" y="146817"/>
            <a:ext cx="11150600" cy="1137319"/>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it-IT" sz="4400" b="1" spc="-1" dirty="0">
                <a:solidFill>
                  <a:srgbClr val="000000"/>
                </a:solidFill>
                <a:latin typeface="Calibri"/>
                <a:ea typeface="DejaVu Sans"/>
              </a:rPr>
              <a:t>Car pooling</a:t>
            </a:r>
          </a:p>
          <a:p>
            <a:pPr>
              <a:lnSpc>
                <a:spcPct val="100000"/>
              </a:lnSpc>
            </a:pPr>
            <a:r>
              <a:rPr lang="it-IT" sz="2400" b="1" spc="-1" dirty="0">
                <a:solidFill>
                  <a:srgbClr val="FFC000"/>
                </a:solidFill>
                <a:latin typeface="Calibri"/>
                <a:ea typeface="DejaVu Sans"/>
              </a:rPr>
              <a:t>Mappatura dei servizi alternativi al TPL tradizionale</a:t>
            </a:r>
            <a:endParaRPr lang="it-IT" sz="2400" b="1" strike="noStrike" spc="-1" dirty="0">
              <a:solidFill>
                <a:srgbClr val="FFC000"/>
              </a:solidFill>
              <a:latin typeface="Arial"/>
            </a:endParaRPr>
          </a:p>
        </p:txBody>
      </p:sp>
    </p:spTree>
    <p:extLst>
      <p:ext uri="{BB962C8B-B14F-4D97-AF65-F5344CB8AC3E}">
        <p14:creationId xmlns:p14="http://schemas.microsoft.com/office/powerpoint/2010/main" val="29002816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CustomShape 1"/>
          <p:cNvSpPr/>
          <p:nvPr/>
        </p:nvSpPr>
        <p:spPr>
          <a:xfrm>
            <a:off x="1894936" y="-96372"/>
            <a:ext cx="8225640" cy="1139040"/>
          </a:xfrm>
          <a:prstGeom prst="rect">
            <a:avLst/>
          </a:prstGeom>
          <a:noFill/>
          <a:ln>
            <a:noFill/>
          </a:ln>
        </p:spPr>
        <p:style>
          <a:lnRef idx="0">
            <a:scrgbClr r="0" g="0" b="0"/>
          </a:lnRef>
          <a:fillRef idx="0">
            <a:scrgbClr r="0" g="0" b="0"/>
          </a:fillRef>
          <a:effectRef idx="0">
            <a:scrgbClr r="0" g="0" b="0"/>
          </a:effectRef>
          <a:fontRef idx="minor"/>
        </p:style>
      </p:sp>
      <p:sp>
        <p:nvSpPr>
          <p:cNvPr id="229" name="CustomShape 3"/>
          <p:cNvSpPr/>
          <p:nvPr/>
        </p:nvSpPr>
        <p:spPr>
          <a:xfrm>
            <a:off x="1247088" y="1525604"/>
            <a:ext cx="5498327" cy="6123300"/>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l" rtl="0" fontAlgn="base"/>
            <a:r>
              <a:rPr lang="it-IT" sz="2000" b="1" i="0" dirty="0">
                <a:solidFill>
                  <a:srgbClr val="FFC000"/>
                </a:solidFill>
                <a:effectLst/>
                <a:latin typeface="Cambria" panose="02040503050406030204" pitchFamily="18" charset="0"/>
              </a:rPr>
              <a:t>Parte 1-</a:t>
            </a:r>
            <a:r>
              <a:rPr lang="it-IT" sz="2000" b="1" i="1" dirty="0">
                <a:solidFill>
                  <a:srgbClr val="FFC000"/>
                </a:solidFill>
                <a:effectLst/>
                <a:latin typeface="Cambria" panose="02040503050406030204" pitchFamily="18" charset="0"/>
              </a:rPr>
              <a:t> Area Transfrontaliera</a:t>
            </a:r>
            <a:r>
              <a:rPr lang="it-IT" sz="2000" b="0" i="0" dirty="0">
                <a:solidFill>
                  <a:srgbClr val="FFC000"/>
                </a:solidFill>
                <a:effectLst/>
                <a:latin typeface="Cambria" panose="02040503050406030204" pitchFamily="18" charset="0"/>
              </a:rPr>
              <a:t> </a:t>
            </a:r>
            <a:endParaRPr lang="it-IT" sz="2000" b="0" i="0" dirty="0">
              <a:solidFill>
                <a:srgbClr val="FFC000"/>
              </a:solidFill>
              <a:effectLst/>
              <a:latin typeface="Segoe UI" panose="020B0502040204020203" pitchFamily="34" charset="0"/>
            </a:endParaRPr>
          </a:p>
          <a:p>
            <a:pPr algn="l" rtl="0" fontAlgn="base">
              <a:buFont typeface="+mj-lt"/>
              <a:buAutoNum type="arabicPeriod"/>
            </a:pPr>
            <a:r>
              <a:rPr lang="it-IT" sz="1600" b="1" i="0" dirty="0">
                <a:effectLst/>
                <a:latin typeface="Cambria" panose="02040503050406030204" pitchFamily="18" charset="0"/>
              </a:rPr>
              <a:t>Inquadramento dell’area</a:t>
            </a:r>
            <a:r>
              <a:rPr lang="it-IT" sz="1600" b="0" i="0" dirty="0">
                <a:effectLst/>
                <a:latin typeface="Cambria" panose="02040503050406030204" pitchFamily="18" charset="0"/>
              </a:rPr>
              <a:t> </a:t>
            </a:r>
          </a:p>
          <a:p>
            <a:pPr algn="l" rtl="0" fontAlgn="base">
              <a:buFont typeface="+mj-lt"/>
              <a:buAutoNum type="arabicPeriod"/>
            </a:pPr>
            <a:r>
              <a:rPr lang="it-IT" sz="1600" b="0" i="0" dirty="0">
                <a:solidFill>
                  <a:srgbClr val="000000"/>
                </a:solidFill>
                <a:effectLst/>
                <a:latin typeface="Cambria" panose="02040503050406030204" pitchFamily="18" charset="0"/>
              </a:rPr>
              <a:t>Dati Statistici e Demografici </a:t>
            </a:r>
          </a:p>
          <a:p>
            <a:pPr algn="l" rtl="0" fontAlgn="base">
              <a:buFont typeface="+mj-lt"/>
              <a:buAutoNum type="arabicPeriod" startAt="2"/>
            </a:pPr>
            <a:r>
              <a:rPr lang="it-IT" sz="1600" b="0" i="0" dirty="0">
                <a:solidFill>
                  <a:srgbClr val="000000"/>
                </a:solidFill>
                <a:effectLst/>
                <a:latin typeface="Cambria" panose="02040503050406030204" pitchFamily="18" charset="0"/>
              </a:rPr>
              <a:t>Dati Geografico-Territoriali </a:t>
            </a:r>
          </a:p>
          <a:p>
            <a:pPr algn="l" rtl="0" fontAlgn="base">
              <a:buFont typeface="+mj-lt"/>
              <a:buAutoNum type="arabicPeriod" startAt="3"/>
            </a:pPr>
            <a:r>
              <a:rPr lang="it-IT" sz="1600" b="0" i="0" dirty="0">
                <a:solidFill>
                  <a:srgbClr val="000000"/>
                </a:solidFill>
                <a:effectLst/>
                <a:latin typeface="Cambria" panose="02040503050406030204" pitchFamily="18" charset="0"/>
              </a:rPr>
              <a:t>Dati Socio-Economici </a:t>
            </a:r>
          </a:p>
          <a:p>
            <a:pPr algn="l" rtl="0" fontAlgn="base"/>
            <a:r>
              <a:rPr lang="it-IT" sz="1600" b="0" i="0" dirty="0">
                <a:solidFill>
                  <a:srgbClr val="000000"/>
                </a:solidFill>
                <a:effectLst/>
                <a:latin typeface="Cambria" panose="02040503050406030204" pitchFamily="18" charset="0"/>
              </a:rPr>
              <a:t> </a:t>
            </a:r>
            <a:endParaRPr lang="it-IT" sz="1600" b="0" i="0" dirty="0">
              <a:solidFill>
                <a:srgbClr val="000000"/>
              </a:solidFill>
              <a:effectLst/>
              <a:latin typeface="Segoe UI" panose="020B0502040204020203" pitchFamily="34" charset="0"/>
            </a:endParaRPr>
          </a:p>
          <a:p>
            <a:pPr algn="l" rtl="0" fontAlgn="base">
              <a:buFont typeface="+mj-lt"/>
              <a:buAutoNum type="arabicPeriod" startAt="2"/>
            </a:pPr>
            <a:r>
              <a:rPr lang="it-IT" sz="1600" b="1" i="0" dirty="0">
                <a:effectLst/>
                <a:latin typeface="Cambria" panose="02040503050406030204" pitchFamily="18" charset="0"/>
              </a:rPr>
              <a:t>Leggi di riferimento: trasporti e servizi flessibili</a:t>
            </a:r>
            <a:endParaRPr lang="it-IT" sz="1600" b="0" i="0" dirty="0">
              <a:effectLst/>
              <a:latin typeface="Cambria" panose="02040503050406030204" pitchFamily="18" charset="0"/>
            </a:endParaRPr>
          </a:p>
          <a:p>
            <a:pPr algn="l" rtl="0" fontAlgn="base">
              <a:buFont typeface="+mj-lt"/>
              <a:buAutoNum type="arabicPeriod"/>
            </a:pPr>
            <a:r>
              <a:rPr lang="it-IT" sz="1600" b="0" i="0" dirty="0">
                <a:solidFill>
                  <a:srgbClr val="000000"/>
                </a:solidFill>
                <a:effectLst/>
                <a:latin typeface="Cambria" panose="02040503050406030204" pitchFamily="18" charset="0"/>
              </a:rPr>
              <a:t>Scala Comunitaria </a:t>
            </a:r>
          </a:p>
          <a:p>
            <a:pPr algn="l" rtl="0" fontAlgn="base">
              <a:buFont typeface="+mj-lt"/>
              <a:buAutoNum type="arabicPeriod" startAt="2"/>
            </a:pPr>
            <a:r>
              <a:rPr lang="it-IT" sz="1600" b="0" i="0" dirty="0">
                <a:solidFill>
                  <a:srgbClr val="000000"/>
                </a:solidFill>
                <a:effectLst/>
                <a:latin typeface="Cambria" panose="02040503050406030204" pitchFamily="18" charset="0"/>
              </a:rPr>
              <a:t>Scala Nazionale </a:t>
            </a:r>
          </a:p>
          <a:p>
            <a:pPr marL="800100" lvl="1" indent="-342900" fontAlgn="base">
              <a:buFont typeface="+mj-lt"/>
              <a:buAutoNum type="alphaLcParenR"/>
            </a:pPr>
            <a:r>
              <a:rPr lang="it-IT" sz="1400" b="0" i="0" dirty="0">
                <a:solidFill>
                  <a:srgbClr val="000000"/>
                </a:solidFill>
                <a:effectLst/>
                <a:latin typeface="Cambria" panose="02040503050406030204" pitchFamily="18" charset="0"/>
              </a:rPr>
              <a:t>Italia </a:t>
            </a:r>
          </a:p>
          <a:p>
            <a:pPr marL="800100" lvl="1" indent="-342900" fontAlgn="base">
              <a:buFont typeface="+mj-lt"/>
              <a:buAutoNum type="alphaLcParenR"/>
            </a:pPr>
            <a:r>
              <a:rPr lang="it-IT" sz="1400" b="0" i="0" dirty="0">
                <a:solidFill>
                  <a:srgbClr val="000000"/>
                </a:solidFill>
                <a:effectLst/>
                <a:latin typeface="Cambria" panose="02040503050406030204" pitchFamily="18" charset="0"/>
              </a:rPr>
              <a:t>Francia </a:t>
            </a:r>
          </a:p>
          <a:p>
            <a:pPr algn="l" rtl="0" fontAlgn="base">
              <a:buFont typeface="+mj-lt"/>
              <a:buAutoNum type="arabicPeriod" startAt="3"/>
            </a:pPr>
            <a:r>
              <a:rPr lang="it-IT" sz="1600" b="0" i="0" dirty="0">
                <a:solidFill>
                  <a:srgbClr val="000000"/>
                </a:solidFill>
                <a:effectLst/>
                <a:latin typeface="Cambria" panose="02040503050406030204" pitchFamily="18" charset="0"/>
              </a:rPr>
              <a:t>Scala Regionale </a:t>
            </a:r>
          </a:p>
          <a:p>
            <a:pPr marL="800100" lvl="1" indent="-342900" fontAlgn="base">
              <a:buFont typeface="+mj-lt"/>
              <a:buAutoNum type="alphaLcParenR"/>
            </a:pPr>
            <a:r>
              <a:rPr lang="it-IT" sz="1400" b="0" i="0" dirty="0">
                <a:solidFill>
                  <a:srgbClr val="000000"/>
                </a:solidFill>
                <a:effectLst/>
                <a:latin typeface="Cambria" panose="02040503050406030204" pitchFamily="18" charset="0"/>
              </a:rPr>
              <a:t>Regione Piemonte </a:t>
            </a:r>
          </a:p>
          <a:p>
            <a:pPr marL="800100" lvl="1" indent="-342900" fontAlgn="base">
              <a:buFont typeface="+mj-lt"/>
              <a:buAutoNum type="alphaLcParenR"/>
            </a:pPr>
            <a:r>
              <a:rPr lang="it-IT" sz="1400" b="0" i="0" dirty="0">
                <a:solidFill>
                  <a:srgbClr val="000000"/>
                </a:solidFill>
                <a:effectLst/>
                <a:latin typeface="Cambria" panose="02040503050406030204" pitchFamily="18" charset="0"/>
              </a:rPr>
              <a:t>Regione Autonoma Valle d’Aosta </a:t>
            </a:r>
          </a:p>
          <a:p>
            <a:pPr marL="800100" lvl="1" indent="-342900" fontAlgn="base">
              <a:buFont typeface="+mj-lt"/>
              <a:buAutoNum type="alphaLcParenR"/>
            </a:pPr>
            <a:r>
              <a:rPr lang="it-IT" sz="1400" b="0" i="0" dirty="0">
                <a:solidFill>
                  <a:srgbClr val="000000"/>
                </a:solidFill>
                <a:effectLst/>
                <a:latin typeface="Cambria" panose="02040503050406030204" pitchFamily="18" charset="0"/>
              </a:rPr>
              <a:t>Regione Liguria </a:t>
            </a:r>
          </a:p>
          <a:p>
            <a:pPr marL="800100" lvl="1" indent="-342900" fontAlgn="base">
              <a:buFont typeface="+mj-lt"/>
              <a:buAutoNum type="alphaLcParenR"/>
            </a:pPr>
            <a:r>
              <a:rPr lang="it-IT" sz="1400" b="0" i="0" dirty="0" err="1">
                <a:solidFill>
                  <a:srgbClr val="000000"/>
                </a:solidFill>
                <a:effectLst/>
                <a:latin typeface="Cambria" panose="02040503050406030204" pitchFamily="18" charset="0"/>
              </a:rPr>
              <a:t>Région</a:t>
            </a:r>
            <a:r>
              <a:rPr lang="it-IT" sz="1400" b="0" i="0" dirty="0">
                <a:solidFill>
                  <a:srgbClr val="000000"/>
                </a:solidFill>
                <a:effectLst/>
                <a:latin typeface="Cambria" panose="02040503050406030204" pitchFamily="18" charset="0"/>
              </a:rPr>
              <a:t> Sud-PACA </a:t>
            </a:r>
          </a:p>
          <a:p>
            <a:pPr algn="l" rtl="0" fontAlgn="base"/>
            <a:r>
              <a:rPr lang="it-IT" sz="1600" b="0" i="0" dirty="0">
                <a:solidFill>
                  <a:srgbClr val="000000"/>
                </a:solidFill>
                <a:effectLst/>
                <a:latin typeface="Cambria" panose="02040503050406030204" pitchFamily="18" charset="0"/>
              </a:rPr>
              <a:t> </a:t>
            </a:r>
            <a:endParaRPr lang="it-IT" sz="1600" b="0" i="0" dirty="0">
              <a:solidFill>
                <a:srgbClr val="000000"/>
              </a:solidFill>
              <a:effectLst/>
              <a:latin typeface="Segoe UI" panose="020B0502040204020203" pitchFamily="34" charset="0"/>
            </a:endParaRPr>
          </a:p>
          <a:p>
            <a:pPr algn="l" rtl="0" fontAlgn="base">
              <a:buFont typeface="+mj-lt"/>
              <a:buAutoNum type="arabicPeriod" startAt="3"/>
            </a:pPr>
            <a:r>
              <a:rPr lang="it-IT" sz="1600" b="1" i="0" dirty="0">
                <a:effectLst/>
                <a:latin typeface="Cambria" panose="02040503050406030204" pitchFamily="18" charset="0"/>
              </a:rPr>
              <a:t>Strumenti di Pianificazione e Programmazione</a:t>
            </a:r>
            <a:r>
              <a:rPr lang="it-IT" sz="1600" b="0" i="0" dirty="0">
                <a:effectLst/>
                <a:latin typeface="Cambria" panose="02040503050406030204" pitchFamily="18" charset="0"/>
              </a:rPr>
              <a:t> </a:t>
            </a:r>
          </a:p>
          <a:p>
            <a:pPr algn="l" rtl="0" fontAlgn="base">
              <a:buFont typeface="+mj-lt"/>
              <a:buAutoNum type="arabicPeriod"/>
            </a:pPr>
            <a:r>
              <a:rPr lang="it-IT" sz="1600" b="0" i="0" dirty="0">
                <a:solidFill>
                  <a:srgbClr val="000000"/>
                </a:solidFill>
                <a:effectLst/>
                <a:latin typeface="Cambria" panose="02040503050406030204" pitchFamily="18" charset="0"/>
              </a:rPr>
              <a:t>Regione Piemonte </a:t>
            </a:r>
          </a:p>
          <a:p>
            <a:pPr algn="l" rtl="0" fontAlgn="base">
              <a:buFont typeface="+mj-lt"/>
              <a:buAutoNum type="arabicPeriod" startAt="2"/>
            </a:pPr>
            <a:r>
              <a:rPr lang="it-IT" sz="1600" b="0" i="0" dirty="0">
                <a:solidFill>
                  <a:srgbClr val="000000"/>
                </a:solidFill>
                <a:effectLst/>
                <a:latin typeface="Cambria" panose="02040503050406030204" pitchFamily="18" charset="0"/>
              </a:rPr>
              <a:t>Regione Autonoma Valle d’Aosta </a:t>
            </a:r>
          </a:p>
          <a:p>
            <a:pPr algn="l" rtl="0" fontAlgn="base">
              <a:buFont typeface="+mj-lt"/>
              <a:buAutoNum type="arabicPeriod" startAt="3"/>
            </a:pPr>
            <a:r>
              <a:rPr lang="it-IT" sz="1600" b="0" i="0" dirty="0">
                <a:solidFill>
                  <a:srgbClr val="000000"/>
                </a:solidFill>
                <a:effectLst/>
                <a:latin typeface="Cambria" panose="02040503050406030204" pitchFamily="18" charset="0"/>
              </a:rPr>
              <a:t>Regione Liguria </a:t>
            </a:r>
          </a:p>
          <a:p>
            <a:pPr algn="l" rtl="0" fontAlgn="base">
              <a:buFont typeface="+mj-lt"/>
              <a:buAutoNum type="arabicPeriod" startAt="4"/>
            </a:pPr>
            <a:r>
              <a:rPr lang="it-IT" sz="1600" b="0" i="0" dirty="0" err="1">
                <a:solidFill>
                  <a:srgbClr val="000000"/>
                </a:solidFill>
                <a:effectLst/>
                <a:latin typeface="Cambria" panose="02040503050406030204" pitchFamily="18" charset="0"/>
              </a:rPr>
              <a:t>Région</a:t>
            </a:r>
            <a:r>
              <a:rPr lang="it-IT" sz="1600" b="0" i="0" dirty="0">
                <a:solidFill>
                  <a:srgbClr val="000000"/>
                </a:solidFill>
                <a:effectLst/>
                <a:latin typeface="Cambria" panose="02040503050406030204" pitchFamily="18" charset="0"/>
              </a:rPr>
              <a:t> Sud-PACA </a:t>
            </a:r>
          </a:p>
          <a:p>
            <a:endParaRPr lang="it-IT" sz="1200" u="sng" dirty="0">
              <a:latin typeface="Arial" panose="020B0604020202020204" pitchFamily="34" charset="0"/>
              <a:cs typeface="Arial" panose="020B0604020202020204" pitchFamily="34" charset="0"/>
            </a:endParaRPr>
          </a:p>
          <a:p>
            <a:pPr marL="342900" indent="-342900">
              <a:buAutoNum type="arabicPeriod"/>
            </a:pPr>
            <a:endParaRPr lang="it-IT" sz="1200" u="sng" dirty="0">
              <a:latin typeface="Arial" panose="020B0604020202020204" pitchFamily="34" charset="0"/>
              <a:cs typeface="Arial" panose="020B0604020202020204" pitchFamily="34" charset="0"/>
            </a:endParaRPr>
          </a:p>
          <a:p>
            <a:pPr marL="342900" indent="-342900" algn="just">
              <a:lnSpc>
                <a:spcPct val="100000"/>
              </a:lnSpc>
              <a:buAutoNum type="arabicPeriod"/>
            </a:pPr>
            <a:endParaRPr lang="it-IT" sz="1200" b="0" strike="noStrike" spc="-1" dirty="0">
              <a:latin typeface="Arial"/>
            </a:endParaRPr>
          </a:p>
        </p:txBody>
      </p:sp>
      <p:sp>
        <p:nvSpPr>
          <p:cNvPr id="3" name="CasellaDiTesto 2">
            <a:extLst>
              <a:ext uri="{FF2B5EF4-FFF2-40B4-BE49-F238E27FC236}">
                <a16:creationId xmlns:a16="http://schemas.microsoft.com/office/drawing/2014/main" id="{9BAA4D12-9286-1623-F560-EE4D9DE84C17}"/>
              </a:ext>
            </a:extLst>
          </p:cNvPr>
          <p:cNvSpPr txBox="1"/>
          <p:nvPr/>
        </p:nvSpPr>
        <p:spPr>
          <a:xfrm>
            <a:off x="6249091" y="0"/>
            <a:ext cx="5942909" cy="4093428"/>
          </a:xfrm>
          <a:prstGeom prst="rect">
            <a:avLst/>
          </a:prstGeom>
          <a:noFill/>
        </p:spPr>
        <p:txBody>
          <a:bodyPr wrap="square">
            <a:spAutoFit/>
          </a:bodyPr>
          <a:lstStyle/>
          <a:p>
            <a:pPr algn="l" rtl="0" fontAlgn="base"/>
            <a:r>
              <a:rPr lang="it-IT" sz="2000" b="1" i="0" dirty="0">
                <a:solidFill>
                  <a:srgbClr val="FFC000"/>
                </a:solidFill>
                <a:effectLst/>
                <a:latin typeface="Cambria" panose="02040503050406030204" pitchFamily="18" charset="0"/>
              </a:rPr>
              <a:t>Parte 2-</a:t>
            </a:r>
            <a:r>
              <a:rPr lang="it-IT" sz="2000" b="1" i="1" dirty="0">
                <a:solidFill>
                  <a:srgbClr val="FFC000"/>
                </a:solidFill>
                <a:effectLst/>
                <a:latin typeface="Cambria" panose="02040503050406030204" pitchFamily="18" charset="0"/>
              </a:rPr>
              <a:t>Valle Arroscia</a:t>
            </a:r>
            <a:r>
              <a:rPr lang="it-IT" sz="2000" b="0" i="0" dirty="0">
                <a:solidFill>
                  <a:srgbClr val="FFC000"/>
                </a:solidFill>
                <a:effectLst/>
                <a:latin typeface="Cambria" panose="02040503050406030204" pitchFamily="18" charset="0"/>
              </a:rPr>
              <a:t> </a:t>
            </a:r>
            <a:endParaRPr lang="it-IT" sz="1600" b="0" i="0" dirty="0">
              <a:solidFill>
                <a:srgbClr val="FFC000"/>
              </a:solidFill>
              <a:effectLst/>
              <a:latin typeface="Cambria" panose="02040503050406030204" pitchFamily="18" charset="0"/>
            </a:endParaRPr>
          </a:p>
          <a:p>
            <a:pPr algn="l" rtl="0" fontAlgn="base">
              <a:buFont typeface="+mj-lt"/>
              <a:buAutoNum type="arabicPeriod"/>
            </a:pPr>
            <a:r>
              <a:rPr lang="it-IT" sz="1600" b="1" i="0" dirty="0">
                <a:effectLst/>
                <a:latin typeface="Cambria" panose="02040503050406030204" pitchFamily="18" charset="0"/>
              </a:rPr>
              <a:t>Inquadramento dell’area</a:t>
            </a:r>
            <a:r>
              <a:rPr lang="it-IT" sz="1600" b="0" i="0" dirty="0">
                <a:effectLst/>
                <a:latin typeface="Cambria" panose="02040503050406030204" pitchFamily="18" charset="0"/>
              </a:rPr>
              <a:t> </a:t>
            </a:r>
          </a:p>
          <a:p>
            <a:pPr algn="l" rtl="0" fontAlgn="base"/>
            <a:r>
              <a:rPr lang="it-IT" sz="1600" b="0" i="0" dirty="0">
                <a:solidFill>
                  <a:srgbClr val="000000"/>
                </a:solidFill>
                <a:effectLst/>
                <a:latin typeface="Cambria" panose="02040503050406030204" pitchFamily="18" charset="0"/>
              </a:rPr>
              <a:t>1.L’area Alta Valle Arroscia </a:t>
            </a:r>
          </a:p>
          <a:p>
            <a:pPr algn="l" rtl="0" fontAlgn="base"/>
            <a:r>
              <a:rPr lang="it-IT" sz="1600" b="0" i="0" dirty="0">
                <a:solidFill>
                  <a:srgbClr val="000000"/>
                </a:solidFill>
                <a:effectLst/>
                <a:latin typeface="Cambria" panose="02040503050406030204" pitchFamily="18" charset="0"/>
              </a:rPr>
              <a:t>2.Inquadramento socio-demografico </a:t>
            </a:r>
          </a:p>
          <a:p>
            <a:pPr algn="l" rtl="0" fontAlgn="base"/>
            <a:r>
              <a:rPr lang="it-IT" sz="1600" b="0" i="0" dirty="0">
                <a:solidFill>
                  <a:srgbClr val="000000"/>
                </a:solidFill>
                <a:effectLst/>
                <a:latin typeface="Cambria" panose="02040503050406030204" pitchFamily="18" charset="0"/>
              </a:rPr>
              <a:t>3.Assetto produttivo </a:t>
            </a:r>
          </a:p>
          <a:p>
            <a:pPr algn="l" rtl="0" fontAlgn="base"/>
            <a:r>
              <a:rPr lang="it-IT" sz="1600" b="0" i="0" dirty="0">
                <a:solidFill>
                  <a:srgbClr val="000000"/>
                </a:solidFill>
                <a:effectLst/>
                <a:latin typeface="Cambria" panose="02040503050406030204" pitchFamily="18" charset="0"/>
              </a:rPr>
              <a:t>4.Servizi essenziali </a:t>
            </a:r>
          </a:p>
          <a:p>
            <a:pPr algn="l" rtl="0" fontAlgn="base"/>
            <a:r>
              <a:rPr lang="it-IT" sz="1600" b="0" i="0" dirty="0">
                <a:solidFill>
                  <a:srgbClr val="000000"/>
                </a:solidFill>
                <a:effectLst/>
                <a:latin typeface="Cambria" panose="02040503050406030204" pitchFamily="18" charset="0"/>
              </a:rPr>
              <a:t> </a:t>
            </a:r>
          </a:p>
          <a:p>
            <a:pPr algn="l" rtl="0" fontAlgn="base">
              <a:buFont typeface="+mj-lt"/>
              <a:buAutoNum type="arabicPeriod" startAt="2"/>
            </a:pPr>
            <a:r>
              <a:rPr lang="it-IT" sz="1600" b="1" i="0" dirty="0">
                <a:effectLst/>
                <a:latin typeface="Cambria" panose="02040503050406030204" pitchFamily="18" charset="0"/>
              </a:rPr>
              <a:t>Analisi del contesto territoriale</a:t>
            </a:r>
            <a:endParaRPr lang="it-IT" sz="1600" b="0" i="0" dirty="0">
              <a:effectLst/>
              <a:latin typeface="Cambria" panose="02040503050406030204" pitchFamily="18" charset="0"/>
            </a:endParaRPr>
          </a:p>
          <a:p>
            <a:pPr algn="l" rtl="0" fontAlgn="base">
              <a:buFont typeface="+mj-lt"/>
              <a:buAutoNum type="arabicPeriod"/>
            </a:pPr>
            <a:r>
              <a:rPr lang="it-IT" sz="1600" b="0" i="0" dirty="0">
                <a:solidFill>
                  <a:srgbClr val="000000"/>
                </a:solidFill>
                <a:effectLst/>
                <a:latin typeface="Cambria" panose="02040503050406030204" pitchFamily="18" charset="0"/>
              </a:rPr>
              <a:t>Descrizione geografica dell’area </a:t>
            </a:r>
          </a:p>
          <a:p>
            <a:pPr algn="l" rtl="0" fontAlgn="base">
              <a:buFont typeface="+mj-lt"/>
              <a:buAutoNum type="arabicPeriod" startAt="2"/>
            </a:pPr>
            <a:r>
              <a:rPr lang="it-IT" sz="1600" b="0" i="0" dirty="0">
                <a:solidFill>
                  <a:srgbClr val="000000"/>
                </a:solidFill>
                <a:effectLst/>
                <a:latin typeface="Cambria" panose="02040503050406030204" pitchFamily="18" charset="0"/>
              </a:rPr>
              <a:t>Parametri statistici e socio-economici </a:t>
            </a:r>
          </a:p>
          <a:p>
            <a:pPr algn="l" rtl="0" fontAlgn="base">
              <a:buFont typeface="+mj-lt"/>
              <a:buAutoNum type="arabicPeriod" startAt="3"/>
            </a:pPr>
            <a:r>
              <a:rPr lang="it-IT" sz="1600" b="0" i="0" dirty="0">
                <a:solidFill>
                  <a:srgbClr val="000000"/>
                </a:solidFill>
                <a:effectLst/>
                <a:latin typeface="Cambria" panose="02040503050406030204" pitchFamily="18" charset="0"/>
              </a:rPr>
              <a:t>Strategie per l’entroterra: gli strumenti di pianificazione </a:t>
            </a:r>
          </a:p>
          <a:p>
            <a:pPr algn="l" rtl="0" fontAlgn="base">
              <a:buFont typeface="+mj-lt"/>
              <a:buAutoNum type="arabicPeriod" startAt="4"/>
            </a:pPr>
            <a:r>
              <a:rPr lang="it-IT" sz="1600" b="0" i="0" dirty="0">
                <a:solidFill>
                  <a:srgbClr val="000000"/>
                </a:solidFill>
                <a:effectLst/>
                <a:latin typeface="Cambria" panose="02040503050406030204" pitchFamily="18" charset="0"/>
              </a:rPr>
              <a:t>L’Unione dei comuni </a:t>
            </a:r>
          </a:p>
          <a:p>
            <a:pPr algn="l" rtl="0" fontAlgn="base"/>
            <a:r>
              <a:rPr lang="it-IT" sz="1600" b="0" i="0" dirty="0">
                <a:solidFill>
                  <a:srgbClr val="000000"/>
                </a:solidFill>
                <a:effectLst/>
                <a:latin typeface="Cambria" panose="02040503050406030204" pitchFamily="18" charset="0"/>
              </a:rPr>
              <a:t> </a:t>
            </a:r>
          </a:p>
          <a:p>
            <a:pPr algn="l" rtl="0" fontAlgn="base">
              <a:buFont typeface="+mj-lt"/>
              <a:buAutoNum type="arabicPeriod" startAt="3"/>
            </a:pPr>
            <a:r>
              <a:rPr lang="it-IT" sz="1600" b="1" i="0" dirty="0">
                <a:effectLst/>
                <a:latin typeface="Cambria" panose="02040503050406030204" pitchFamily="18" charset="0"/>
              </a:rPr>
              <a:t>Analisi delle dinamiche di spostamento</a:t>
            </a:r>
            <a:endParaRPr lang="it-IT" sz="1600" b="0" i="0" dirty="0">
              <a:effectLst/>
              <a:latin typeface="Cambria" panose="02040503050406030204" pitchFamily="18" charset="0"/>
            </a:endParaRPr>
          </a:p>
          <a:p>
            <a:pPr algn="l" rtl="0" fontAlgn="base">
              <a:buFont typeface="+mj-lt"/>
              <a:buAutoNum type="arabicPeriod"/>
            </a:pPr>
            <a:r>
              <a:rPr lang="it-IT" sz="1600" b="0" i="0" dirty="0">
                <a:solidFill>
                  <a:srgbClr val="000000"/>
                </a:solidFill>
                <a:effectLst/>
                <a:latin typeface="Cambria" panose="02040503050406030204" pitchFamily="18" charset="0"/>
              </a:rPr>
              <a:t>Le aree interne e l’esigenza di flessibilità </a:t>
            </a:r>
          </a:p>
          <a:p>
            <a:pPr algn="l" rtl="0" fontAlgn="base">
              <a:buFont typeface="+mj-lt"/>
              <a:buAutoNum type="arabicPeriod" startAt="2"/>
            </a:pPr>
            <a:r>
              <a:rPr lang="it-IT" sz="1600" b="0" i="0" dirty="0">
                <a:solidFill>
                  <a:srgbClr val="000000"/>
                </a:solidFill>
                <a:effectLst/>
                <a:latin typeface="Cambria" panose="02040503050406030204" pitchFamily="18" charset="0"/>
              </a:rPr>
              <a:t>Attuale Offerta di TPL </a:t>
            </a:r>
          </a:p>
        </p:txBody>
      </p:sp>
      <p:sp>
        <p:nvSpPr>
          <p:cNvPr id="4" name="CasellaDiTesto 3">
            <a:extLst>
              <a:ext uri="{FF2B5EF4-FFF2-40B4-BE49-F238E27FC236}">
                <a16:creationId xmlns:a16="http://schemas.microsoft.com/office/drawing/2014/main" id="{E4C01AB1-34B7-724F-BBB4-1B2D09B7677E}"/>
              </a:ext>
            </a:extLst>
          </p:cNvPr>
          <p:cNvSpPr txBox="1"/>
          <p:nvPr/>
        </p:nvSpPr>
        <p:spPr>
          <a:xfrm>
            <a:off x="6261709" y="3991429"/>
            <a:ext cx="5848109" cy="2923877"/>
          </a:xfrm>
          <a:prstGeom prst="rect">
            <a:avLst/>
          </a:prstGeom>
          <a:noFill/>
        </p:spPr>
        <p:txBody>
          <a:bodyPr wrap="square">
            <a:spAutoFit/>
          </a:bodyPr>
          <a:lstStyle/>
          <a:p>
            <a:pPr algn="l" rtl="0" fontAlgn="base"/>
            <a:r>
              <a:rPr lang="it-IT" sz="2000" b="1" i="0" dirty="0">
                <a:solidFill>
                  <a:srgbClr val="FFC000"/>
                </a:solidFill>
                <a:effectLst/>
                <a:latin typeface="Cambria" panose="02040503050406030204" pitchFamily="18" charset="0"/>
              </a:rPr>
              <a:t>Parte 3-</a:t>
            </a:r>
            <a:r>
              <a:rPr lang="it-IT" sz="2000" b="1" i="1" dirty="0">
                <a:solidFill>
                  <a:srgbClr val="FFC000"/>
                </a:solidFill>
                <a:effectLst/>
                <a:latin typeface="Cambria" panose="02040503050406030204" pitchFamily="18" charset="0"/>
              </a:rPr>
              <a:t>Prospettive di Mobilità per la Valle Arroscia</a:t>
            </a:r>
            <a:r>
              <a:rPr lang="it-IT" sz="2000" b="0" i="0" dirty="0">
                <a:solidFill>
                  <a:srgbClr val="FFC000"/>
                </a:solidFill>
                <a:effectLst/>
                <a:latin typeface="Cambria" panose="02040503050406030204" pitchFamily="18" charset="0"/>
              </a:rPr>
              <a:t> </a:t>
            </a:r>
            <a:endParaRPr lang="it-IT" sz="1600" b="0" i="0" dirty="0">
              <a:solidFill>
                <a:srgbClr val="000000"/>
              </a:solidFill>
              <a:effectLst/>
              <a:latin typeface="Segoe UI" panose="020B0502040204020203" pitchFamily="34" charset="0"/>
            </a:endParaRPr>
          </a:p>
          <a:p>
            <a:pPr algn="l" rtl="0" fontAlgn="base">
              <a:buFont typeface="+mj-lt"/>
              <a:buAutoNum type="arabicPeriod"/>
            </a:pPr>
            <a:r>
              <a:rPr lang="it-IT" sz="1600" b="1" i="0" dirty="0">
                <a:effectLst/>
                <a:latin typeface="Cambria" panose="02040503050406030204" pitchFamily="18" charset="0"/>
              </a:rPr>
              <a:t>Best-Practices</a:t>
            </a:r>
            <a:r>
              <a:rPr lang="it-IT" sz="1600" b="0" i="0" dirty="0">
                <a:effectLst/>
                <a:latin typeface="Cambria" panose="02040503050406030204" pitchFamily="18" charset="0"/>
              </a:rPr>
              <a:t> </a:t>
            </a:r>
          </a:p>
          <a:p>
            <a:pPr algn="l" rtl="0" fontAlgn="base">
              <a:buFont typeface="+mj-lt"/>
              <a:buAutoNum type="arabicPeriod"/>
            </a:pPr>
            <a:r>
              <a:rPr lang="it-IT" sz="1600" b="0" i="0" dirty="0">
                <a:solidFill>
                  <a:srgbClr val="000000"/>
                </a:solidFill>
                <a:effectLst/>
                <a:latin typeface="Cambria" panose="02040503050406030204" pitchFamily="18" charset="0"/>
              </a:rPr>
              <a:t>Italia </a:t>
            </a:r>
          </a:p>
          <a:p>
            <a:pPr algn="l" rtl="0" fontAlgn="base">
              <a:buFont typeface="+mj-lt"/>
              <a:buAutoNum type="arabicPeriod" startAt="2"/>
            </a:pPr>
            <a:r>
              <a:rPr lang="it-IT" sz="1600" b="0" i="0" dirty="0">
                <a:solidFill>
                  <a:srgbClr val="000000"/>
                </a:solidFill>
                <a:effectLst/>
                <a:latin typeface="Cambria" panose="02040503050406030204" pitchFamily="18" charset="0"/>
              </a:rPr>
              <a:t>Francia </a:t>
            </a:r>
          </a:p>
          <a:p>
            <a:pPr algn="l" rtl="0" fontAlgn="base"/>
            <a:r>
              <a:rPr lang="it-IT" sz="1600" b="0" i="0" dirty="0">
                <a:solidFill>
                  <a:srgbClr val="000000"/>
                </a:solidFill>
                <a:effectLst/>
                <a:latin typeface="Cambria" panose="02040503050406030204" pitchFamily="18" charset="0"/>
              </a:rPr>
              <a:t> </a:t>
            </a:r>
            <a:endParaRPr lang="it-IT" sz="1600" b="0" i="0" dirty="0">
              <a:solidFill>
                <a:srgbClr val="000000"/>
              </a:solidFill>
              <a:effectLst/>
              <a:latin typeface="Segoe UI" panose="020B0502040204020203" pitchFamily="34" charset="0"/>
            </a:endParaRPr>
          </a:p>
          <a:p>
            <a:pPr algn="l" rtl="0" fontAlgn="base">
              <a:buFont typeface="+mj-lt"/>
              <a:buAutoNum type="arabicPeriod" startAt="2"/>
            </a:pPr>
            <a:r>
              <a:rPr lang="it-IT" sz="1600" b="1" i="0" dirty="0">
                <a:effectLst/>
                <a:latin typeface="Cambria" panose="02040503050406030204" pitchFamily="18" charset="0"/>
              </a:rPr>
              <a:t>Ripensare la mobilità in Valle Arroscia</a:t>
            </a:r>
            <a:r>
              <a:rPr lang="it-IT" sz="1600" b="0" i="0" dirty="0">
                <a:effectLst/>
                <a:latin typeface="Cambria" panose="02040503050406030204" pitchFamily="18" charset="0"/>
              </a:rPr>
              <a:t> </a:t>
            </a:r>
          </a:p>
          <a:p>
            <a:pPr algn="l" rtl="0" fontAlgn="base">
              <a:buFont typeface="+mj-lt"/>
              <a:buAutoNum type="arabicPeriod"/>
            </a:pPr>
            <a:r>
              <a:rPr lang="it-IT" sz="1600" b="0" i="0" dirty="0">
                <a:solidFill>
                  <a:srgbClr val="000000"/>
                </a:solidFill>
                <a:effectLst/>
                <a:latin typeface="Cambria" panose="02040503050406030204" pitchFamily="18" charset="0"/>
              </a:rPr>
              <a:t>Rimodulazione del Trasporto Pubblico: opportune premesse </a:t>
            </a:r>
          </a:p>
          <a:p>
            <a:pPr algn="l" rtl="0" fontAlgn="base">
              <a:buFont typeface="+mj-lt"/>
              <a:buAutoNum type="arabicPeriod" startAt="2"/>
            </a:pPr>
            <a:r>
              <a:rPr lang="it-IT" sz="1600" b="0" i="0" dirty="0">
                <a:solidFill>
                  <a:srgbClr val="000000"/>
                </a:solidFill>
                <a:effectLst/>
                <a:latin typeface="Cambria" panose="02040503050406030204" pitchFamily="18" charset="0"/>
              </a:rPr>
              <a:t>Prospettive di mobilità  </a:t>
            </a:r>
          </a:p>
          <a:p>
            <a:pPr algn="l" rtl="0" fontAlgn="base">
              <a:buFont typeface="+mj-lt"/>
              <a:buAutoNum type="arabicPeriod" startAt="3"/>
            </a:pPr>
            <a:r>
              <a:rPr lang="it-IT" sz="1600" b="0" i="0" dirty="0">
                <a:solidFill>
                  <a:srgbClr val="000000"/>
                </a:solidFill>
                <a:effectLst/>
                <a:latin typeface="Cambria" panose="02040503050406030204" pitchFamily="18" charset="0"/>
              </a:rPr>
              <a:t>Confronto con il territorio  </a:t>
            </a:r>
          </a:p>
          <a:p>
            <a:pPr algn="l" rtl="0" fontAlgn="base">
              <a:buFont typeface="+mj-lt"/>
              <a:buAutoNum type="arabicPeriod" startAt="4"/>
            </a:pPr>
            <a:r>
              <a:rPr lang="it-IT" sz="1600" b="0" i="0" dirty="0">
                <a:solidFill>
                  <a:srgbClr val="000000"/>
                </a:solidFill>
                <a:effectLst/>
                <a:latin typeface="Cambria" panose="02040503050406030204" pitchFamily="18" charset="0"/>
              </a:rPr>
              <a:t> Possibili scenari futuri </a:t>
            </a:r>
          </a:p>
        </p:txBody>
      </p:sp>
      <p:sp>
        <p:nvSpPr>
          <p:cNvPr id="5" name="CustomShape 4">
            <a:extLst>
              <a:ext uri="{FF2B5EF4-FFF2-40B4-BE49-F238E27FC236}">
                <a16:creationId xmlns:a16="http://schemas.microsoft.com/office/drawing/2014/main" id="{BAA96AA1-EEFB-40AC-E207-0F84085A8970}"/>
              </a:ext>
            </a:extLst>
          </p:cNvPr>
          <p:cNvSpPr/>
          <p:nvPr/>
        </p:nvSpPr>
        <p:spPr>
          <a:xfrm>
            <a:off x="1247088" y="146817"/>
            <a:ext cx="7885248" cy="1137319"/>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it-IT" sz="4400" b="1" spc="-1" dirty="0" err="1">
                <a:solidFill>
                  <a:srgbClr val="000000"/>
                </a:solidFill>
                <a:latin typeface="Calibri"/>
                <a:ea typeface="DejaVu Sans"/>
              </a:rPr>
              <a:t>UniGe</a:t>
            </a:r>
            <a:endParaRPr lang="it-IT" sz="4400" b="1" spc="-1" dirty="0">
              <a:solidFill>
                <a:srgbClr val="000000"/>
              </a:solidFill>
              <a:latin typeface="Calibri"/>
              <a:ea typeface="DejaVu Sans"/>
            </a:endParaRPr>
          </a:p>
          <a:p>
            <a:pPr>
              <a:lnSpc>
                <a:spcPct val="100000"/>
              </a:lnSpc>
            </a:pPr>
            <a:r>
              <a:rPr lang="it-IT" sz="2400" b="1" spc="-1" dirty="0">
                <a:solidFill>
                  <a:srgbClr val="FFC000"/>
                </a:solidFill>
                <a:latin typeface="Calibri"/>
                <a:ea typeface="DejaVu Sans"/>
              </a:rPr>
              <a:t>Struttura Attività</a:t>
            </a:r>
            <a:r>
              <a:rPr lang="it-IT" sz="2400" b="1" strike="noStrike" spc="-1" dirty="0">
                <a:solidFill>
                  <a:srgbClr val="FFC000"/>
                </a:solidFill>
                <a:latin typeface="Calibri"/>
                <a:ea typeface="DejaVu Sans"/>
              </a:rPr>
              <a:t> </a:t>
            </a:r>
            <a:endParaRPr lang="it-IT" sz="2400" b="1" strike="noStrike" spc="-1" dirty="0">
              <a:solidFill>
                <a:srgbClr val="FFC000"/>
              </a:solidFill>
              <a:latin typeface="Arial"/>
            </a:endParaRPr>
          </a:p>
        </p:txBody>
      </p:sp>
      <p:pic>
        <p:nvPicPr>
          <p:cNvPr id="7" name="Immagine 6">
            <a:extLst>
              <a:ext uri="{FF2B5EF4-FFF2-40B4-BE49-F238E27FC236}">
                <a16:creationId xmlns:a16="http://schemas.microsoft.com/office/drawing/2014/main" id="{5FCA5DFB-134F-1FF0-E581-961AA4A1B24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120576" y="102853"/>
            <a:ext cx="1944952" cy="1066698"/>
          </a:xfrm>
          <a:prstGeom prst="rect">
            <a:avLst/>
          </a:prstGeom>
        </p:spPr>
      </p:pic>
    </p:spTree>
    <p:extLst>
      <p:ext uri="{BB962C8B-B14F-4D97-AF65-F5344CB8AC3E}">
        <p14:creationId xmlns:p14="http://schemas.microsoft.com/office/powerpoint/2010/main" val="2711246275"/>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4">
            <a:extLst>
              <a:ext uri="{FF2B5EF4-FFF2-40B4-BE49-F238E27FC236}">
                <a16:creationId xmlns:a16="http://schemas.microsoft.com/office/drawing/2014/main" id="{D821187E-58C4-623F-D262-2910309E3B32}"/>
              </a:ext>
            </a:extLst>
          </p:cNvPr>
          <p:cNvSpPr/>
          <p:nvPr/>
        </p:nvSpPr>
        <p:spPr>
          <a:xfrm>
            <a:off x="965200" y="146817"/>
            <a:ext cx="11150600" cy="1137319"/>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it-IT" sz="4400" b="1" spc="-1" dirty="0">
                <a:solidFill>
                  <a:srgbClr val="000000"/>
                </a:solidFill>
                <a:latin typeface="Calibri"/>
                <a:ea typeface="DejaVu Sans"/>
              </a:rPr>
              <a:t>Simulazione DRT: obiettivi e attività</a:t>
            </a:r>
          </a:p>
          <a:p>
            <a:pPr>
              <a:lnSpc>
                <a:spcPct val="100000"/>
              </a:lnSpc>
            </a:pPr>
            <a:r>
              <a:rPr lang="it-IT" sz="2400" b="1" spc="-1" dirty="0">
                <a:solidFill>
                  <a:srgbClr val="FFC000"/>
                </a:solidFill>
                <a:latin typeface="Calibri"/>
                <a:ea typeface="DejaVu Sans"/>
              </a:rPr>
              <a:t>Simulazione del servizio di trasporto pubblico a chiamata nella Valle Arroscia</a:t>
            </a:r>
            <a:endParaRPr lang="it-IT" sz="2400" b="1" strike="noStrike" spc="-1" dirty="0">
              <a:solidFill>
                <a:srgbClr val="FFC000"/>
              </a:solidFill>
              <a:latin typeface="Arial"/>
            </a:endParaRPr>
          </a:p>
        </p:txBody>
      </p:sp>
      <p:sp>
        <p:nvSpPr>
          <p:cNvPr id="3" name="Segnaposto testo 2">
            <a:extLst>
              <a:ext uri="{FF2B5EF4-FFF2-40B4-BE49-F238E27FC236}">
                <a16:creationId xmlns:a16="http://schemas.microsoft.com/office/drawing/2014/main" id="{5E0A6CF8-A93E-2AD2-5231-A836D34F8A4B}"/>
              </a:ext>
            </a:extLst>
          </p:cNvPr>
          <p:cNvSpPr>
            <a:spLocks noGrp="1"/>
          </p:cNvSpPr>
          <p:nvPr>
            <p:ph type="body" idx="1"/>
          </p:nvPr>
        </p:nvSpPr>
        <p:spPr>
          <a:xfrm>
            <a:off x="777806" y="1422065"/>
            <a:ext cx="11414193" cy="664797"/>
          </a:xfrm>
          <a:solidFill>
            <a:schemeClr val="bg1">
              <a:alpha val="75000"/>
            </a:schemeClr>
          </a:solidFill>
        </p:spPr>
        <p:txBody>
          <a:bodyPr wrap="square" lIns="0" tIns="0" rIns="540000" bIns="0" anchor="t">
            <a:spAutoFit/>
          </a:bodyPr>
          <a:lstStyle/>
          <a:p>
            <a:pPr algn="just">
              <a:spcBef>
                <a:spcPts val="600"/>
              </a:spcBef>
              <a:spcAft>
                <a:spcPts val="600"/>
              </a:spcAft>
              <a:buClr>
                <a:schemeClr val="tx1"/>
              </a:buClr>
            </a:pPr>
            <a:r>
              <a:rPr lang="it-IT" sz="2400" dirty="0">
                <a:cs typeface="Calibri" panose="020F0502020204030204" pitchFamily="34" charset="0"/>
              </a:rPr>
              <a:t>La simulazione del servizio di trasporto pubblico a chiamata in </a:t>
            </a:r>
            <a:r>
              <a:rPr lang="it-IT" sz="2400" b="1" dirty="0">
                <a:cs typeface="Calibri" panose="020F0502020204030204" pitchFamily="34" charset="0"/>
              </a:rPr>
              <a:t>Val d’Arroscia </a:t>
            </a:r>
            <a:r>
              <a:rPr lang="it-IT" sz="2400" dirty="0">
                <a:cs typeface="Calibri" panose="020F0502020204030204" pitchFamily="34" charset="0"/>
              </a:rPr>
              <a:t>ha avuto i seguenti obiettivi e vincoli:</a:t>
            </a:r>
          </a:p>
        </p:txBody>
      </p:sp>
      <p:sp>
        <p:nvSpPr>
          <p:cNvPr id="15" name="Rectangle: Rounded Corners 52">
            <a:extLst>
              <a:ext uri="{FF2B5EF4-FFF2-40B4-BE49-F238E27FC236}">
                <a16:creationId xmlns:a16="http://schemas.microsoft.com/office/drawing/2014/main" id="{C4ABFE66-782C-BF15-2CC8-2547B9655B6F}"/>
              </a:ext>
            </a:extLst>
          </p:cNvPr>
          <p:cNvSpPr/>
          <p:nvPr/>
        </p:nvSpPr>
        <p:spPr>
          <a:xfrm>
            <a:off x="777806" y="2343125"/>
            <a:ext cx="10621684" cy="2684277"/>
          </a:xfrm>
          <a:prstGeom prst="roundRect">
            <a:avLst/>
          </a:prstGeom>
          <a:solidFill>
            <a:srgbClr val="FDC60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it-IT" sz="2400" b="1" dirty="0">
                <a:solidFill>
                  <a:schemeClr val="tx1"/>
                </a:solidFill>
                <a:latin typeface="Calibri" panose="020F0502020204030204" pitchFamily="34" charset="0"/>
                <a:cs typeface="Calibri" panose="020F0502020204030204" pitchFamily="34" charset="0"/>
              </a:rPr>
              <a:t>Obiettivi: </a:t>
            </a:r>
            <a:endParaRPr lang="it-IT" sz="2400" dirty="0">
              <a:solidFill>
                <a:schemeClr val="tx1"/>
              </a:solidFill>
              <a:latin typeface="Calibri" panose="020F0502020204030204" pitchFamily="34" charset="0"/>
              <a:cs typeface="Calibri" panose="020F0502020204030204" pitchFamily="34" charset="0"/>
            </a:endParaRPr>
          </a:p>
          <a:p>
            <a:pPr marL="457200" indent="-457200">
              <a:buFont typeface="+mj-lt"/>
              <a:buAutoNum type="arabicPeriod"/>
            </a:pPr>
            <a:r>
              <a:rPr lang="it-IT" sz="2400" dirty="0">
                <a:solidFill>
                  <a:schemeClr val="tx1"/>
                </a:solidFill>
                <a:latin typeface="Calibri" panose="020F0502020204030204" pitchFamily="34" charset="0"/>
                <a:cs typeface="Calibri" panose="020F0502020204030204" pitchFamily="34" charset="0"/>
              </a:rPr>
              <a:t>Definire per quali livelli minimi di domanda e di pricing per l’utenza il servizio è economicamente sostenibile</a:t>
            </a:r>
          </a:p>
          <a:p>
            <a:pPr marL="457200" indent="-457200">
              <a:buFont typeface="+mj-lt"/>
              <a:buAutoNum type="arabicPeriod"/>
            </a:pPr>
            <a:r>
              <a:rPr lang="it-IT" sz="2400" dirty="0">
                <a:solidFill>
                  <a:schemeClr val="tx1"/>
                </a:solidFill>
                <a:latin typeface="Calibri" panose="020F0502020204030204" pitchFamily="34" charset="0"/>
                <a:cs typeface="Calibri" panose="020F0502020204030204" pitchFamily="34" charset="0"/>
              </a:rPr>
              <a:t>Estendere il «diritto alla mobilità» dei Cittadini attraverso la costituzione di un servizio capillare a copertura di tutta la Valle    </a:t>
            </a:r>
          </a:p>
          <a:p>
            <a:pPr marL="457200" indent="-457200">
              <a:buFont typeface="+mj-lt"/>
              <a:buAutoNum type="arabicPeriod"/>
            </a:pPr>
            <a:r>
              <a:rPr lang="it-IT" sz="2400" dirty="0">
                <a:solidFill>
                  <a:schemeClr val="tx1"/>
                </a:solidFill>
                <a:latin typeface="Calibri" panose="020F0502020204030204" pitchFamily="34" charset="0"/>
                <a:cs typeface="Calibri" panose="020F0502020204030204" pitchFamily="34" charset="0"/>
              </a:rPr>
              <a:t>Integrazione con TPL tradizionale e servizi di sharing </a:t>
            </a:r>
            <a:r>
              <a:rPr lang="it-IT" sz="2400" dirty="0" err="1">
                <a:solidFill>
                  <a:schemeClr val="tx1"/>
                </a:solidFill>
                <a:latin typeface="Calibri" panose="020F0502020204030204" pitchFamily="34" charset="0"/>
                <a:cs typeface="Calibri" panose="020F0502020204030204" pitchFamily="34" charset="0"/>
              </a:rPr>
              <a:t>mobility</a:t>
            </a:r>
            <a:endParaRPr lang="it-IT" sz="2400" dirty="0">
              <a:solidFill>
                <a:schemeClr val="tx1"/>
              </a:solidFill>
              <a:latin typeface="Calibri" panose="020F0502020204030204" pitchFamily="34" charset="0"/>
              <a:cs typeface="Calibri" panose="020F0502020204030204" pitchFamily="34" charset="0"/>
            </a:endParaRPr>
          </a:p>
        </p:txBody>
      </p:sp>
      <p:sp>
        <p:nvSpPr>
          <p:cNvPr id="24" name="Rectangle: Rounded Corners 52">
            <a:extLst>
              <a:ext uri="{FF2B5EF4-FFF2-40B4-BE49-F238E27FC236}">
                <a16:creationId xmlns:a16="http://schemas.microsoft.com/office/drawing/2014/main" id="{F42D666B-FAF6-772A-B16D-1F67129A4442}"/>
              </a:ext>
            </a:extLst>
          </p:cNvPr>
          <p:cNvSpPr/>
          <p:nvPr/>
        </p:nvSpPr>
        <p:spPr>
          <a:xfrm>
            <a:off x="777806" y="5215539"/>
            <a:ext cx="10621684" cy="1021976"/>
          </a:xfrm>
          <a:prstGeom prst="roundRect">
            <a:avLst/>
          </a:prstGeom>
          <a:solidFill>
            <a:srgbClr val="FDC60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it-IT" sz="2400" b="1" dirty="0">
                <a:solidFill>
                  <a:schemeClr val="tx1"/>
                </a:solidFill>
                <a:latin typeface="Calibri" panose="020F0502020204030204" pitchFamily="34" charset="0"/>
                <a:cs typeface="Calibri" panose="020F0502020204030204" pitchFamily="34" charset="0"/>
              </a:rPr>
              <a:t>Vincolo: </a:t>
            </a:r>
          </a:p>
          <a:p>
            <a:pPr marL="457200" indent="-457200">
              <a:buFont typeface="+mj-lt"/>
              <a:buAutoNum type="arabicPeriod"/>
            </a:pPr>
            <a:r>
              <a:rPr lang="it-IT" sz="2400" dirty="0">
                <a:solidFill>
                  <a:schemeClr val="tx1"/>
                </a:solidFill>
                <a:latin typeface="Calibri" panose="020F0502020204030204" pitchFamily="34" charset="0"/>
                <a:cs typeface="Calibri" panose="020F0502020204030204" pitchFamily="34" charset="0"/>
              </a:rPr>
              <a:t>Uso di informazioni e base dati disponibili </a:t>
            </a:r>
          </a:p>
        </p:txBody>
      </p:sp>
    </p:spTree>
    <p:extLst>
      <p:ext uri="{BB962C8B-B14F-4D97-AF65-F5344CB8AC3E}">
        <p14:creationId xmlns:p14="http://schemas.microsoft.com/office/powerpoint/2010/main" val="9997124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4">
            <a:extLst>
              <a:ext uri="{FF2B5EF4-FFF2-40B4-BE49-F238E27FC236}">
                <a16:creationId xmlns:a16="http://schemas.microsoft.com/office/drawing/2014/main" id="{D821187E-58C4-623F-D262-2910309E3B32}"/>
              </a:ext>
            </a:extLst>
          </p:cNvPr>
          <p:cNvSpPr/>
          <p:nvPr/>
        </p:nvSpPr>
        <p:spPr>
          <a:xfrm>
            <a:off x="965200" y="146817"/>
            <a:ext cx="11150600" cy="1137319"/>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it-IT" sz="4400" b="1" spc="-1" dirty="0">
                <a:solidFill>
                  <a:srgbClr val="000000"/>
                </a:solidFill>
                <a:latin typeface="Calibri"/>
                <a:ea typeface="DejaVu Sans"/>
              </a:rPr>
              <a:t>Simulazione DRT: struttura ipotizzata</a:t>
            </a:r>
          </a:p>
          <a:p>
            <a:pPr>
              <a:lnSpc>
                <a:spcPct val="100000"/>
              </a:lnSpc>
            </a:pPr>
            <a:r>
              <a:rPr lang="it-IT" sz="2400" b="1" spc="-1" dirty="0">
                <a:solidFill>
                  <a:srgbClr val="FFC000"/>
                </a:solidFill>
                <a:latin typeface="Calibri"/>
                <a:ea typeface="DejaVu Sans"/>
              </a:rPr>
              <a:t>Simulazione del servizio di trasporto pubblico a chiamata nella Valle Arroscia</a:t>
            </a:r>
            <a:endParaRPr lang="it-IT" sz="2400" b="1" strike="noStrike" spc="-1" dirty="0">
              <a:solidFill>
                <a:srgbClr val="FFC000"/>
              </a:solidFill>
              <a:latin typeface="Arial"/>
            </a:endParaRPr>
          </a:p>
        </p:txBody>
      </p:sp>
      <p:sp>
        <p:nvSpPr>
          <p:cNvPr id="2" name="Rettangolo 1">
            <a:extLst>
              <a:ext uri="{FF2B5EF4-FFF2-40B4-BE49-F238E27FC236}">
                <a16:creationId xmlns:a16="http://schemas.microsoft.com/office/drawing/2014/main" id="{EFB9808B-FC88-688B-866A-A2C7AB3843CC}"/>
              </a:ext>
            </a:extLst>
          </p:cNvPr>
          <p:cNvSpPr/>
          <p:nvPr/>
        </p:nvSpPr>
        <p:spPr>
          <a:xfrm>
            <a:off x="928980" y="1585569"/>
            <a:ext cx="10235255" cy="1326916"/>
          </a:xfrm>
          <a:prstGeom prst="rect">
            <a:avLst/>
          </a:prstGeom>
          <a:solidFill>
            <a:srgbClr val="D4A7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b="1" dirty="0">
                <a:solidFill>
                  <a:schemeClr val="tx1"/>
                </a:solidFill>
                <a:latin typeface="Calibri" panose="020F0502020204030204" pitchFamily="34" charset="0"/>
                <a:cs typeface="Calibri" panose="020F0502020204030204" pitchFamily="34" charset="0"/>
              </a:rPr>
              <a:t>TPL tradizionale sulle linee di forza </a:t>
            </a:r>
          </a:p>
          <a:p>
            <a:pPr algn="ctr"/>
            <a:r>
              <a:rPr lang="it-IT" sz="2000" b="1" dirty="0">
                <a:solidFill>
                  <a:schemeClr val="tx1"/>
                </a:solidFill>
                <a:latin typeface="Calibri" panose="020F0502020204030204" pitchFamily="34" charset="0"/>
                <a:cs typeface="Calibri" panose="020F0502020204030204" pitchFamily="34" charset="0"/>
              </a:rPr>
              <a:t>(verso Imperia e Albenga)</a:t>
            </a:r>
          </a:p>
        </p:txBody>
      </p:sp>
      <p:sp>
        <p:nvSpPr>
          <p:cNvPr id="5" name="Rettangolo 4">
            <a:extLst>
              <a:ext uri="{FF2B5EF4-FFF2-40B4-BE49-F238E27FC236}">
                <a16:creationId xmlns:a16="http://schemas.microsoft.com/office/drawing/2014/main" id="{90E0487E-EA27-985B-D1F5-EBD6A8821758}"/>
              </a:ext>
            </a:extLst>
          </p:cNvPr>
          <p:cNvSpPr/>
          <p:nvPr/>
        </p:nvSpPr>
        <p:spPr>
          <a:xfrm>
            <a:off x="928981" y="3035016"/>
            <a:ext cx="10235255" cy="1326916"/>
          </a:xfrm>
          <a:prstGeom prst="rect">
            <a:avLst/>
          </a:prstGeom>
          <a:solidFill>
            <a:srgbClr val="FDC6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b="1" dirty="0">
                <a:solidFill>
                  <a:schemeClr val="tx1"/>
                </a:solidFill>
                <a:latin typeface="Calibri" panose="020F0502020204030204" pitchFamily="34" charset="0"/>
                <a:cs typeface="Calibri" panose="020F0502020204030204" pitchFamily="34" charset="0"/>
              </a:rPr>
              <a:t>Servizio a chiamata «point to point» suddiviso in tre servizi dedicati a servire diversi sottobacini nella Valle</a:t>
            </a:r>
            <a:br>
              <a:rPr lang="it-IT" sz="2800" b="1" dirty="0">
                <a:solidFill>
                  <a:schemeClr val="tx1"/>
                </a:solidFill>
                <a:latin typeface="Calibri" panose="020F0502020204030204" pitchFamily="34" charset="0"/>
                <a:cs typeface="Calibri" panose="020F0502020204030204" pitchFamily="34" charset="0"/>
              </a:rPr>
            </a:br>
            <a:r>
              <a:rPr lang="it-IT" sz="2000" b="1" dirty="0">
                <a:solidFill>
                  <a:schemeClr val="tx1"/>
                </a:solidFill>
                <a:latin typeface="Calibri" panose="020F0502020204030204" pitchFamily="34" charset="0"/>
                <a:cs typeface="Calibri" panose="020F0502020204030204" pitchFamily="34" charset="0"/>
              </a:rPr>
              <a:t>(con fermate e percorsi flessibili) </a:t>
            </a:r>
          </a:p>
        </p:txBody>
      </p:sp>
      <p:sp>
        <p:nvSpPr>
          <p:cNvPr id="6" name="Rettangolo 5">
            <a:extLst>
              <a:ext uri="{FF2B5EF4-FFF2-40B4-BE49-F238E27FC236}">
                <a16:creationId xmlns:a16="http://schemas.microsoft.com/office/drawing/2014/main" id="{F5A64C35-3BD6-D7AA-E21D-CDCAC9BFFE62}"/>
              </a:ext>
            </a:extLst>
          </p:cNvPr>
          <p:cNvSpPr/>
          <p:nvPr/>
        </p:nvSpPr>
        <p:spPr>
          <a:xfrm>
            <a:off x="928981" y="4529011"/>
            <a:ext cx="5021169" cy="1326916"/>
          </a:xfrm>
          <a:prstGeom prst="rect">
            <a:avLst/>
          </a:prstGeom>
          <a:solidFill>
            <a:srgbClr val="FEE1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b="1" dirty="0">
                <a:solidFill>
                  <a:schemeClr val="tx1"/>
                </a:solidFill>
                <a:latin typeface="Calibri" panose="020F0502020204030204" pitchFamily="34" charset="0"/>
                <a:cs typeface="Calibri" panose="020F0502020204030204" pitchFamily="34" charset="0"/>
              </a:rPr>
              <a:t>Car sharing «station </a:t>
            </a:r>
            <a:r>
              <a:rPr lang="it-IT" sz="2400" b="1" dirty="0" err="1">
                <a:solidFill>
                  <a:schemeClr val="tx1"/>
                </a:solidFill>
                <a:latin typeface="Calibri" panose="020F0502020204030204" pitchFamily="34" charset="0"/>
                <a:cs typeface="Calibri" panose="020F0502020204030204" pitchFamily="34" charset="0"/>
              </a:rPr>
              <a:t>based</a:t>
            </a:r>
            <a:r>
              <a:rPr lang="it-IT" sz="2400" b="1" dirty="0">
                <a:solidFill>
                  <a:schemeClr val="tx1"/>
                </a:solidFill>
                <a:latin typeface="Calibri" panose="020F0502020204030204" pitchFamily="34" charset="0"/>
                <a:cs typeface="Calibri" panose="020F0502020204030204" pitchFamily="34" charset="0"/>
              </a:rPr>
              <a:t>, one trip» </a:t>
            </a:r>
            <a:r>
              <a:rPr lang="it-IT" b="1" dirty="0">
                <a:solidFill>
                  <a:schemeClr val="tx1"/>
                </a:solidFill>
                <a:latin typeface="Calibri" panose="020F0502020204030204" pitchFamily="34" charset="0"/>
                <a:cs typeface="Calibri" panose="020F0502020204030204" pitchFamily="34" charset="0"/>
              </a:rPr>
              <a:t>(con auto messe a disposizione dai cittadini nei </a:t>
            </a:r>
            <a:r>
              <a:rPr lang="it-IT" b="1" dirty="0" err="1">
                <a:solidFill>
                  <a:schemeClr val="tx1"/>
                </a:solidFill>
                <a:latin typeface="Calibri" panose="020F0502020204030204" pitchFamily="34" charset="0"/>
                <a:cs typeface="Calibri" panose="020F0502020204030204" pitchFamily="34" charset="0"/>
              </a:rPr>
              <a:t>pricipali</a:t>
            </a:r>
            <a:r>
              <a:rPr lang="it-IT" b="1" dirty="0">
                <a:solidFill>
                  <a:schemeClr val="tx1"/>
                </a:solidFill>
                <a:latin typeface="Calibri" panose="020F0502020204030204" pitchFamily="34" charset="0"/>
                <a:cs typeface="Calibri" panose="020F0502020204030204" pitchFamily="34" charset="0"/>
              </a:rPr>
              <a:t> nodi di interscambio con il TPL) </a:t>
            </a:r>
            <a:endParaRPr lang="it-IT" sz="2400" b="1" dirty="0">
              <a:solidFill>
                <a:schemeClr val="tx1"/>
              </a:solidFill>
              <a:latin typeface="Calibri" panose="020F0502020204030204" pitchFamily="34" charset="0"/>
              <a:cs typeface="Calibri" panose="020F0502020204030204" pitchFamily="34" charset="0"/>
            </a:endParaRPr>
          </a:p>
        </p:txBody>
      </p:sp>
      <p:sp>
        <p:nvSpPr>
          <p:cNvPr id="7" name="Rettangolo 6">
            <a:extLst>
              <a:ext uri="{FF2B5EF4-FFF2-40B4-BE49-F238E27FC236}">
                <a16:creationId xmlns:a16="http://schemas.microsoft.com/office/drawing/2014/main" id="{BCE7F87C-C207-9564-E95C-753AB65EC652}"/>
              </a:ext>
            </a:extLst>
          </p:cNvPr>
          <p:cNvSpPr/>
          <p:nvPr/>
        </p:nvSpPr>
        <p:spPr>
          <a:xfrm>
            <a:off x="6143067" y="4540835"/>
            <a:ext cx="5021169" cy="1326916"/>
          </a:xfrm>
          <a:prstGeom prst="rect">
            <a:avLst/>
          </a:prstGeom>
          <a:solidFill>
            <a:srgbClr val="FEE1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b="1" dirty="0">
                <a:solidFill>
                  <a:schemeClr val="tx1"/>
                </a:solidFill>
                <a:latin typeface="Calibri" panose="020F0502020204030204" pitchFamily="34" charset="0"/>
                <a:cs typeface="Calibri" panose="020F0502020204030204" pitchFamily="34" charset="0"/>
              </a:rPr>
              <a:t>Servizio di car pooling </a:t>
            </a:r>
          </a:p>
          <a:p>
            <a:pPr algn="ctr"/>
            <a:r>
              <a:rPr lang="it-IT" b="1" dirty="0">
                <a:solidFill>
                  <a:schemeClr val="tx1"/>
                </a:solidFill>
                <a:latin typeface="Calibri" panose="020F0502020204030204" pitchFamily="34" charset="0"/>
                <a:cs typeface="Calibri" panose="020F0502020204030204" pitchFamily="34" charset="0"/>
              </a:rPr>
              <a:t>(per la condivisione della auto del car sharing)</a:t>
            </a:r>
          </a:p>
          <a:p>
            <a:pPr algn="ctr"/>
            <a:endParaRPr lang="it-IT" sz="2000" b="1" dirty="0">
              <a:solidFill>
                <a:schemeClr val="tx1"/>
              </a:solidFill>
              <a:latin typeface="Calibri" panose="020F0502020204030204" pitchFamily="34" charset="0"/>
              <a:cs typeface="Calibri" panose="020F0502020204030204" pitchFamily="34" charset="0"/>
            </a:endParaRPr>
          </a:p>
        </p:txBody>
      </p:sp>
      <p:sp>
        <p:nvSpPr>
          <p:cNvPr id="8" name="CasellaDiTesto 7">
            <a:extLst>
              <a:ext uri="{FF2B5EF4-FFF2-40B4-BE49-F238E27FC236}">
                <a16:creationId xmlns:a16="http://schemas.microsoft.com/office/drawing/2014/main" id="{89C04343-21DF-3D58-7B00-659CCAC657D8}"/>
              </a:ext>
            </a:extLst>
          </p:cNvPr>
          <p:cNvSpPr txBox="1"/>
          <p:nvPr/>
        </p:nvSpPr>
        <p:spPr>
          <a:xfrm>
            <a:off x="3390527" y="6046654"/>
            <a:ext cx="5312160" cy="369332"/>
          </a:xfrm>
          <a:prstGeom prst="rect">
            <a:avLst/>
          </a:prstGeom>
          <a:noFill/>
        </p:spPr>
        <p:txBody>
          <a:bodyPr wrap="none" rtlCol="0">
            <a:spAutoFit/>
          </a:bodyPr>
          <a:lstStyle/>
          <a:p>
            <a:r>
              <a:rPr lang="it-IT" b="1" dirty="0">
                <a:latin typeface="Calibri" panose="020F0502020204030204" pitchFamily="34" charset="0"/>
                <a:cs typeface="Calibri" panose="020F0502020204030204" pitchFamily="34" charset="0"/>
              </a:rPr>
              <a:t>Articolazione dei servizi ipotizzati per la Valle Arroscia</a:t>
            </a:r>
          </a:p>
        </p:txBody>
      </p:sp>
    </p:spTree>
    <p:extLst>
      <p:ext uri="{BB962C8B-B14F-4D97-AF65-F5344CB8AC3E}">
        <p14:creationId xmlns:p14="http://schemas.microsoft.com/office/powerpoint/2010/main" val="20913399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4">
            <a:extLst>
              <a:ext uri="{FF2B5EF4-FFF2-40B4-BE49-F238E27FC236}">
                <a16:creationId xmlns:a16="http://schemas.microsoft.com/office/drawing/2014/main" id="{D821187E-58C4-623F-D262-2910309E3B32}"/>
              </a:ext>
            </a:extLst>
          </p:cNvPr>
          <p:cNvSpPr/>
          <p:nvPr/>
        </p:nvSpPr>
        <p:spPr>
          <a:xfrm>
            <a:off x="965200" y="146817"/>
            <a:ext cx="11150600" cy="1137319"/>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it-IT" sz="4400" b="1" spc="-1" dirty="0">
                <a:solidFill>
                  <a:srgbClr val="000000"/>
                </a:solidFill>
                <a:latin typeface="Calibri"/>
                <a:ea typeface="DejaVu Sans"/>
              </a:rPr>
              <a:t>Simulazione DRT: articolazione del servizio</a:t>
            </a:r>
          </a:p>
          <a:p>
            <a:pPr>
              <a:lnSpc>
                <a:spcPct val="100000"/>
              </a:lnSpc>
            </a:pPr>
            <a:r>
              <a:rPr lang="it-IT" sz="2400" b="1" spc="-1" dirty="0">
                <a:solidFill>
                  <a:srgbClr val="FFC000"/>
                </a:solidFill>
                <a:latin typeface="Calibri"/>
                <a:ea typeface="DejaVu Sans"/>
              </a:rPr>
              <a:t>Simulazione del servizio di trasporto pubblico a chiamata nella Valle Arroscia</a:t>
            </a:r>
            <a:endParaRPr lang="it-IT" sz="2400" b="1" strike="noStrike" spc="-1" dirty="0">
              <a:solidFill>
                <a:srgbClr val="FFC000"/>
              </a:solidFill>
              <a:latin typeface="Arial"/>
            </a:endParaRPr>
          </a:p>
        </p:txBody>
      </p:sp>
      <p:sp>
        <p:nvSpPr>
          <p:cNvPr id="10" name="CasellaDiTesto 9">
            <a:extLst>
              <a:ext uri="{FF2B5EF4-FFF2-40B4-BE49-F238E27FC236}">
                <a16:creationId xmlns:a16="http://schemas.microsoft.com/office/drawing/2014/main" id="{BCDCBE43-E33B-9498-A8D5-C9E132A31D02}"/>
              </a:ext>
            </a:extLst>
          </p:cNvPr>
          <p:cNvSpPr txBox="1"/>
          <p:nvPr/>
        </p:nvSpPr>
        <p:spPr>
          <a:xfrm>
            <a:off x="965200" y="1525982"/>
            <a:ext cx="11226800" cy="2148280"/>
          </a:xfrm>
          <a:prstGeom prst="rect">
            <a:avLst/>
          </a:prstGeom>
          <a:solidFill>
            <a:schemeClr val="bg1">
              <a:alpha val="75000"/>
            </a:schemeClr>
          </a:solidFill>
        </p:spPr>
        <p:txBody>
          <a:bodyPr wrap="square" lIns="0" tIns="0" rIns="540000" bIns="0" anchor="t">
            <a:spAutoFit/>
          </a:bodyPr>
          <a:lstStyle>
            <a:lvl1pPr marL="45720" indent="0" algn="just">
              <a:lnSpc>
                <a:spcPct val="90000"/>
              </a:lnSpc>
              <a:spcBef>
                <a:spcPts val="600"/>
              </a:spcBef>
              <a:spcAft>
                <a:spcPts val="600"/>
              </a:spcAft>
              <a:buClr>
                <a:schemeClr val="tx1"/>
              </a:buClr>
              <a:buFont typeface="Arial" panose="020B0604020202020204" pitchFamily="34" charset="0"/>
              <a:buNone/>
              <a:defRPr sz="2400" b="0">
                <a:latin typeface="Calibri" pitchFamily="34" charset="0"/>
                <a:cs typeface="Calibri" panose="020F0502020204030204" pitchFamily="34" charset="0"/>
              </a:defRPr>
            </a:lvl1pPr>
            <a:lvl2pPr marL="685800" indent="-228600">
              <a:lnSpc>
                <a:spcPct val="90000"/>
              </a:lnSpc>
              <a:spcBef>
                <a:spcPts val="500"/>
              </a:spcBef>
              <a:buFont typeface="Arial" panose="020B0604020202020204" pitchFamily="34" charset="0"/>
              <a:buNone/>
              <a:defRPr>
                <a:solidFill>
                  <a:schemeClr val="tx1">
                    <a:tint val="75000"/>
                  </a:schemeClr>
                </a:solidFill>
              </a:defRPr>
            </a:lvl2pPr>
            <a:lvl3pPr marL="1143000" indent="-228600">
              <a:lnSpc>
                <a:spcPct val="90000"/>
              </a:lnSpc>
              <a:spcBef>
                <a:spcPts val="500"/>
              </a:spcBef>
              <a:buFont typeface="Arial" panose="020B0604020202020204" pitchFamily="34" charset="0"/>
              <a:buNone/>
              <a:defRPr sz="1600">
                <a:solidFill>
                  <a:schemeClr val="tx1">
                    <a:tint val="75000"/>
                  </a:schemeClr>
                </a:solidFill>
              </a:defRPr>
            </a:lvl3pPr>
            <a:lvl4pPr marL="1600200" indent="-228600">
              <a:lnSpc>
                <a:spcPct val="90000"/>
              </a:lnSpc>
              <a:spcBef>
                <a:spcPts val="500"/>
              </a:spcBef>
              <a:buFont typeface="Arial" panose="020B0604020202020204" pitchFamily="34" charset="0"/>
              <a:buNone/>
              <a:defRPr sz="1400">
                <a:solidFill>
                  <a:schemeClr val="tx1">
                    <a:tint val="75000"/>
                  </a:schemeClr>
                </a:solidFill>
              </a:defRPr>
            </a:lvl4pPr>
            <a:lvl5pPr marL="2057400" indent="-228600">
              <a:lnSpc>
                <a:spcPct val="90000"/>
              </a:lnSpc>
              <a:spcBef>
                <a:spcPts val="500"/>
              </a:spcBef>
              <a:buFont typeface="Arial" panose="020B0604020202020204" pitchFamily="34" charset="0"/>
              <a:buNone/>
              <a:defRPr sz="1400">
                <a:solidFill>
                  <a:schemeClr val="tx1">
                    <a:tint val="7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it-IT" dirty="0"/>
              <a:t>Il servizio è stato simulato articolando la Valle Arroscia in </a:t>
            </a:r>
            <a:r>
              <a:rPr lang="it-IT" b="1" dirty="0"/>
              <a:t>3 bacini</a:t>
            </a:r>
            <a:r>
              <a:rPr lang="it-IT" dirty="0"/>
              <a:t>, con caratteristiche più o meno omogenee di esigenze di trasporto, definiti a valle dello studio del territorio, dei percorsi e dei tempi di percorrenza. </a:t>
            </a:r>
          </a:p>
          <a:p>
            <a:r>
              <a:rPr lang="it-IT" dirty="0"/>
              <a:t>Tutti i bacini comprendono </a:t>
            </a:r>
            <a:r>
              <a:rPr lang="it-IT" b="1" dirty="0"/>
              <a:t>Pieve di Teco come punto focale </a:t>
            </a:r>
            <a:r>
              <a:rPr lang="it-IT" dirty="0"/>
              <a:t>e </a:t>
            </a:r>
            <a:r>
              <a:rPr lang="it-IT" b="1" dirty="0"/>
              <a:t>sono pensati in adduzione ai servizi di linea</a:t>
            </a:r>
            <a:r>
              <a:rPr lang="it-IT" dirty="0"/>
              <a:t> che rappresentano linee di forza verso Imperia, Ormea e Albenga. </a:t>
            </a:r>
          </a:p>
        </p:txBody>
      </p:sp>
      <p:pic>
        <p:nvPicPr>
          <p:cNvPr id="11" name="Immagine 10">
            <a:extLst>
              <a:ext uri="{FF2B5EF4-FFF2-40B4-BE49-F238E27FC236}">
                <a16:creationId xmlns:a16="http://schemas.microsoft.com/office/drawing/2014/main" id="{D0D9456F-AE8D-A643-135F-2D4C86E3A91B}"/>
              </a:ext>
            </a:extLst>
          </p:cNvPr>
          <p:cNvPicPr>
            <a:picLocks noChangeAspect="1"/>
          </p:cNvPicPr>
          <p:nvPr/>
        </p:nvPicPr>
        <p:blipFill>
          <a:blip r:embed="rId2"/>
          <a:stretch>
            <a:fillRect/>
          </a:stretch>
        </p:blipFill>
        <p:spPr>
          <a:xfrm>
            <a:off x="3195263" y="3988195"/>
            <a:ext cx="6513870" cy="2860675"/>
          </a:xfrm>
          <a:prstGeom prst="rect">
            <a:avLst/>
          </a:prstGeom>
        </p:spPr>
      </p:pic>
    </p:spTree>
    <p:extLst>
      <p:ext uri="{BB962C8B-B14F-4D97-AF65-F5344CB8AC3E}">
        <p14:creationId xmlns:p14="http://schemas.microsoft.com/office/powerpoint/2010/main" val="28720907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4">
            <a:extLst>
              <a:ext uri="{FF2B5EF4-FFF2-40B4-BE49-F238E27FC236}">
                <a16:creationId xmlns:a16="http://schemas.microsoft.com/office/drawing/2014/main" id="{D821187E-58C4-623F-D262-2910309E3B32}"/>
              </a:ext>
            </a:extLst>
          </p:cNvPr>
          <p:cNvSpPr/>
          <p:nvPr/>
        </p:nvSpPr>
        <p:spPr>
          <a:xfrm>
            <a:off x="965200" y="146817"/>
            <a:ext cx="11150600" cy="1137319"/>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it-IT" sz="4400" b="1" spc="-1" dirty="0">
                <a:solidFill>
                  <a:srgbClr val="000000"/>
                </a:solidFill>
                <a:latin typeface="Calibri"/>
                <a:ea typeface="DejaVu Sans"/>
              </a:rPr>
              <a:t>Simulazione DRT: struttura ipotizzata</a:t>
            </a:r>
          </a:p>
          <a:p>
            <a:pPr>
              <a:lnSpc>
                <a:spcPct val="100000"/>
              </a:lnSpc>
            </a:pPr>
            <a:r>
              <a:rPr lang="it-IT" sz="2400" b="1" spc="-1" dirty="0">
                <a:solidFill>
                  <a:srgbClr val="FFC000"/>
                </a:solidFill>
                <a:latin typeface="Calibri"/>
                <a:ea typeface="DejaVu Sans"/>
              </a:rPr>
              <a:t>Simulazione del servizio di trasporto pubblico a chiamata nella Valle Arroscia</a:t>
            </a:r>
            <a:endParaRPr lang="it-IT" sz="2400" b="1" strike="noStrike" spc="-1" dirty="0">
              <a:solidFill>
                <a:srgbClr val="FFC000"/>
              </a:solidFill>
              <a:latin typeface="Arial"/>
            </a:endParaRPr>
          </a:p>
        </p:txBody>
      </p:sp>
      <p:pic>
        <p:nvPicPr>
          <p:cNvPr id="3" name="Immagine 2">
            <a:extLst>
              <a:ext uri="{FF2B5EF4-FFF2-40B4-BE49-F238E27FC236}">
                <a16:creationId xmlns:a16="http://schemas.microsoft.com/office/drawing/2014/main" id="{EFEB5DD4-F7A1-BCFF-E880-94A196311868}"/>
              </a:ext>
            </a:extLst>
          </p:cNvPr>
          <p:cNvPicPr>
            <a:picLocks noChangeAspect="1"/>
          </p:cNvPicPr>
          <p:nvPr/>
        </p:nvPicPr>
        <p:blipFill>
          <a:blip r:embed="rId2"/>
          <a:stretch>
            <a:fillRect/>
          </a:stretch>
        </p:blipFill>
        <p:spPr>
          <a:xfrm>
            <a:off x="840379" y="1619288"/>
            <a:ext cx="11098246" cy="4873980"/>
          </a:xfrm>
          <a:prstGeom prst="rect">
            <a:avLst/>
          </a:prstGeom>
        </p:spPr>
      </p:pic>
    </p:spTree>
    <p:extLst>
      <p:ext uri="{BB962C8B-B14F-4D97-AF65-F5344CB8AC3E}">
        <p14:creationId xmlns:p14="http://schemas.microsoft.com/office/powerpoint/2010/main" val="36323390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2BB182F9-CFB8-606C-7935-D5FE847EF399}"/>
              </a:ext>
            </a:extLst>
          </p:cNvPr>
          <p:cNvSpPr>
            <a:spLocks noGrp="1"/>
          </p:cNvSpPr>
          <p:nvPr>
            <p:ph type="body" idx="1"/>
          </p:nvPr>
        </p:nvSpPr>
        <p:spPr>
          <a:xfrm>
            <a:off x="965200" y="1242526"/>
            <a:ext cx="11226800" cy="3250121"/>
          </a:xfrm>
          <a:solidFill>
            <a:schemeClr val="bg1">
              <a:alpha val="75000"/>
            </a:schemeClr>
          </a:solidFill>
        </p:spPr>
        <p:txBody>
          <a:bodyPr wrap="square" lIns="0" tIns="0" rIns="540000" bIns="0" anchor="t">
            <a:spAutoFit/>
          </a:bodyPr>
          <a:lstStyle/>
          <a:p>
            <a:pPr algn="just">
              <a:spcBef>
                <a:spcPts val="600"/>
              </a:spcBef>
              <a:spcAft>
                <a:spcPts val="600"/>
              </a:spcAft>
              <a:buClr>
                <a:schemeClr val="tx1"/>
              </a:buClr>
            </a:pPr>
            <a:r>
              <a:rPr lang="it-IT" sz="2400" dirty="0">
                <a:cs typeface="Calibri" panose="020F0502020204030204" pitchFamily="34" charset="0"/>
              </a:rPr>
              <a:t>Il processo per la simulazione del servizio si è articolato nei seguenti passaggi:</a:t>
            </a:r>
          </a:p>
          <a:p>
            <a:pPr algn="just">
              <a:spcBef>
                <a:spcPts val="600"/>
              </a:spcBef>
              <a:spcAft>
                <a:spcPts val="600"/>
              </a:spcAft>
              <a:buClr>
                <a:schemeClr val="tx1"/>
              </a:buClr>
            </a:pPr>
            <a:endParaRPr lang="it-IT" sz="2400" dirty="0">
              <a:cs typeface="Calibri" panose="020F0502020204030204" pitchFamily="34" charset="0"/>
            </a:endParaRPr>
          </a:p>
          <a:p>
            <a:pPr algn="just">
              <a:spcBef>
                <a:spcPts val="600"/>
              </a:spcBef>
              <a:spcAft>
                <a:spcPts val="600"/>
              </a:spcAft>
              <a:buClr>
                <a:schemeClr val="tx1"/>
              </a:buClr>
            </a:pPr>
            <a:endParaRPr lang="it-IT" sz="2400" dirty="0">
              <a:cs typeface="Calibri" panose="020F0502020204030204" pitchFamily="34" charset="0"/>
            </a:endParaRPr>
          </a:p>
          <a:p>
            <a:pPr algn="just">
              <a:spcBef>
                <a:spcPts val="600"/>
              </a:spcBef>
              <a:spcAft>
                <a:spcPts val="600"/>
              </a:spcAft>
              <a:buClr>
                <a:schemeClr val="tx1"/>
              </a:buClr>
            </a:pPr>
            <a:endParaRPr lang="it-IT" sz="2400" dirty="0">
              <a:cs typeface="Calibri" panose="020F0502020204030204" pitchFamily="34" charset="0"/>
            </a:endParaRPr>
          </a:p>
          <a:p>
            <a:pPr algn="just">
              <a:spcBef>
                <a:spcPts val="600"/>
              </a:spcBef>
              <a:spcAft>
                <a:spcPts val="600"/>
              </a:spcAft>
              <a:buClr>
                <a:schemeClr val="tx1"/>
              </a:buClr>
            </a:pPr>
            <a:endParaRPr lang="it-IT" sz="2400" dirty="0">
              <a:cs typeface="Calibri" panose="020F0502020204030204" pitchFamily="34" charset="0"/>
            </a:endParaRPr>
          </a:p>
          <a:p>
            <a:pPr algn="just">
              <a:spcBef>
                <a:spcPts val="600"/>
              </a:spcBef>
              <a:spcAft>
                <a:spcPts val="600"/>
              </a:spcAft>
              <a:buClr>
                <a:schemeClr val="tx1"/>
              </a:buClr>
            </a:pPr>
            <a:endParaRPr lang="it-IT" sz="2400" dirty="0">
              <a:cs typeface="Calibri" panose="020F0502020204030204" pitchFamily="34" charset="0"/>
            </a:endParaRPr>
          </a:p>
          <a:p>
            <a:pPr algn="just">
              <a:spcBef>
                <a:spcPts val="600"/>
              </a:spcBef>
              <a:spcAft>
                <a:spcPts val="600"/>
              </a:spcAft>
              <a:buClr>
                <a:schemeClr val="tx1"/>
              </a:buClr>
            </a:pPr>
            <a:endParaRPr lang="it-IT" sz="2400" dirty="0">
              <a:cs typeface="Calibri" panose="020F0502020204030204" pitchFamily="34" charset="0"/>
            </a:endParaRPr>
          </a:p>
        </p:txBody>
      </p:sp>
      <p:sp>
        <p:nvSpPr>
          <p:cNvPr id="4" name="CustomShape 4">
            <a:extLst>
              <a:ext uri="{FF2B5EF4-FFF2-40B4-BE49-F238E27FC236}">
                <a16:creationId xmlns:a16="http://schemas.microsoft.com/office/drawing/2014/main" id="{D821187E-58C4-623F-D262-2910309E3B32}"/>
              </a:ext>
            </a:extLst>
          </p:cNvPr>
          <p:cNvSpPr/>
          <p:nvPr/>
        </p:nvSpPr>
        <p:spPr>
          <a:xfrm>
            <a:off x="965200" y="146817"/>
            <a:ext cx="11150600" cy="1137319"/>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it-IT" sz="4400" b="1" spc="-1" dirty="0">
                <a:solidFill>
                  <a:srgbClr val="000000"/>
                </a:solidFill>
                <a:latin typeface="Calibri"/>
                <a:ea typeface="DejaVu Sans"/>
              </a:rPr>
              <a:t>Simulazione DRT: metodologia</a:t>
            </a:r>
          </a:p>
          <a:p>
            <a:pPr>
              <a:lnSpc>
                <a:spcPct val="100000"/>
              </a:lnSpc>
            </a:pPr>
            <a:r>
              <a:rPr lang="it-IT" sz="2400" b="1" spc="-1" dirty="0">
                <a:solidFill>
                  <a:srgbClr val="FFC000"/>
                </a:solidFill>
                <a:latin typeface="Calibri"/>
                <a:ea typeface="DejaVu Sans"/>
              </a:rPr>
              <a:t>Simulazione del servizio di trasporto pubblico a chiamata nella Valle Arroscia</a:t>
            </a:r>
            <a:endParaRPr lang="it-IT" sz="2400" b="1" strike="noStrike" spc="-1" dirty="0">
              <a:solidFill>
                <a:srgbClr val="FFC000"/>
              </a:solidFill>
              <a:latin typeface="Arial"/>
            </a:endParaRPr>
          </a:p>
        </p:txBody>
      </p:sp>
      <p:graphicFrame>
        <p:nvGraphicFramePr>
          <p:cNvPr id="5" name="Diagramma 4">
            <a:extLst>
              <a:ext uri="{FF2B5EF4-FFF2-40B4-BE49-F238E27FC236}">
                <a16:creationId xmlns:a16="http://schemas.microsoft.com/office/drawing/2014/main" id="{CF7E29D5-FC14-B8B4-42C8-C4ADF406F0B7}"/>
              </a:ext>
            </a:extLst>
          </p:cNvPr>
          <p:cNvGraphicFramePr/>
          <p:nvPr>
            <p:extLst>
              <p:ext uri="{D42A27DB-BD31-4B8C-83A1-F6EECF244321}">
                <p14:modId xmlns:p14="http://schemas.microsoft.com/office/powerpoint/2010/main" val="562213172"/>
              </p:ext>
            </p:extLst>
          </p:nvPr>
        </p:nvGraphicFramePr>
        <p:xfrm>
          <a:off x="967798" y="1865376"/>
          <a:ext cx="10256404" cy="43966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365519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4">
            <a:extLst>
              <a:ext uri="{FF2B5EF4-FFF2-40B4-BE49-F238E27FC236}">
                <a16:creationId xmlns:a16="http://schemas.microsoft.com/office/drawing/2014/main" id="{D821187E-58C4-623F-D262-2910309E3B32}"/>
              </a:ext>
            </a:extLst>
          </p:cNvPr>
          <p:cNvSpPr/>
          <p:nvPr/>
        </p:nvSpPr>
        <p:spPr>
          <a:xfrm>
            <a:off x="965200" y="146817"/>
            <a:ext cx="11150600" cy="1137319"/>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it-IT" sz="4400" b="1" spc="-1" dirty="0">
                <a:solidFill>
                  <a:srgbClr val="000000"/>
                </a:solidFill>
                <a:latin typeface="Calibri"/>
                <a:ea typeface="DejaVu Sans"/>
              </a:rPr>
              <a:t>Simulazione DRT: metodologia</a:t>
            </a:r>
          </a:p>
          <a:p>
            <a:pPr>
              <a:lnSpc>
                <a:spcPct val="100000"/>
              </a:lnSpc>
            </a:pPr>
            <a:r>
              <a:rPr lang="it-IT" sz="2400" b="1" spc="-1" dirty="0">
                <a:solidFill>
                  <a:srgbClr val="FFC000"/>
                </a:solidFill>
                <a:latin typeface="Calibri"/>
                <a:ea typeface="DejaVu Sans"/>
              </a:rPr>
              <a:t>Simulazione del servizio di trasporto pubblico a chiamata nella Valle Arroscia</a:t>
            </a:r>
            <a:endParaRPr lang="it-IT" sz="2400" b="1" strike="noStrike" spc="-1" dirty="0">
              <a:solidFill>
                <a:srgbClr val="FFC000"/>
              </a:solidFill>
              <a:latin typeface="Arial"/>
            </a:endParaRPr>
          </a:p>
        </p:txBody>
      </p:sp>
      <p:sp>
        <p:nvSpPr>
          <p:cNvPr id="6" name="Segnaposto testo 2">
            <a:extLst>
              <a:ext uri="{FF2B5EF4-FFF2-40B4-BE49-F238E27FC236}">
                <a16:creationId xmlns:a16="http://schemas.microsoft.com/office/drawing/2014/main" id="{64BE5458-1F42-AE2B-800C-FE611AF9E26A}"/>
              </a:ext>
            </a:extLst>
          </p:cNvPr>
          <p:cNvSpPr txBox="1">
            <a:spLocks/>
          </p:cNvSpPr>
          <p:nvPr/>
        </p:nvSpPr>
        <p:spPr>
          <a:xfrm>
            <a:off x="965200" y="1242526"/>
            <a:ext cx="11226800" cy="5115246"/>
          </a:xfrm>
          <a:prstGeom prst="rect">
            <a:avLst/>
          </a:prstGeom>
          <a:solidFill>
            <a:schemeClr val="bg1">
              <a:alpha val="75000"/>
            </a:schemeClr>
          </a:solidFill>
        </p:spPr>
        <p:txBody>
          <a:bodyPr wrap="square" lIns="0" tIns="0" rIns="540000" bIns="0" anchor="t">
            <a:spAutoFit/>
          </a:bodyPr>
          <a:lstStyle>
            <a:lvl1pPr marL="45720" indent="0" algn="just">
              <a:lnSpc>
                <a:spcPct val="90000"/>
              </a:lnSpc>
              <a:spcBef>
                <a:spcPts val="600"/>
              </a:spcBef>
              <a:spcAft>
                <a:spcPts val="600"/>
              </a:spcAft>
              <a:buClr>
                <a:schemeClr val="tx1"/>
              </a:buClr>
              <a:buFont typeface="Arial" panose="020B0604020202020204" pitchFamily="34" charset="0"/>
              <a:buNone/>
              <a:defRPr sz="2400" b="0">
                <a:latin typeface="Calibri" pitchFamily="34" charset="0"/>
                <a:cs typeface="Calibri" panose="020F0502020204030204" pitchFamily="34" charset="0"/>
              </a:defRPr>
            </a:lvl1pPr>
            <a:lvl2pPr marL="685800" indent="-228600">
              <a:lnSpc>
                <a:spcPct val="90000"/>
              </a:lnSpc>
              <a:spcBef>
                <a:spcPts val="500"/>
              </a:spcBef>
              <a:buFont typeface="Arial" panose="020B0604020202020204" pitchFamily="34" charset="0"/>
              <a:buNone/>
              <a:defRPr>
                <a:solidFill>
                  <a:schemeClr val="tx1">
                    <a:tint val="75000"/>
                  </a:schemeClr>
                </a:solidFill>
              </a:defRPr>
            </a:lvl2pPr>
            <a:lvl3pPr marL="1143000" indent="-228600">
              <a:lnSpc>
                <a:spcPct val="90000"/>
              </a:lnSpc>
              <a:spcBef>
                <a:spcPts val="500"/>
              </a:spcBef>
              <a:buFont typeface="Arial" panose="020B0604020202020204" pitchFamily="34" charset="0"/>
              <a:buNone/>
              <a:defRPr sz="1600">
                <a:solidFill>
                  <a:schemeClr val="tx1">
                    <a:tint val="75000"/>
                  </a:schemeClr>
                </a:solidFill>
              </a:defRPr>
            </a:lvl3pPr>
            <a:lvl4pPr marL="1600200" indent="-228600">
              <a:lnSpc>
                <a:spcPct val="90000"/>
              </a:lnSpc>
              <a:spcBef>
                <a:spcPts val="500"/>
              </a:spcBef>
              <a:buFont typeface="Arial" panose="020B0604020202020204" pitchFamily="34" charset="0"/>
              <a:buNone/>
              <a:defRPr sz="1400">
                <a:solidFill>
                  <a:schemeClr val="tx1">
                    <a:tint val="75000"/>
                  </a:schemeClr>
                </a:solidFill>
              </a:defRPr>
            </a:lvl4pPr>
            <a:lvl5pPr marL="2057400" indent="-228600">
              <a:lnSpc>
                <a:spcPct val="90000"/>
              </a:lnSpc>
              <a:spcBef>
                <a:spcPts val="500"/>
              </a:spcBef>
              <a:buFont typeface="Arial" panose="020B0604020202020204" pitchFamily="34" charset="0"/>
              <a:buNone/>
              <a:defRPr sz="1400">
                <a:solidFill>
                  <a:schemeClr val="tx1">
                    <a:tint val="7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it-IT" dirty="0"/>
              <a:t>Per stimare la domanda massima potenziale del servizio si è seguito un processo così articolato:</a:t>
            </a:r>
          </a:p>
          <a:p>
            <a:pPr marL="502920" indent="-457200">
              <a:buFont typeface="+mj-lt"/>
              <a:buAutoNum type="arabicPeriod"/>
            </a:pPr>
            <a:r>
              <a:rPr lang="it-IT" b="1" dirty="0"/>
              <a:t>Costruzione di un indice di attrattività dei comuni</a:t>
            </a:r>
            <a:r>
              <a:rPr lang="it-IT" dirty="0"/>
              <a:t>, costruito ponderando il numero delle attività con l’indice delle distanze (somma delle distanze tra un comune e tutti gli altri), al fine di verificare che i risultati della successiva espansione della matrice non creasse evidenti distorsioni rispetto. </a:t>
            </a:r>
            <a:r>
              <a:rPr lang="it-IT" b="1" dirty="0"/>
              <a:t>Il confronto del rango dei comuni per indice di attrattività con quello di ripartizione degli spostamenti sistematico, è quasi perfettamente coincidente</a:t>
            </a:r>
            <a:r>
              <a:rPr lang="it-IT" dirty="0"/>
              <a:t>, e pertanto le destinazione degli utenti sistematici sono sovrapponibili a quelle degli utenti occasionali.</a:t>
            </a:r>
          </a:p>
          <a:p>
            <a:pPr marL="502920" indent="-457200">
              <a:buFont typeface="+mj-lt"/>
              <a:buAutoNum type="arabicPeriod"/>
            </a:pPr>
            <a:r>
              <a:rPr lang="it-IT" b="1" dirty="0"/>
              <a:t>Espansione della matrice dei sistematici </a:t>
            </a:r>
            <a:r>
              <a:rPr lang="it-IT" dirty="0"/>
              <a:t>considerando gli spostamenti sistematici della matrice ISTAT pari al dato medio italiano registrato da ISFORT nel 2021. </a:t>
            </a:r>
          </a:p>
          <a:p>
            <a:pPr marL="502920" indent="-457200">
              <a:buFont typeface="+mj-lt"/>
              <a:buAutoNum type="arabicPeriod"/>
            </a:pPr>
            <a:r>
              <a:rPr lang="it-IT" b="1" dirty="0"/>
              <a:t>Stima della domanda potenziale </a:t>
            </a:r>
            <a:r>
              <a:rPr lang="it-IT" dirty="0"/>
              <a:t>in base a diverse assunzioni per a seconda dei cluster di utenti per filtrare gli spostamenti complessivi.</a:t>
            </a:r>
          </a:p>
        </p:txBody>
      </p:sp>
    </p:spTree>
    <p:extLst>
      <p:ext uri="{BB962C8B-B14F-4D97-AF65-F5344CB8AC3E}">
        <p14:creationId xmlns:p14="http://schemas.microsoft.com/office/powerpoint/2010/main" val="18656102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4">
            <a:extLst>
              <a:ext uri="{FF2B5EF4-FFF2-40B4-BE49-F238E27FC236}">
                <a16:creationId xmlns:a16="http://schemas.microsoft.com/office/drawing/2014/main" id="{D821187E-58C4-623F-D262-2910309E3B32}"/>
              </a:ext>
            </a:extLst>
          </p:cNvPr>
          <p:cNvSpPr/>
          <p:nvPr/>
        </p:nvSpPr>
        <p:spPr>
          <a:xfrm>
            <a:off x="965200" y="146817"/>
            <a:ext cx="11150600" cy="1137319"/>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it-IT" sz="4400" b="1" spc="-1" dirty="0">
                <a:solidFill>
                  <a:srgbClr val="000000"/>
                </a:solidFill>
                <a:latin typeface="Calibri"/>
                <a:ea typeface="DejaVu Sans"/>
              </a:rPr>
              <a:t>Simulazione DRT: espansione della matrice</a:t>
            </a:r>
          </a:p>
          <a:p>
            <a:pPr>
              <a:lnSpc>
                <a:spcPct val="100000"/>
              </a:lnSpc>
            </a:pPr>
            <a:r>
              <a:rPr lang="it-IT" sz="2400" b="1" spc="-1" dirty="0">
                <a:solidFill>
                  <a:srgbClr val="FFC000"/>
                </a:solidFill>
                <a:latin typeface="Calibri"/>
                <a:ea typeface="DejaVu Sans"/>
              </a:rPr>
              <a:t>Simulazione del servizio di trasporto pubblico a chiamata nella Valle Arroscia</a:t>
            </a:r>
            <a:endParaRPr lang="it-IT" sz="2400" b="1" strike="noStrike" spc="-1" dirty="0">
              <a:solidFill>
                <a:srgbClr val="FFC000"/>
              </a:solidFill>
              <a:latin typeface="Arial"/>
            </a:endParaRPr>
          </a:p>
        </p:txBody>
      </p:sp>
      <p:sp>
        <p:nvSpPr>
          <p:cNvPr id="5" name="Segnaposto testo 4">
            <a:extLst>
              <a:ext uri="{FF2B5EF4-FFF2-40B4-BE49-F238E27FC236}">
                <a16:creationId xmlns:a16="http://schemas.microsoft.com/office/drawing/2014/main" id="{FDB3E45D-BC69-F2F9-6176-FC6C7FB29E83}"/>
              </a:ext>
            </a:extLst>
          </p:cNvPr>
          <p:cNvSpPr>
            <a:spLocks noGrp="1"/>
          </p:cNvSpPr>
          <p:nvPr>
            <p:ph type="body" idx="1"/>
          </p:nvPr>
        </p:nvSpPr>
        <p:spPr>
          <a:xfrm>
            <a:off x="1301675" y="6039284"/>
            <a:ext cx="10926828" cy="664797"/>
          </a:xfrm>
          <a:solidFill>
            <a:schemeClr val="bg1">
              <a:alpha val="75000"/>
            </a:schemeClr>
          </a:solidFill>
        </p:spPr>
        <p:txBody>
          <a:bodyPr wrap="square" lIns="0" tIns="0" rIns="540000" bIns="0" anchor="t">
            <a:spAutoFit/>
          </a:bodyPr>
          <a:lstStyle/>
          <a:p>
            <a:pPr algn="just">
              <a:spcBef>
                <a:spcPts val="600"/>
              </a:spcBef>
              <a:spcAft>
                <a:spcPts val="600"/>
              </a:spcAft>
              <a:buClr>
                <a:schemeClr val="tx1"/>
              </a:buClr>
            </a:pPr>
            <a:r>
              <a:rPr lang="it-IT" b="1" dirty="0">
                <a:solidFill>
                  <a:srgbClr val="FF0000"/>
                </a:solidFill>
                <a:cs typeface="Calibri" panose="020F0502020204030204" pitchFamily="34" charset="0"/>
              </a:rPr>
              <a:t>Attenzione</a:t>
            </a:r>
            <a:r>
              <a:rPr lang="it-IT" b="1" dirty="0">
                <a:cs typeface="Calibri" panose="020F0502020204030204" pitchFamily="34" charset="0"/>
              </a:rPr>
              <a:t>: </a:t>
            </a:r>
            <a:r>
              <a:rPr lang="it-IT" dirty="0">
                <a:cs typeface="Calibri" panose="020F0502020204030204" pitchFamily="34" charset="0"/>
              </a:rPr>
              <a:t>Tale espansione è stata condotta solo al fine di ricostruire un numero di spostamenti complessivi, ma non può, ovviamente, rappresentare un dato sul quale sviluppare una progettazione di dettaglio dei servizi, che necessita di dati esaustivi sulle esigenze di mobilità nella Valle e di ricerche in merito alla propensione all’uso. </a:t>
            </a:r>
          </a:p>
        </p:txBody>
      </p:sp>
      <p:sp>
        <p:nvSpPr>
          <p:cNvPr id="3" name="Ovale 2">
            <a:extLst>
              <a:ext uri="{FF2B5EF4-FFF2-40B4-BE49-F238E27FC236}">
                <a16:creationId xmlns:a16="http://schemas.microsoft.com/office/drawing/2014/main" id="{5B570CF3-E3BE-C656-AB47-CC753B763B54}"/>
              </a:ext>
            </a:extLst>
          </p:cNvPr>
          <p:cNvSpPr/>
          <p:nvPr/>
        </p:nvSpPr>
        <p:spPr>
          <a:xfrm>
            <a:off x="3182393" y="3498212"/>
            <a:ext cx="1258529" cy="125852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a:t>2.145</a:t>
            </a:r>
          </a:p>
        </p:txBody>
      </p:sp>
      <p:cxnSp>
        <p:nvCxnSpPr>
          <p:cNvPr id="6" name="Connettore diritto 5">
            <a:extLst>
              <a:ext uri="{FF2B5EF4-FFF2-40B4-BE49-F238E27FC236}">
                <a16:creationId xmlns:a16="http://schemas.microsoft.com/office/drawing/2014/main" id="{B0CE521F-CF1C-DCD3-902F-0E5E5E8C0535}"/>
              </a:ext>
            </a:extLst>
          </p:cNvPr>
          <p:cNvCxnSpPr>
            <a:cxnSpLocks/>
            <a:stCxn id="3" idx="0"/>
            <a:endCxn id="8" idx="0"/>
          </p:cNvCxnSpPr>
          <p:nvPr/>
        </p:nvCxnSpPr>
        <p:spPr>
          <a:xfrm flipV="1">
            <a:off x="3811658" y="2874454"/>
            <a:ext cx="4715157" cy="6237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Connettore diritto 6">
            <a:extLst>
              <a:ext uri="{FF2B5EF4-FFF2-40B4-BE49-F238E27FC236}">
                <a16:creationId xmlns:a16="http://schemas.microsoft.com/office/drawing/2014/main" id="{378B1463-054B-82D4-C95C-0633423A90D3}"/>
              </a:ext>
            </a:extLst>
          </p:cNvPr>
          <p:cNvCxnSpPr>
            <a:cxnSpLocks/>
            <a:stCxn id="3" idx="4"/>
            <a:endCxn id="8" idx="4"/>
          </p:cNvCxnSpPr>
          <p:nvPr/>
        </p:nvCxnSpPr>
        <p:spPr>
          <a:xfrm>
            <a:off x="3811658" y="4756741"/>
            <a:ext cx="4715157" cy="3901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Ovale 7">
            <a:extLst>
              <a:ext uri="{FF2B5EF4-FFF2-40B4-BE49-F238E27FC236}">
                <a16:creationId xmlns:a16="http://schemas.microsoft.com/office/drawing/2014/main" id="{8D4CEC01-88E2-0C87-CF73-5B6EC12A2696}"/>
              </a:ext>
            </a:extLst>
          </p:cNvPr>
          <p:cNvSpPr/>
          <p:nvPr/>
        </p:nvSpPr>
        <p:spPr>
          <a:xfrm>
            <a:off x="7390599" y="2874454"/>
            <a:ext cx="2272432" cy="2272432"/>
          </a:xfrm>
          <a:prstGeom prst="ellipse">
            <a:avLst/>
          </a:prstGeom>
          <a:solidFill>
            <a:srgbClr val="FDC6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b="1" dirty="0">
                <a:solidFill>
                  <a:schemeClr val="tx1"/>
                </a:solidFill>
              </a:rPr>
              <a:t>6.519</a:t>
            </a:r>
          </a:p>
        </p:txBody>
      </p:sp>
      <p:sp>
        <p:nvSpPr>
          <p:cNvPr id="9" name="CasellaDiTesto 8">
            <a:extLst>
              <a:ext uri="{FF2B5EF4-FFF2-40B4-BE49-F238E27FC236}">
                <a16:creationId xmlns:a16="http://schemas.microsoft.com/office/drawing/2014/main" id="{18E31C80-9DB0-DE0B-F00A-23C3D61FDE2E}"/>
              </a:ext>
            </a:extLst>
          </p:cNvPr>
          <p:cNvSpPr txBox="1"/>
          <p:nvPr/>
        </p:nvSpPr>
        <p:spPr>
          <a:xfrm>
            <a:off x="2507454" y="2444267"/>
            <a:ext cx="3220497" cy="461665"/>
          </a:xfrm>
          <a:prstGeom prst="rect">
            <a:avLst/>
          </a:prstGeom>
          <a:noFill/>
        </p:spPr>
        <p:txBody>
          <a:bodyPr wrap="none" rtlCol="0">
            <a:spAutoFit/>
          </a:bodyPr>
          <a:lstStyle/>
          <a:p>
            <a:r>
              <a:rPr lang="it-IT" sz="2400" b="1" dirty="0">
                <a:latin typeface="Calibri" panose="020F0502020204030204" pitchFamily="34" charset="0"/>
                <a:cs typeface="Calibri" panose="020F0502020204030204" pitchFamily="34" charset="0"/>
              </a:rPr>
              <a:t>Spostamenti sistematici</a:t>
            </a:r>
          </a:p>
        </p:txBody>
      </p:sp>
      <p:sp>
        <p:nvSpPr>
          <p:cNvPr id="10" name="CasellaDiTesto 9">
            <a:extLst>
              <a:ext uri="{FF2B5EF4-FFF2-40B4-BE49-F238E27FC236}">
                <a16:creationId xmlns:a16="http://schemas.microsoft.com/office/drawing/2014/main" id="{1AC4D8DC-C4A8-FA2B-CBA3-818AEE60D3B8}"/>
              </a:ext>
            </a:extLst>
          </p:cNvPr>
          <p:cNvSpPr txBox="1"/>
          <p:nvPr/>
        </p:nvSpPr>
        <p:spPr>
          <a:xfrm>
            <a:off x="7171283" y="2412789"/>
            <a:ext cx="2788071" cy="461665"/>
          </a:xfrm>
          <a:prstGeom prst="rect">
            <a:avLst/>
          </a:prstGeom>
          <a:noFill/>
        </p:spPr>
        <p:txBody>
          <a:bodyPr wrap="none" rtlCol="0">
            <a:spAutoFit/>
          </a:bodyPr>
          <a:lstStyle/>
          <a:p>
            <a:r>
              <a:rPr lang="it-IT" sz="2400" b="1" dirty="0">
                <a:latin typeface="Calibri" panose="020F0502020204030204" pitchFamily="34" charset="0"/>
                <a:cs typeface="Calibri" panose="020F0502020204030204" pitchFamily="34" charset="0"/>
              </a:rPr>
              <a:t>Tutti gli spostamenti</a:t>
            </a:r>
          </a:p>
        </p:txBody>
      </p:sp>
      <p:sp>
        <p:nvSpPr>
          <p:cNvPr id="14" name="Segnaposto testo 4">
            <a:extLst>
              <a:ext uri="{FF2B5EF4-FFF2-40B4-BE49-F238E27FC236}">
                <a16:creationId xmlns:a16="http://schemas.microsoft.com/office/drawing/2014/main" id="{37D6662A-525B-7CD7-B276-7CD800324621}"/>
              </a:ext>
            </a:extLst>
          </p:cNvPr>
          <p:cNvSpPr txBox="1">
            <a:spLocks/>
          </p:cNvSpPr>
          <p:nvPr/>
        </p:nvSpPr>
        <p:spPr>
          <a:xfrm>
            <a:off x="965201" y="1397936"/>
            <a:ext cx="11226800" cy="664797"/>
          </a:xfrm>
          <a:prstGeom prst="rect">
            <a:avLst/>
          </a:prstGeom>
          <a:solidFill>
            <a:schemeClr val="bg1">
              <a:alpha val="75000"/>
            </a:schemeClr>
          </a:solidFill>
        </p:spPr>
        <p:txBody>
          <a:bodyPr wrap="square" lIns="0" tIns="0" rIns="540000" bIns="0" anchor="t">
            <a:spAutoFit/>
          </a:bodyPr>
          <a:lstStyle>
            <a:lvl1pPr marL="45720" indent="0" algn="just">
              <a:lnSpc>
                <a:spcPct val="90000"/>
              </a:lnSpc>
              <a:spcBef>
                <a:spcPts val="600"/>
              </a:spcBef>
              <a:spcAft>
                <a:spcPts val="600"/>
              </a:spcAft>
              <a:buClr>
                <a:schemeClr val="tx1"/>
              </a:buClr>
              <a:buFont typeface="Arial" panose="020B0604020202020204" pitchFamily="34" charset="0"/>
              <a:buNone/>
              <a:defRPr sz="2400" b="0">
                <a:latin typeface="Calibri" pitchFamily="34" charset="0"/>
                <a:cs typeface="Calibri" panose="020F0502020204030204" pitchFamily="34" charset="0"/>
              </a:defRPr>
            </a:lvl1pPr>
            <a:lvl2pPr marL="685800" indent="-228600">
              <a:lnSpc>
                <a:spcPct val="90000"/>
              </a:lnSpc>
              <a:spcBef>
                <a:spcPts val="500"/>
              </a:spcBef>
              <a:buFont typeface="Arial" panose="020B0604020202020204" pitchFamily="34" charset="0"/>
              <a:buNone/>
              <a:defRPr>
                <a:solidFill>
                  <a:schemeClr val="tx1">
                    <a:tint val="75000"/>
                  </a:schemeClr>
                </a:solidFill>
              </a:defRPr>
            </a:lvl2pPr>
            <a:lvl3pPr marL="1143000" indent="-228600">
              <a:lnSpc>
                <a:spcPct val="90000"/>
              </a:lnSpc>
              <a:spcBef>
                <a:spcPts val="500"/>
              </a:spcBef>
              <a:buFont typeface="Arial" panose="020B0604020202020204" pitchFamily="34" charset="0"/>
              <a:buNone/>
              <a:defRPr sz="1600">
                <a:solidFill>
                  <a:schemeClr val="tx1">
                    <a:tint val="75000"/>
                  </a:schemeClr>
                </a:solidFill>
              </a:defRPr>
            </a:lvl3pPr>
            <a:lvl4pPr marL="1600200" indent="-228600">
              <a:lnSpc>
                <a:spcPct val="90000"/>
              </a:lnSpc>
              <a:spcBef>
                <a:spcPts val="500"/>
              </a:spcBef>
              <a:buFont typeface="Arial" panose="020B0604020202020204" pitchFamily="34" charset="0"/>
              <a:buNone/>
              <a:defRPr sz="1400">
                <a:solidFill>
                  <a:schemeClr val="tx1">
                    <a:tint val="75000"/>
                  </a:schemeClr>
                </a:solidFill>
              </a:defRPr>
            </a:lvl4pPr>
            <a:lvl5pPr marL="2057400" indent="-228600">
              <a:lnSpc>
                <a:spcPct val="90000"/>
              </a:lnSpc>
              <a:spcBef>
                <a:spcPts val="500"/>
              </a:spcBef>
              <a:buFont typeface="Arial" panose="020B0604020202020204" pitchFamily="34" charset="0"/>
              <a:buNone/>
              <a:defRPr sz="1400">
                <a:solidFill>
                  <a:schemeClr val="tx1">
                    <a:tint val="7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it-IT" dirty="0"/>
              <a:t>Dall’espansione degli spostamenti sistematici si è raggiunto il valore degli spostamenti complessivi.</a:t>
            </a:r>
          </a:p>
        </p:txBody>
      </p:sp>
    </p:spTree>
    <p:extLst>
      <p:ext uri="{BB962C8B-B14F-4D97-AF65-F5344CB8AC3E}">
        <p14:creationId xmlns:p14="http://schemas.microsoft.com/office/powerpoint/2010/main" val="20877047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4">
            <a:extLst>
              <a:ext uri="{FF2B5EF4-FFF2-40B4-BE49-F238E27FC236}">
                <a16:creationId xmlns:a16="http://schemas.microsoft.com/office/drawing/2014/main" id="{D821187E-58C4-623F-D262-2910309E3B32}"/>
              </a:ext>
            </a:extLst>
          </p:cNvPr>
          <p:cNvSpPr/>
          <p:nvPr/>
        </p:nvSpPr>
        <p:spPr>
          <a:xfrm>
            <a:off x="965200" y="146817"/>
            <a:ext cx="11150600" cy="1137319"/>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it-IT" sz="4400" b="1" spc="-1" dirty="0">
                <a:solidFill>
                  <a:srgbClr val="000000"/>
                </a:solidFill>
                <a:latin typeface="Calibri"/>
                <a:ea typeface="DejaVu Sans"/>
              </a:rPr>
              <a:t>Simulazione DRT: definizione del target</a:t>
            </a:r>
          </a:p>
          <a:p>
            <a:pPr>
              <a:lnSpc>
                <a:spcPct val="100000"/>
              </a:lnSpc>
            </a:pPr>
            <a:r>
              <a:rPr lang="it-IT" sz="2400" b="1" spc="-1" dirty="0">
                <a:solidFill>
                  <a:srgbClr val="FFC000"/>
                </a:solidFill>
                <a:latin typeface="Calibri"/>
                <a:ea typeface="DejaVu Sans"/>
              </a:rPr>
              <a:t>Simulazione del servizio di trasporto pubblico a chiamata nella Valle Arroscia</a:t>
            </a:r>
            <a:endParaRPr lang="it-IT" sz="2400" b="1" strike="noStrike" spc="-1" dirty="0">
              <a:solidFill>
                <a:srgbClr val="FFC000"/>
              </a:solidFill>
              <a:latin typeface="Arial"/>
            </a:endParaRPr>
          </a:p>
        </p:txBody>
      </p:sp>
      <p:sp>
        <p:nvSpPr>
          <p:cNvPr id="5" name="Segnaposto testo 4">
            <a:extLst>
              <a:ext uri="{FF2B5EF4-FFF2-40B4-BE49-F238E27FC236}">
                <a16:creationId xmlns:a16="http://schemas.microsoft.com/office/drawing/2014/main" id="{FDB3E45D-BC69-F2F9-6176-FC6C7FB29E83}"/>
              </a:ext>
            </a:extLst>
          </p:cNvPr>
          <p:cNvSpPr>
            <a:spLocks noGrp="1"/>
          </p:cNvSpPr>
          <p:nvPr>
            <p:ph type="body" idx="1"/>
          </p:nvPr>
        </p:nvSpPr>
        <p:spPr>
          <a:xfrm>
            <a:off x="965200" y="1422065"/>
            <a:ext cx="11226799" cy="5244513"/>
          </a:xfrm>
          <a:solidFill>
            <a:schemeClr val="bg1">
              <a:alpha val="75000"/>
            </a:schemeClr>
          </a:solidFill>
        </p:spPr>
        <p:txBody>
          <a:bodyPr wrap="square" lIns="0" tIns="0" rIns="540000" bIns="0" anchor="t">
            <a:spAutoFit/>
          </a:bodyPr>
          <a:lstStyle/>
          <a:p>
            <a:pPr algn="just">
              <a:spcBef>
                <a:spcPts val="600"/>
              </a:spcBef>
              <a:spcAft>
                <a:spcPts val="600"/>
              </a:spcAft>
              <a:buClr>
                <a:schemeClr val="tx1"/>
              </a:buClr>
            </a:pPr>
            <a:r>
              <a:rPr lang="it-IT" sz="2400" dirty="0">
                <a:cs typeface="Calibri" panose="020F0502020204030204" pitchFamily="34" charset="0"/>
              </a:rPr>
              <a:t>Le principali </a:t>
            </a:r>
            <a:r>
              <a:rPr lang="it-IT" sz="2400" i="1" dirty="0" err="1">
                <a:cs typeface="Calibri" panose="020F0502020204030204" pitchFamily="34" charset="0"/>
              </a:rPr>
              <a:t>assumptions</a:t>
            </a:r>
            <a:r>
              <a:rPr lang="it-IT" sz="2400" dirty="0">
                <a:cs typeface="Calibri" panose="020F0502020204030204" pitchFamily="34" charset="0"/>
              </a:rPr>
              <a:t> considerate sono:</a:t>
            </a:r>
          </a:p>
          <a:p>
            <a:pPr marL="388620" indent="-342900" algn="just">
              <a:spcBef>
                <a:spcPts val="600"/>
              </a:spcBef>
              <a:spcAft>
                <a:spcPts val="600"/>
              </a:spcAft>
              <a:buClr>
                <a:schemeClr val="tx1"/>
              </a:buClr>
              <a:buFont typeface="Arial" panose="020B0604020202020204" pitchFamily="34" charset="0"/>
              <a:buChar char="•"/>
            </a:pPr>
            <a:r>
              <a:rPr lang="it-IT" sz="2400" dirty="0">
                <a:cs typeface="Calibri" panose="020F0502020204030204" pitchFamily="34" charset="0"/>
              </a:rPr>
              <a:t>La </a:t>
            </a:r>
            <a:r>
              <a:rPr lang="it-IT" sz="2400" b="1" dirty="0">
                <a:cs typeface="Calibri" panose="020F0502020204030204" pitchFamily="34" charset="0"/>
              </a:rPr>
              <a:t>ripartizione modale </a:t>
            </a:r>
            <a:r>
              <a:rPr lang="it-IT" sz="2400" dirty="0">
                <a:cs typeface="Calibri" panose="020F0502020204030204" pitchFamily="34" charset="0"/>
              </a:rPr>
              <a:t>dei diversi modi di trasporto è stata mantenuta </a:t>
            </a:r>
            <a:r>
              <a:rPr lang="it-IT" sz="2400" b="1" dirty="0">
                <a:cs typeface="Calibri" panose="020F0502020204030204" pitchFamily="34" charset="0"/>
              </a:rPr>
              <a:t>pari a quella della matrice del pendolarismo</a:t>
            </a:r>
            <a:r>
              <a:rPr lang="it-IT" sz="2400" dirty="0">
                <a:cs typeface="Calibri" panose="020F0502020204030204" pitchFamily="34" charset="0"/>
              </a:rPr>
              <a:t>.</a:t>
            </a:r>
          </a:p>
          <a:p>
            <a:pPr marL="388620" indent="-342900" algn="just">
              <a:spcBef>
                <a:spcPts val="600"/>
              </a:spcBef>
              <a:spcAft>
                <a:spcPts val="600"/>
              </a:spcAft>
              <a:buClr>
                <a:schemeClr val="tx1"/>
              </a:buClr>
              <a:buFont typeface="Arial" panose="020B0604020202020204" pitchFamily="34" charset="0"/>
              <a:buChar char="•"/>
            </a:pPr>
            <a:r>
              <a:rPr lang="it-IT" sz="2400" dirty="0">
                <a:cs typeface="Calibri" panose="020F0502020204030204" pitchFamily="34" charset="0"/>
              </a:rPr>
              <a:t>Gli spostamenti relativi alla </a:t>
            </a:r>
            <a:r>
              <a:rPr lang="it-IT" sz="2400" b="1" dirty="0">
                <a:cs typeface="Calibri" panose="020F0502020204030204" pitchFamily="34" charset="0"/>
              </a:rPr>
              <a:t>mobilità dolce e quelli realizzati in scuolabus o navette aziendali non sono stati considerati come target del servizio</a:t>
            </a:r>
            <a:r>
              <a:rPr lang="it-IT" sz="2400" dirty="0">
                <a:cs typeface="Calibri" panose="020F0502020204030204" pitchFamily="34" charset="0"/>
              </a:rPr>
              <a:t>. </a:t>
            </a:r>
          </a:p>
          <a:p>
            <a:pPr marL="388620" indent="-342900" algn="just">
              <a:spcBef>
                <a:spcPts val="600"/>
              </a:spcBef>
              <a:spcAft>
                <a:spcPts val="600"/>
              </a:spcAft>
              <a:buClr>
                <a:schemeClr val="tx1"/>
              </a:buClr>
              <a:buFont typeface="Arial" panose="020B0604020202020204" pitchFamily="34" charset="0"/>
              <a:buChar char="•"/>
            </a:pPr>
            <a:r>
              <a:rPr lang="it-IT" sz="2400" b="1" dirty="0">
                <a:cs typeface="Calibri" panose="020F0502020204030204" pitchFamily="34" charset="0"/>
              </a:rPr>
              <a:t>Riduzione al 50% degli spostamenti interni in archi in sovrapposizione </a:t>
            </a:r>
            <a:r>
              <a:rPr lang="it-IT" sz="2400" dirty="0">
                <a:cs typeface="Calibri" panose="020F0502020204030204" pitchFamily="34" charset="0"/>
              </a:rPr>
              <a:t>con le linee di forza del  TPL. </a:t>
            </a:r>
          </a:p>
          <a:p>
            <a:pPr marL="388620" indent="-342900" algn="just">
              <a:spcBef>
                <a:spcPts val="600"/>
              </a:spcBef>
              <a:spcAft>
                <a:spcPts val="600"/>
              </a:spcAft>
              <a:buClr>
                <a:schemeClr val="tx1"/>
              </a:buClr>
              <a:buFont typeface="Arial" panose="020B0604020202020204" pitchFamily="34" charset="0"/>
              <a:buChar char="•"/>
            </a:pPr>
            <a:r>
              <a:rPr lang="it-IT" sz="2400" b="1" dirty="0">
                <a:cs typeface="Calibri" panose="020F0502020204030204" pitchFamily="34" charset="0"/>
              </a:rPr>
              <a:t>Gli spostamenti da o verso l’esterno</a:t>
            </a:r>
            <a:r>
              <a:rPr lang="it-IT" sz="2400" dirty="0">
                <a:cs typeface="Calibri" panose="020F0502020204030204" pitchFamily="34" charset="0"/>
              </a:rPr>
              <a:t>, aventi come O/D un Comune già servito con servizio di TPL, non sono stati ricompresi nella domanda potenziale. </a:t>
            </a:r>
          </a:p>
          <a:p>
            <a:pPr marL="388620" indent="-342900" algn="just">
              <a:spcBef>
                <a:spcPts val="600"/>
              </a:spcBef>
              <a:spcAft>
                <a:spcPts val="600"/>
              </a:spcAft>
              <a:buClr>
                <a:schemeClr val="tx1"/>
              </a:buClr>
              <a:buFont typeface="Arial" panose="020B0604020202020204" pitchFamily="34" charset="0"/>
              <a:buChar char="•"/>
            </a:pPr>
            <a:r>
              <a:rPr lang="it-IT" sz="2400" b="1" dirty="0">
                <a:cs typeface="Calibri" panose="020F0502020204030204" pitchFamily="34" charset="0"/>
              </a:rPr>
              <a:t>Riduzione al 40% degli spostamenti in machina </a:t>
            </a:r>
            <a:r>
              <a:rPr lang="it-IT" sz="2400" dirty="0">
                <a:cs typeface="Calibri" panose="020F0502020204030204" pitchFamily="34" charset="0"/>
              </a:rPr>
              <a:t>(ovvero il 50% degli spostamenti in auto senza passeggero, in base ad una propensione d’uso stimata).</a:t>
            </a:r>
          </a:p>
          <a:p>
            <a:pPr marL="388620" indent="-342900" algn="just">
              <a:spcBef>
                <a:spcPts val="600"/>
              </a:spcBef>
              <a:spcAft>
                <a:spcPts val="600"/>
              </a:spcAft>
              <a:buClr>
                <a:schemeClr val="tx1"/>
              </a:buClr>
              <a:buFont typeface="Arial" panose="020B0604020202020204" pitchFamily="34" charset="0"/>
              <a:buChar char="•"/>
            </a:pPr>
            <a:r>
              <a:rPr lang="it-IT" sz="2400" dirty="0">
                <a:cs typeface="Calibri" panose="020F0502020204030204" pitchFamily="34" charset="0"/>
              </a:rPr>
              <a:t>Si è considerata la distribuzione della domanda come </a:t>
            </a:r>
            <a:r>
              <a:rPr lang="it-IT" sz="2400" b="1" dirty="0">
                <a:cs typeface="Calibri" panose="020F0502020204030204" pitchFamily="34" charset="0"/>
              </a:rPr>
              <a:t>omogenea,</a:t>
            </a:r>
            <a:r>
              <a:rPr lang="it-IT" sz="2400" dirty="0">
                <a:cs typeface="Calibri" panose="020F0502020204030204" pitchFamily="34" charset="0"/>
              </a:rPr>
              <a:t> in due archi di servizio (morbida e punta).</a:t>
            </a:r>
          </a:p>
        </p:txBody>
      </p:sp>
    </p:spTree>
    <p:extLst>
      <p:ext uri="{BB962C8B-B14F-4D97-AF65-F5344CB8AC3E}">
        <p14:creationId xmlns:p14="http://schemas.microsoft.com/office/powerpoint/2010/main" val="19113579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4">
            <a:extLst>
              <a:ext uri="{FF2B5EF4-FFF2-40B4-BE49-F238E27FC236}">
                <a16:creationId xmlns:a16="http://schemas.microsoft.com/office/drawing/2014/main" id="{D821187E-58C4-623F-D262-2910309E3B32}"/>
              </a:ext>
            </a:extLst>
          </p:cNvPr>
          <p:cNvSpPr/>
          <p:nvPr/>
        </p:nvSpPr>
        <p:spPr>
          <a:xfrm>
            <a:off x="965200" y="146817"/>
            <a:ext cx="11150600" cy="1137319"/>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it-IT" sz="4400" b="1" spc="-1" dirty="0">
                <a:solidFill>
                  <a:srgbClr val="000000"/>
                </a:solidFill>
                <a:latin typeface="Calibri"/>
                <a:ea typeface="DejaVu Sans"/>
              </a:rPr>
              <a:t>Simulazione DRT: definizione del target</a:t>
            </a:r>
          </a:p>
          <a:p>
            <a:pPr>
              <a:lnSpc>
                <a:spcPct val="100000"/>
              </a:lnSpc>
            </a:pPr>
            <a:r>
              <a:rPr lang="it-IT" sz="2400" b="1" spc="-1" dirty="0">
                <a:solidFill>
                  <a:srgbClr val="FFC000"/>
                </a:solidFill>
                <a:latin typeface="Calibri"/>
                <a:ea typeface="DejaVu Sans"/>
              </a:rPr>
              <a:t>Simulazione del servizio di trasporto pubblico a chiamata nella Valle Arroscia</a:t>
            </a:r>
            <a:endParaRPr lang="it-IT" sz="2400" b="1" strike="noStrike" spc="-1" dirty="0">
              <a:solidFill>
                <a:srgbClr val="FFC000"/>
              </a:solidFill>
              <a:latin typeface="Arial"/>
            </a:endParaRPr>
          </a:p>
        </p:txBody>
      </p:sp>
      <p:sp>
        <p:nvSpPr>
          <p:cNvPr id="3" name="Segnaposto testo 2">
            <a:extLst>
              <a:ext uri="{FF2B5EF4-FFF2-40B4-BE49-F238E27FC236}">
                <a16:creationId xmlns:a16="http://schemas.microsoft.com/office/drawing/2014/main" id="{BB863AA5-5FA7-AF98-3723-0BF2CB5395DA}"/>
              </a:ext>
            </a:extLst>
          </p:cNvPr>
          <p:cNvSpPr>
            <a:spLocks noGrp="1"/>
          </p:cNvSpPr>
          <p:nvPr>
            <p:ph type="body" idx="1"/>
          </p:nvPr>
        </p:nvSpPr>
        <p:spPr>
          <a:xfrm>
            <a:off x="777806" y="1422066"/>
            <a:ext cx="11414193" cy="997196"/>
          </a:xfrm>
          <a:solidFill>
            <a:schemeClr val="bg1">
              <a:alpha val="75000"/>
            </a:schemeClr>
          </a:solidFill>
        </p:spPr>
        <p:txBody>
          <a:bodyPr wrap="square" lIns="0" tIns="0" rIns="540000" bIns="0" anchor="t">
            <a:spAutoFit/>
          </a:bodyPr>
          <a:lstStyle/>
          <a:p>
            <a:pPr algn="just">
              <a:spcBef>
                <a:spcPts val="600"/>
              </a:spcBef>
              <a:spcAft>
                <a:spcPts val="600"/>
              </a:spcAft>
              <a:buClr>
                <a:schemeClr val="tx1"/>
              </a:buClr>
            </a:pPr>
            <a:r>
              <a:rPr lang="it-IT" sz="2400" b="1" dirty="0">
                <a:cs typeface="Calibri" panose="020F0502020204030204" pitchFamily="34" charset="0"/>
              </a:rPr>
              <a:t>Gli spostamenti complessivi definiti come domanda potenziale (massima teorica) sono stati stimati in 3.170 spostamenti al giorno</a:t>
            </a:r>
            <a:r>
              <a:rPr lang="it-IT" sz="2400" dirty="0">
                <a:cs typeface="Calibri" panose="020F0502020204030204" pitchFamily="34" charset="0"/>
              </a:rPr>
              <a:t>, ovvero il 48% degli spostamenti complessivi.</a:t>
            </a:r>
          </a:p>
        </p:txBody>
      </p:sp>
      <p:graphicFrame>
        <p:nvGraphicFramePr>
          <p:cNvPr id="6" name="Tabella 5">
            <a:extLst>
              <a:ext uri="{FF2B5EF4-FFF2-40B4-BE49-F238E27FC236}">
                <a16:creationId xmlns:a16="http://schemas.microsoft.com/office/drawing/2014/main" id="{03A85378-6787-F342-4E4A-F46E01AC35DC}"/>
              </a:ext>
            </a:extLst>
          </p:cNvPr>
          <p:cNvGraphicFramePr>
            <a:graphicFrameLocks noGrp="1"/>
          </p:cNvGraphicFramePr>
          <p:nvPr>
            <p:extLst>
              <p:ext uri="{D42A27DB-BD31-4B8C-83A1-F6EECF244321}">
                <p14:modId xmlns:p14="http://schemas.microsoft.com/office/powerpoint/2010/main" val="3265956045"/>
              </p:ext>
            </p:extLst>
          </p:nvPr>
        </p:nvGraphicFramePr>
        <p:xfrm>
          <a:off x="2149750" y="2691829"/>
          <a:ext cx="7251102" cy="3714142"/>
        </p:xfrm>
        <a:graphic>
          <a:graphicData uri="http://schemas.openxmlformats.org/drawingml/2006/table">
            <a:tbl>
              <a:tblPr/>
              <a:tblGrid>
                <a:gridCol w="1007598">
                  <a:extLst>
                    <a:ext uri="{9D8B030D-6E8A-4147-A177-3AD203B41FA5}">
                      <a16:colId xmlns:a16="http://schemas.microsoft.com/office/drawing/2014/main" val="1139723083"/>
                    </a:ext>
                  </a:extLst>
                </a:gridCol>
                <a:gridCol w="1007598">
                  <a:extLst>
                    <a:ext uri="{9D8B030D-6E8A-4147-A177-3AD203B41FA5}">
                      <a16:colId xmlns:a16="http://schemas.microsoft.com/office/drawing/2014/main" val="3226163285"/>
                    </a:ext>
                  </a:extLst>
                </a:gridCol>
                <a:gridCol w="197914">
                  <a:extLst>
                    <a:ext uri="{9D8B030D-6E8A-4147-A177-3AD203B41FA5}">
                      <a16:colId xmlns:a16="http://schemas.microsoft.com/office/drawing/2014/main" val="53047832"/>
                    </a:ext>
                  </a:extLst>
                </a:gridCol>
                <a:gridCol w="1259498">
                  <a:extLst>
                    <a:ext uri="{9D8B030D-6E8A-4147-A177-3AD203B41FA5}">
                      <a16:colId xmlns:a16="http://schemas.microsoft.com/office/drawing/2014/main" val="3682759886"/>
                    </a:ext>
                  </a:extLst>
                </a:gridCol>
                <a:gridCol w="1259498">
                  <a:extLst>
                    <a:ext uri="{9D8B030D-6E8A-4147-A177-3AD203B41FA5}">
                      <a16:colId xmlns:a16="http://schemas.microsoft.com/office/drawing/2014/main" val="3984391488"/>
                    </a:ext>
                  </a:extLst>
                </a:gridCol>
                <a:gridCol w="1259498">
                  <a:extLst>
                    <a:ext uri="{9D8B030D-6E8A-4147-A177-3AD203B41FA5}">
                      <a16:colId xmlns:a16="http://schemas.microsoft.com/office/drawing/2014/main" val="4168836244"/>
                    </a:ext>
                  </a:extLst>
                </a:gridCol>
                <a:gridCol w="1259498">
                  <a:extLst>
                    <a:ext uri="{9D8B030D-6E8A-4147-A177-3AD203B41FA5}">
                      <a16:colId xmlns:a16="http://schemas.microsoft.com/office/drawing/2014/main" val="2956118890"/>
                    </a:ext>
                  </a:extLst>
                </a:gridCol>
              </a:tblGrid>
              <a:tr h="190238">
                <a:tc gridSpan="3">
                  <a:txBody>
                    <a:bodyPr/>
                    <a:lstStyle/>
                    <a:p>
                      <a:pPr algn="l" fontAlgn="b"/>
                      <a:r>
                        <a:rPr lang="it-IT" sz="1200" b="1" i="0" u="none" strike="noStrike" dirty="0">
                          <a:solidFill>
                            <a:srgbClr val="000000"/>
                          </a:solidFill>
                          <a:effectLst/>
                          <a:latin typeface="Calibri" panose="020F0502020204030204" pitchFamily="34" charset="0"/>
                        </a:rPr>
                        <a:t>MATRICE INTERNA</a:t>
                      </a:r>
                    </a:p>
                  </a:txBody>
                  <a:tcPr marL="72000" marR="0" marT="0" marB="0" anchor="b">
                    <a:lnL>
                      <a:noFill/>
                    </a:lnL>
                    <a:lnR>
                      <a:noFill/>
                    </a:lnR>
                    <a:lnT>
                      <a:noFill/>
                    </a:lnT>
                    <a:lnB>
                      <a:noFill/>
                    </a:lnB>
                    <a:solidFill>
                      <a:srgbClr val="D0CECE"/>
                    </a:solidFill>
                  </a:tcPr>
                </a:tc>
                <a:tc hMerge="1">
                  <a:txBody>
                    <a:bodyPr/>
                    <a:lstStyle/>
                    <a:p>
                      <a:endParaRPr lang="it-IT"/>
                    </a:p>
                  </a:txBody>
                  <a:tcPr/>
                </a:tc>
                <a:tc hMerge="1">
                  <a:txBody>
                    <a:bodyPr/>
                    <a:lstStyle/>
                    <a:p>
                      <a:pPr algn="l" fontAlgn="b"/>
                      <a:r>
                        <a:rPr lang="it-IT" sz="1100" b="1"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D0CECE"/>
                    </a:solidFill>
                  </a:tcPr>
                </a:tc>
                <a:tc>
                  <a:txBody>
                    <a:bodyPr/>
                    <a:lstStyle/>
                    <a:p>
                      <a:pPr algn="ctr" fontAlgn="b"/>
                      <a:r>
                        <a:rPr lang="it-IT" sz="1200" b="1" i="0" u="none" strike="noStrike">
                          <a:solidFill>
                            <a:srgbClr val="000000"/>
                          </a:solidFill>
                          <a:effectLst/>
                          <a:latin typeface="Calibri" panose="020F0502020204030204" pitchFamily="34" charset="0"/>
                        </a:rPr>
                        <a:t>ZONA A</a:t>
                      </a:r>
                    </a:p>
                  </a:txBody>
                  <a:tcPr marL="0" marR="0" marT="0" marB="0" anchor="b">
                    <a:lnL>
                      <a:noFill/>
                    </a:lnL>
                    <a:lnR>
                      <a:noFill/>
                    </a:lnR>
                    <a:lnT>
                      <a:noFill/>
                    </a:lnT>
                    <a:lnB>
                      <a:noFill/>
                    </a:lnB>
                    <a:solidFill>
                      <a:srgbClr val="D0CECE"/>
                    </a:solidFill>
                  </a:tcPr>
                </a:tc>
                <a:tc>
                  <a:txBody>
                    <a:bodyPr/>
                    <a:lstStyle/>
                    <a:p>
                      <a:pPr algn="ctr" fontAlgn="b"/>
                      <a:r>
                        <a:rPr lang="it-IT" sz="1200" b="1" i="0" u="none" strike="noStrike">
                          <a:solidFill>
                            <a:srgbClr val="000000"/>
                          </a:solidFill>
                          <a:effectLst/>
                          <a:latin typeface="Calibri" panose="020F0502020204030204" pitchFamily="34" charset="0"/>
                        </a:rPr>
                        <a:t>ZONA B</a:t>
                      </a:r>
                    </a:p>
                  </a:txBody>
                  <a:tcPr marL="0" marR="0" marT="0" marB="0" anchor="b">
                    <a:lnL>
                      <a:noFill/>
                    </a:lnL>
                    <a:lnR>
                      <a:noFill/>
                    </a:lnR>
                    <a:lnT>
                      <a:noFill/>
                    </a:lnT>
                    <a:lnB>
                      <a:noFill/>
                    </a:lnB>
                    <a:solidFill>
                      <a:srgbClr val="D0CECE"/>
                    </a:solidFill>
                  </a:tcPr>
                </a:tc>
                <a:tc>
                  <a:txBody>
                    <a:bodyPr/>
                    <a:lstStyle/>
                    <a:p>
                      <a:pPr algn="ctr" fontAlgn="b"/>
                      <a:r>
                        <a:rPr lang="it-IT" sz="1200" b="1" i="0" u="none" strike="noStrike">
                          <a:solidFill>
                            <a:srgbClr val="000000"/>
                          </a:solidFill>
                          <a:effectLst/>
                          <a:latin typeface="Calibri" panose="020F0502020204030204" pitchFamily="34" charset="0"/>
                        </a:rPr>
                        <a:t>ZONA C</a:t>
                      </a:r>
                    </a:p>
                  </a:txBody>
                  <a:tcPr marL="0" marR="0" marT="0" marB="0" anchor="b">
                    <a:lnL>
                      <a:noFill/>
                    </a:lnL>
                    <a:lnR>
                      <a:noFill/>
                    </a:lnR>
                    <a:lnT>
                      <a:noFill/>
                    </a:lnT>
                    <a:lnB>
                      <a:noFill/>
                    </a:lnB>
                    <a:solidFill>
                      <a:srgbClr val="D0CECE"/>
                    </a:solidFill>
                  </a:tcPr>
                </a:tc>
                <a:tc>
                  <a:txBody>
                    <a:bodyPr/>
                    <a:lstStyle/>
                    <a:p>
                      <a:pPr algn="ctr" fontAlgn="b"/>
                      <a:r>
                        <a:rPr lang="it-IT" sz="1200" b="1" i="0" u="none" strike="noStrike">
                          <a:solidFill>
                            <a:srgbClr val="000000"/>
                          </a:solidFill>
                          <a:effectLst/>
                          <a:latin typeface="Calibri" panose="020F0502020204030204" pitchFamily="34" charset="0"/>
                        </a:rPr>
                        <a:t>TOTALE</a:t>
                      </a:r>
                    </a:p>
                  </a:txBody>
                  <a:tcPr marL="0" marR="0" marT="0" marB="0" anchor="b">
                    <a:lnL>
                      <a:noFill/>
                    </a:lnL>
                    <a:lnR>
                      <a:noFill/>
                    </a:lnR>
                    <a:lnT>
                      <a:noFill/>
                    </a:lnT>
                    <a:lnB>
                      <a:noFill/>
                    </a:lnB>
                    <a:solidFill>
                      <a:srgbClr val="D0CECE"/>
                    </a:solidFill>
                  </a:tcPr>
                </a:tc>
                <a:extLst>
                  <a:ext uri="{0D108BD9-81ED-4DB2-BD59-A6C34878D82A}">
                    <a16:rowId xmlns:a16="http://schemas.microsoft.com/office/drawing/2014/main" val="1526719075"/>
                  </a:ext>
                </a:extLst>
              </a:tr>
              <a:tr h="190238">
                <a:tc>
                  <a:txBody>
                    <a:bodyPr/>
                    <a:lstStyle/>
                    <a:p>
                      <a:pPr algn="l" fontAlgn="b"/>
                      <a:r>
                        <a:rPr lang="it-IT" sz="1200" b="0" i="0" u="none" strike="noStrike">
                          <a:solidFill>
                            <a:srgbClr val="000000"/>
                          </a:solidFill>
                          <a:effectLst/>
                          <a:latin typeface="Calibri" panose="020F0502020204030204" pitchFamily="34" charset="0"/>
                        </a:rPr>
                        <a:t>TOTALE</a:t>
                      </a:r>
                    </a:p>
                  </a:txBody>
                  <a:tcPr marL="72000" marR="0" marT="0" marB="0" anchor="b">
                    <a:lnL>
                      <a:noFill/>
                    </a:lnL>
                    <a:lnR>
                      <a:noFill/>
                    </a:lnR>
                    <a:lnT>
                      <a:noFill/>
                    </a:lnT>
                    <a:lnB>
                      <a:noFill/>
                    </a:lnB>
                    <a:solidFill>
                      <a:srgbClr val="FFFFFF"/>
                    </a:solidFill>
                  </a:tcPr>
                </a:tc>
                <a:tc gridSpan="2">
                  <a:txBody>
                    <a:bodyPr/>
                    <a:lstStyle/>
                    <a:p>
                      <a:pPr algn="l" fontAlgn="b"/>
                      <a:r>
                        <a:rPr lang="it-IT" sz="12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hMerge="1">
                  <a:txBody>
                    <a:bodyPr/>
                    <a:lstStyle/>
                    <a:p>
                      <a:pPr algn="l" fontAlgn="b"/>
                      <a:r>
                        <a:rPr lang="it-IT"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ctr" fontAlgn="b"/>
                      <a:r>
                        <a:rPr lang="it-IT" sz="1200" b="1" i="0" u="none" strike="noStrike">
                          <a:solidFill>
                            <a:srgbClr val="000000"/>
                          </a:solidFill>
                          <a:effectLst/>
                          <a:latin typeface="Calibri" panose="020F0502020204030204" pitchFamily="34" charset="0"/>
                        </a:rPr>
                        <a:t>          514 </a:t>
                      </a:r>
                    </a:p>
                  </a:txBody>
                  <a:tcPr marL="0" marR="0" marT="0" marB="0" anchor="b">
                    <a:lnL>
                      <a:noFill/>
                    </a:lnL>
                    <a:lnR>
                      <a:noFill/>
                    </a:lnR>
                    <a:lnT>
                      <a:noFill/>
                    </a:lnT>
                    <a:lnB>
                      <a:noFill/>
                    </a:lnB>
                    <a:solidFill>
                      <a:srgbClr val="FFFFFF"/>
                    </a:solidFill>
                  </a:tcPr>
                </a:tc>
                <a:tc>
                  <a:txBody>
                    <a:bodyPr/>
                    <a:lstStyle/>
                    <a:p>
                      <a:pPr algn="ctr" fontAlgn="b"/>
                      <a:r>
                        <a:rPr lang="it-IT" sz="1200" b="1" i="0" u="none" strike="noStrike">
                          <a:solidFill>
                            <a:srgbClr val="000000"/>
                          </a:solidFill>
                          <a:effectLst/>
                          <a:latin typeface="Calibri" panose="020F0502020204030204" pitchFamily="34" charset="0"/>
                        </a:rPr>
                        <a:t>          769 </a:t>
                      </a:r>
                    </a:p>
                  </a:txBody>
                  <a:tcPr marL="0" marR="0" marT="0" marB="0" anchor="b">
                    <a:lnL>
                      <a:noFill/>
                    </a:lnL>
                    <a:lnR>
                      <a:noFill/>
                    </a:lnR>
                    <a:lnT>
                      <a:noFill/>
                    </a:lnT>
                    <a:lnB>
                      <a:noFill/>
                    </a:lnB>
                    <a:solidFill>
                      <a:srgbClr val="FFFFFF"/>
                    </a:solidFill>
                  </a:tcPr>
                </a:tc>
                <a:tc>
                  <a:txBody>
                    <a:bodyPr/>
                    <a:lstStyle/>
                    <a:p>
                      <a:pPr algn="ctr" fontAlgn="b"/>
                      <a:r>
                        <a:rPr lang="it-IT" sz="1200" b="1" i="0" u="none" strike="noStrike">
                          <a:solidFill>
                            <a:srgbClr val="000000"/>
                          </a:solidFill>
                          <a:effectLst/>
                          <a:latin typeface="Calibri" panose="020F0502020204030204" pitchFamily="34" charset="0"/>
                        </a:rPr>
                        <a:t>          617 </a:t>
                      </a:r>
                    </a:p>
                  </a:txBody>
                  <a:tcPr marL="0" marR="0" marT="0" marB="0" anchor="b">
                    <a:lnL>
                      <a:noFill/>
                    </a:lnL>
                    <a:lnR>
                      <a:noFill/>
                    </a:lnR>
                    <a:lnT>
                      <a:noFill/>
                    </a:lnT>
                    <a:lnB>
                      <a:noFill/>
                    </a:lnB>
                    <a:solidFill>
                      <a:srgbClr val="FFFFFF"/>
                    </a:solidFill>
                  </a:tcPr>
                </a:tc>
                <a:tc>
                  <a:txBody>
                    <a:bodyPr/>
                    <a:lstStyle/>
                    <a:p>
                      <a:pPr algn="ctr" fontAlgn="b"/>
                      <a:r>
                        <a:rPr lang="it-IT" sz="1200" b="1" i="0" u="none" strike="noStrike">
                          <a:solidFill>
                            <a:srgbClr val="000000"/>
                          </a:solidFill>
                          <a:effectLst/>
                          <a:latin typeface="Calibri" panose="020F0502020204030204" pitchFamily="34" charset="0"/>
                        </a:rPr>
                        <a:t>       1.900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2782397618"/>
                  </a:ext>
                </a:extLst>
              </a:tr>
              <a:tr h="190238">
                <a:tc>
                  <a:txBody>
                    <a:bodyPr/>
                    <a:lstStyle/>
                    <a:p>
                      <a:pPr algn="l" fontAlgn="b"/>
                      <a:r>
                        <a:rPr lang="it-IT" sz="1200" b="0" i="0" u="none" strike="noStrike">
                          <a:solidFill>
                            <a:srgbClr val="000000"/>
                          </a:solidFill>
                          <a:effectLst/>
                          <a:latin typeface="Calibri" panose="020F0502020204030204" pitchFamily="34" charset="0"/>
                        </a:rPr>
                        <a:t>PRIVATI</a:t>
                      </a:r>
                    </a:p>
                  </a:txBody>
                  <a:tcPr marL="72000" marR="0" marT="0" marB="0" anchor="b">
                    <a:lnL>
                      <a:noFill/>
                    </a:lnL>
                    <a:lnR>
                      <a:noFill/>
                    </a:lnR>
                    <a:lnT>
                      <a:noFill/>
                    </a:lnT>
                    <a:lnB>
                      <a:noFill/>
                    </a:lnB>
                    <a:solidFill>
                      <a:srgbClr val="FFFFFF"/>
                    </a:solidFill>
                  </a:tcPr>
                </a:tc>
                <a:tc gridSpan="2">
                  <a:txBody>
                    <a:bodyPr/>
                    <a:lstStyle/>
                    <a:p>
                      <a:pPr algn="l" fontAlgn="b"/>
                      <a:r>
                        <a:rPr lang="it-IT" sz="12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hMerge="1">
                  <a:txBody>
                    <a:bodyPr/>
                    <a:lstStyle/>
                    <a:p>
                      <a:pPr algn="l" fontAlgn="b"/>
                      <a:r>
                        <a:rPr lang="it-IT"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ctr" fontAlgn="b"/>
                      <a:r>
                        <a:rPr lang="it-IT" sz="1200" b="0" i="0" u="none" strike="noStrike">
                          <a:solidFill>
                            <a:srgbClr val="000000"/>
                          </a:solidFill>
                          <a:effectLst/>
                          <a:latin typeface="Calibri" panose="020F0502020204030204" pitchFamily="34" charset="0"/>
                        </a:rPr>
                        <a:t>          480 </a:t>
                      </a:r>
                    </a:p>
                  </a:txBody>
                  <a:tcPr marL="0" marR="0" marT="0" marB="0" anchor="b">
                    <a:lnL>
                      <a:noFill/>
                    </a:lnL>
                    <a:lnR>
                      <a:noFill/>
                    </a:lnR>
                    <a:lnT>
                      <a:noFill/>
                    </a:lnT>
                    <a:lnB>
                      <a:noFill/>
                    </a:lnB>
                    <a:solidFill>
                      <a:srgbClr val="FFFFFF"/>
                    </a:solidFill>
                  </a:tcPr>
                </a:tc>
                <a:tc>
                  <a:txBody>
                    <a:bodyPr/>
                    <a:lstStyle/>
                    <a:p>
                      <a:pPr algn="ctr" fontAlgn="b"/>
                      <a:r>
                        <a:rPr lang="it-IT" sz="1200" b="0" i="0" u="none" strike="noStrike">
                          <a:solidFill>
                            <a:srgbClr val="000000"/>
                          </a:solidFill>
                          <a:effectLst/>
                          <a:latin typeface="Calibri" panose="020F0502020204030204" pitchFamily="34" charset="0"/>
                        </a:rPr>
                        <a:t>          726 </a:t>
                      </a:r>
                    </a:p>
                  </a:txBody>
                  <a:tcPr marL="0" marR="0" marT="0" marB="0" anchor="b">
                    <a:lnL>
                      <a:noFill/>
                    </a:lnL>
                    <a:lnR>
                      <a:noFill/>
                    </a:lnR>
                    <a:lnT>
                      <a:noFill/>
                    </a:lnT>
                    <a:lnB>
                      <a:noFill/>
                    </a:lnB>
                    <a:solidFill>
                      <a:srgbClr val="FFFFFF"/>
                    </a:solidFill>
                  </a:tcPr>
                </a:tc>
                <a:tc>
                  <a:txBody>
                    <a:bodyPr/>
                    <a:lstStyle/>
                    <a:p>
                      <a:pPr algn="ctr" fontAlgn="b"/>
                      <a:r>
                        <a:rPr lang="it-IT" sz="1200" b="0" i="0" u="none" strike="noStrike">
                          <a:solidFill>
                            <a:srgbClr val="000000"/>
                          </a:solidFill>
                          <a:effectLst/>
                          <a:latin typeface="Calibri" panose="020F0502020204030204" pitchFamily="34" charset="0"/>
                        </a:rPr>
                        <a:t>          588 </a:t>
                      </a:r>
                    </a:p>
                  </a:txBody>
                  <a:tcPr marL="0" marR="0" marT="0" marB="0" anchor="b">
                    <a:lnL>
                      <a:noFill/>
                    </a:lnL>
                    <a:lnR>
                      <a:noFill/>
                    </a:lnR>
                    <a:lnT>
                      <a:noFill/>
                    </a:lnT>
                    <a:lnB>
                      <a:noFill/>
                    </a:lnB>
                    <a:solidFill>
                      <a:srgbClr val="FFFFFF"/>
                    </a:solidFill>
                  </a:tcPr>
                </a:tc>
                <a:tc>
                  <a:txBody>
                    <a:bodyPr/>
                    <a:lstStyle/>
                    <a:p>
                      <a:pPr algn="ctr" fontAlgn="b"/>
                      <a:r>
                        <a:rPr lang="it-IT" sz="1200" b="1" i="0" u="none" strike="noStrike">
                          <a:solidFill>
                            <a:srgbClr val="000000"/>
                          </a:solidFill>
                          <a:effectLst/>
                          <a:latin typeface="Calibri" panose="020F0502020204030204" pitchFamily="34" charset="0"/>
                        </a:rPr>
                        <a:t>       1.795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4037061446"/>
                  </a:ext>
                </a:extLst>
              </a:tr>
              <a:tr h="190238">
                <a:tc>
                  <a:txBody>
                    <a:bodyPr/>
                    <a:lstStyle/>
                    <a:p>
                      <a:pPr algn="l" fontAlgn="b"/>
                      <a:r>
                        <a:rPr lang="it-IT" sz="1200" b="0" i="0" u="none" strike="noStrike">
                          <a:solidFill>
                            <a:srgbClr val="000000"/>
                          </a:solidFill>
                          <a:effectLst/>
                          <a:latin typeface="Calibri" panose="020F0502020204030204" pitchFamily="34" charset="0"/>
                        </a:rPr>
                        <a:t>TPL</a:t>
                      </a:r>
                    </a:p>
                  </a:txBody>
                  <a:tcPr marL="72000" marR="0" marT="0" marB="0" anchor="b">
                    <a:lnL>
                      <a:noFill/>
                    </a:lnL>
                    <a:lnR>
                      <a:noFill/>
                    </a:lnR>
                    <a:lnT>
                      <a:noFill/>
                    </a:lnT>
                    <a:lnB>
                      <a:noFill/>
                    </a:lnB>
                    <a:solidFill>
                      <a:srgbClr val="FFFFFF"/>
                    </a:solidFill>
                  </a:tcPr>
                </a:tc>
                <a:tc gridSpan="2">
                  <a:txBody>
                    <a:bodyPr/>
                    <a:lstStyle/>
                    <a:p>
                      <a:pPr algn="l" fontAlgn="b"/>
                      <a:r>
                        <a:rPr lang="it-IT" sz="12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hMerge="1">
                  <a:txBody>
                    <a:bodyPr/>
                    <a:lstStyle/>
                    <a:p>
                      <a:pPr algn="l" fontAlgn="b"/>
                      <a:r>
                        <a:rPr lang="it-IT"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ctr" fontAlgn="b"/>
                      <a:r>
                        <a:rPr lang="it-IT" sz="1200" b="0" i="0" u="none" strike="noStrike">
                          <a:solidFill>
                            <a:srgbClr val="000000"/>
                          </a:solidFill>
                          <a:effectLst/>
                          <a:latin typeface="Calibri" panose="020F0502020204030204" pitchFamily="34" charset="0"/>
                        </a:rPr>
                        <a:t>            33 </a:t>
                      </a:r>
                    </a:p>
                  </a:txBody>
                  <a:tcPr marL="0" marR="0" marT="0" marB="0" anchor="b">
                    <a:lnL>
                      <a:noFill/>
                    </a:lnL>
                    <a:lnR>
                      <a:noFill/>
                    </a:lnR>
                    <a:lnT>
                      <a:noFill/>
                    </a:lnT>
                    <a:lnB>
                      <a:noFill/>
                    </a:lnB>
                    <a:solidFill>
                      <a:srgbClr val="FFFFFF"/>
                    </a:solidFill>
                  </a:tcPr>
                </a:tc>
                <a:tc>
                  <a:txBody>
                    <a:bodyPr/>
                    <a:lstStyle/>
                    <a:p>
                      <a:pPr algn="ctr" fontAlgn="b"/>
                      <a:r>
                        <a:rPr lang="it-IT" sz="1200" b="0" i="0" u="none" strike="noStrike">
                          <a:solidFill>
                            <a:srgbClr val="000000"/>
                          </a:solidFill>
                          <a:effectLst/>
                          <a:latin typeface="Calibri" panose="020F0502020204030204" pitchFamily="34" charset="0"/>
                        </a:rPr>
                        <a:t>            43 </a:t>
                      </a:r>
                    </a:p>
                  </a:txBody>
                  <a:tcPr marL="0" marR="0" marT="0" marB="0" anchor="b">
                    <a:lnL>
                      <a:noFill/>
                    </a:lnL>
                    <a:lnR>
                      <a:noFill/>
                    </a:lnR>
                    <a:lnT>
                      <a:noFill/>
                    </a:lnT>
                    <a:lnB>
                      <a:noFill/>
                    </a:lnB>
                    <a:solidFill>
                      <a:srgbClr val="FFFFFF"/>
                    </a:solidFill>
                  </a:tcPr>
                </a:tc>
                <a:tc>
                  <a:txBody>
                    <a:bodyPr/>
                    <a:lstStyle/>
                    <a:p>
                      <a:pPr algn="ctr" fontAlgn="b"/>
                      <a:r>
                        <a:rPr lang="it-IT" sz="1200" b="0" i="0" u="none" strike="noStrike">
                          <a:solidFill>
                            <a:srgbClr val="000000"/>
                          </a:solidFill>
                          <a:effectLst/>
                          <a:latin typeface="Calibri" panose="020F0502020204030204" pitchFamily="34" charset="0"/>
                        </a:rPr>
                        <a:t>            29 </a:t>
                      </a:r>
                    </a:p>
                  </a:txBody>
                  <a:tcPr marL="0" marR="0" marT="0" marB="0" anchor="b">
                    <a:lnL>
                      <a:noFill/>
                    </a:lnL>
                    <a:lnR>
                      <a:noFill/>
                    </a:lnR>
                    <a:lnT>
                      <a:noFill/>
                    </a:lnT>
                    <a:lnB>
                      <a:noFill/>
                    </a:lnB>
                    <a:solidFill>
                      <a:srgbClr val="FFFFFF"/>
                    </a:solidFill>
                  </a:tcPr>
                </a:tc>
                <a:tc>
                  <a:txBody>
                    <a:bodyPr/>
                    <a:lstStyle/>
                    <a:p>
                      <a:pPr algn="ctr" fontAlgn="b"/>
                      <a:r>
                        <a:rPr lang="it-IT" sz="1200" b="1" i="0" u="none" strike="noStrike">
                          <a:solidFill>
                            <a:srgbClr val="000000"/>
                          </a:solidFill>
                          <a:effectLst/>
                          <a:latin typeface="Calibri" panose="020F0502020204030204" pitchFamily="34" charset="0"/>
                        </a:rPr>
                        <a:t>          105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1889060791"/>
                  </a:ext>
                </a:extLst>
              </a:tr>
              <a:tr h="190238">
                <a:tc>
                  <a:txBody>
                    <a:bodyPr/>
                    <a:lstStyle/>
                    <a:p>
                      <a:pPr algn="l" fontAlgn="b"/>
                      <a:r>
                        <a:rPr lang="it-IT" sz="1200" b="0" i="0" u="none" strike="noStrike">
                          <a:solidFill>
                            <a:srgbClr val="000000"/>
                          </a:solidFill>
                          <a:effectLst/>
                          <a:latin typeface="Calibri" panose="020F0502020204030204" pitchFamily="34" charset="0"/>
                        </a:rPr>
                        <a:t> </a:t>
                      </a:r>
                    </a:p>
                  </a:txBody>
                  <a:tcPr marL="72000" marR="0" marT="0" marB="0" anchor="b">
                    <a:lnL>
                      <a:noFill/>
                    </a:lnL>
                    <a:lnR>
                      <a:noFill/>
                    </a:lnR>
                    <a:lnT>
                      <a:noFill/>
                    </a:lnT>
                    <a:lnB>
                      <a:noFill/>
                    </a:lnB>
                    <a:solidFill>
                      <a:srgbClr val="FFFFFF"/>
                    </a:solidFill>
                  </a:tcPr>
                </a:tc>
                <a:tc gridSpan="2">
                  <a:txBody>
                    <a:bodyPr/>
                    <a:lstStyle/>
                    <a:p>
                      <a:pPr algn="l" fontAlgn="b"/>
                      <a:r>
                        <a:rPr lang="it-IT" sz="12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hMerge="1">
                  <a:txBody>
                    <a:bodyPr/>
                    <a:lstStyle/>
                    <a:p>
                      <a:pPr algn="l" fontAlgn="b"/>
                      <a:r>
                        <a:rPr lang="it-IT"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ctr" fontAlgn="b"/>
                      <a:r>
                        <a:rPr lang="it-IT" sz="12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ctr" fontAlgn="b"/>
                      <a:r>
                        <a:rPr lang="it-IT" sz="12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ctr" fontAlgn="b"/>
                      <a:r>
                        <a:rPr lang="it-IT" sz="12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ctr" fontAlgn="b"/>
                      <a:r>
                        <a:rPr lang="it-IT" sz="12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778461101"/>
                  </a:ext>
                </a:extLst>
              </a:tr>
              <a:tr h="190238">
                <a:tc gridSpan="3">
                  <a:txBody>
                    <a:bodyPr/>
                    <a:lstStyle/>
                    <a:p>
                      <a:pPr algn="l" fontAlgn="b"/>
                      <a:r>
                        <a:rPr lang="it-IT" sz="1200" b="1" i="0" u="none" strike="noStrike">
                          <a:solidFill>
                            <a:srgbClr val="000000"/>
                          </a:solidFill>
                          <a:effectLst/>
                          <a:latin typeface="Calibri" panose="020F0502020204030204" pitchFamily="34" charset="0"/>
                        </a:rPr>
                        <a:t>MATRICE INTERNA &gt; ESTERNA</a:t>
                      </a:r>
                    </a:p>
                  </a:txBody>
                  <a:tcPr marL="72000" marR="0" marT="0" marB="0" anchor="b">
                    <a:lnL>
                      <a:noFill/>
                    </a:lnL>
                    <a:lnR>
                      <a:noFill/>
                    </a:lnR>
                    <a:lnT>
                      <a:noFill/>
                    </a:lnT>
                    <a:lnB>
                      <a:noFill/>
                    </a:lnB>
                    <a:solidFill>
                      <a:srgbClr val="D0CECE"/>
                    </a:solidFill>
                  </a:tcPr>
                </a:tc>
                <a:tc hMerge="1">
                  <a:txBody>
                    <a:bodyPr/>
                    <a:lstStyle/>
                    <a:p>
                      <a:endParaRPr lang="it-IT"/>
                    </a:p>
                  </a:txBody>
                  <a:tcPr/>
                </a:tc>
                <a:tc hMerge="1">
                  <a:txBody>
                    <a:bodyPr/>
                    <a:lstStyle/>
                    <a:p>
                      <a:endParaRPr lang="it-IT"/>
                    </a:p>
                  </a:txBody>
                  <a:tcPr/>
                </a:tc>
                <a:tc>
                  <a:txBody>
                    <a:bodyPr/>
                    <a:lstStyle/>
                    <a:p>
                      <a:pPr algn="ctr" fontAlgn="b"/>
                      <a:r>
                        <a:rPr lang="it-IT" sz="1200" b="1" i="0" u="none" strike="noStrike" dirty="0">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D0CECE"/>
                    </a:solidFill>
                  </a:tcPr>
                </a:tc>
                <a:tc>
                  <a:txBody>
                    <a:bodyPr/>
                    <a:lstStyle/>
                    <a:p>
                      <a:pPr algn="ctr" fontAlgn="b"/>
                      <a:r>
                        <a:rPr lang="it-IT" sz="1200" b="1"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D0CECE"/>
                    </a:solidFill>
                  </a:tcPr>
                </a:tc>
                <a:tc>
                  <a:txBody>
                    <a:bodyPr/>
                    <a:lstStyle/>
                    <a:p>
                      <a:pPr algn="ctr" fontAlgn="b"/>
                      <a:r>
                        <a:rPr lang="it-IT" sz="1200" b="1"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D0CECE"/>
                    </a:solidFill>
                  </a:tcPr>
                </a:tc>
                <a:tc>
                  <a:txBody>
                    <a:bodyPr/>
                    <a:lstStyle/>
                    <a:p>
                      <a:pPr algn="ctr" fontAlgn="b"/>
                      <a:r>
                        <a:rPr lang="it-IT" sz="1200" b="1"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D0CECE"/>
                    </a:solidFill>
                  </a:tcPr>
                </a:tc>
                <a:extLst>
                  <a:ext uri="{0D108BD9-81ED-4DB2-BD59-A6C34878D82A}">
                    <a16:rowId xmlns:a16="http://schemas.microsoft.com/office/drawing/2014/main" val="3092299929"/>
                  </a:ext>
                </a:extLst>
              </a:tr>
              <a:tr h="190238">
                <a:tc>
                  <a:txBody>
                    <a:bodyPr/>
                    <a:lstStyle/>
                    <a:p>
                      <a:pPr algn="l" fontAlgn="b"/>
                      <a:r>
                        <a:rPr lang="it-IT" sz="1200" b="0" i="0" u="none" strike="noStrike">
                          <a:solidFill>
                            <a:srgbClr val="000000"/>
                          </a:solidFill>
                          <a:effectLst/>
                          <a:latin typeface="Calibri" panose="020F0502020204030204" pitchFamily="34" charset="0"/>
                        </a:rPr>
                        <a:t>TOTALE</a:t>
                      </a:r>
                    </a:p>
                  </a:txBody>
                  <a:tcPr marL="72000" marR="0" marT="0" marB="0" anchor="b">
                    <a:lnL>
                      <a:noFill/>
                    </a:lnL>
                    <a:lnR>
                      <a:noFill/>
                    </a:lnR>
                    <a:lnT>
                      <a:noFill/>
                    </a:lnT>
                    <a:lnB>
                      <a:noFill/>
                    </a:lnB>
                    <a:solidFill>
                      <a:srgbClr val="FFFFFF"/>
                    </a:solidFill>
                  </a:tcPr>
                </a:tc>
                <a:tc>
                  <a:txBody>
                    <a:bodyPr/>
                    <a:lstStyle/>
                    <a:p>
                      <a:pPr algn="l" fontAlgn="b"/>
                      <a:r>
                        <a:rPr lang="it-IT" sz="12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it-IT" sz="12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ctr" fontAlgn="b"/>
                      <a:r>
                        <a:rPr lang="it-IT" sz="1200" b="1" i="0" u="none" strike="noStrike" dirty="0">
                          <a:solidFill>
                            <a:srgbClr val="000000"/>
                          </a:solidFill>
                          <a:effectLst/>
                          <a:latin typeface="Calibri" panose="020F0502020204030204" pitchFamily="34" charset="0"/>
                        </a:rPr>
                        <a:t>          106 </a:t>
                      </a:r>
                    </a:p>
                  </a:txBody>
                  <a:tcPr marL="0" marR="0" marT="0" marB="0" anchor="b">
                    <a:lnL>
                      <a:noFill/>
                    </a:lnL>
                    <a:lnR>
                      <a:noFill/>
                    </a:lnR>
                    <a:lnT>
                      <a:noFill/>
                    </a:lnT>
                    <a:lnB>
                      <a:noFill/>
                    </a:lnB>
                    <a:solidFill>
                      <a:srgbClr val="FFFFFF"/>
                    </a:solidFill>
                  </a:tcPr>
                </a:tc>
                <a:tc>
                  <a:txBody>
                    <a:bodyPr/>
                    <a:lstStyle/>
                    <a:p>
                      <a:pPr algn="ctr" fontAlgn="b"/>
                      <a:r>
                        <a:rPr lang="it-IT" sz="1200" b="1" i="0" u="none" strike="noStrike">
                          <a:solidFill>
                            <a:srgbClr val="000000"/>
                          </a:solidFill>
                          <a:effectLst/>
                          <a:latin typeface="Calibri" panose="020F0502020204030204" pitchFamily="34" charset="0"/>
                        </a:rPr>
                        <a:t>          387 </a:t>
                      </a:r>
                    </a:p>
                  </a:txBody>
                  <a:tcPr marL="0" marR="0" marT="0" marB="0" anchor="b">
                    <a:lnL>
                      <a:noFill/>
                    </a:lnL>
                    <a:lnR>
                      <a:noFill/>
                    </a:lnR>
                    <a:lnT>
                      <a:noFill/>
                    </a:lnT>
                    <a:lnB>
                      <a:noFill/>
                    </a:lnB>
                    <a:solidFill>
                      <a:srgbClr val="FFFFFF"/>
                    </a:solidFill>
                  </a:tcPr>
                </a:tc>
                <a:tc>
                  <a:txBody>
                    <a:bodyPr/>
                    <a:lstStyle/>
                    <a:p>
                      <a:pPr algn="ctr" fontAlgn="b"/>
                      <a:r>
                        <a:rPr lang="it-IT" sz="1200" b="1" i="0" u="none" strike="noStrike">
                          <a:solidFill>
                            <a:srgbClr val="000000"/>
                          </a:solidFill>
                          <a:effectLst/>
                          <a:latin typeface="Calibri" panose="020F0502020204030204" pitchFamily="34" charset="0"/>
                        </a:rPr>
                        <a:t>          354 </a:t>
                      </a:r>
                    </a:p>
                  </a:txBody>
                  <a:tcPr marL="0" marR="0" marT="0" marB="0" anchor="b">
                    <a:lnL>
                      <a:noFill/>
                    </a:lnL>
                    <a:lnR>
                      <a:noFill/>
                    </a:lnR>
                    <a:lnT>
                      <a:noFill/>
                    </a:lnT>
                    <a:lnB>
                      <a:noFill/>
                    </a:lnB>
                    <a:solidFill>
                      <a:srgbClr val="FFFFFF"/>
                    </a:solidFill>
                  </a:tcPr>
                </a:tc>
                <a:tc>
                  <a:txBody>
                    <a:bodyPr/>
                    <a:lstStyle/>
                    <a:p>
                      <a:pPr algn="ctr" fontAlgn="b"/>
                      <a:r>
                        <a:rPr lang="it-IT" sz="1200" b="1" i="0" u="none" strike="noStrike">
                          <a:solidFill>
                            <a:srgbClr val="000000"/>
                          </a:solidFill>
                          <a:effectLst/>
                          <a:latin typeface="Calibri" panose="020F0502020204030204" pitchFamily="34" charset="0"/>
                        </a:rPr>
                        <a:t>          847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3254118239"/>
                  </a:ext>
                </a:extLst>
              </a:tr>
              <a:tr h="190238">
                <a:tc>
                  <a:txBody>
                    <a:bodyPr/>
                    <a:lstStyle/>
                    <a:p>
                      <a:pPr algn="l" fontAlgn="b"/>
                      <a:r>
                        <a:rPr lang="it-IT" sz="1200" b="0" i="0" u="none" strike="noStrike">
                          <a:solidFill>
                            <a:srgbClr val="000000"/>
                          </a:solidFill>
                          <a:effectLst/>
                          <a:latin typeface="Calibri" panose="020F0502020204030204" pitchFamily="34" charset="0"/>
                        </a:rPr>
                        <a:t>PRIVATI</a:t>
                      </a:r>
                    </a:p>
                  </a:txBody>
                  <a:tcPr marL="72000" marR="0" marT="0" marB="0" anchor="b">
                    <a:lnL>
                      <a:noFill/>
                    </a:lnL>
                    <a:lnR>
                      <a:noFill/>
                    </a:lnR>
                    <a:lnT>
                      <a:noFill/>
                    </a:lnT>
                    <a:lnB>
                      <a:noFill/>
                    </a:lnB>
                    <a:solidFill>
                      <a:srgbClr val="FFFFFF"/>
                    </a:solidFill>
                  </a:tcPr>
                </a:tc>
                <a:tc>
                  <a:txBody>
                    <a:bodyPr/>
                    <a:lstStyle/>
                    <a:p>
                      <a:pPr algn="l" fontAlgn="b"/>
                      <a:r>
                        <a:rPr lang="it-IT" sz="12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it-IT" sz="12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ctr" fontAlgn="b"/>
                      <a:r>
                        <a:rPr lang="it-IT" sz="1200" b="0" i="0" u="none" strike="noStrike" dirty="0">
                          <a:solidFill>
                            <a:srgbClr val="000000"/>
                          </a:solidFill>
                          <a:effectLst/>
                          <a:latin typeface="Calibri" panose="020F0502020204030204" pitchFamily="34" charset="0"/>
                        </a:rPr>
                        <a:t>            85 </a:t>
                      </a:r>
                    </a:p>
                  </a:txBody>
                  <a:tcPr marL="0" marR="0" marT="0" marB="0" anchor="b">
                    <a:lnL>
                      <a:noFill/>
                    </a:lnL>
                    <a:lnR>
                      <a:noFill/>
                    </a:lnR>
                    <a:lnT>
                      <a:noFill/>
                    </a:lnT>
                    <a:lnB>
                      <a:noFill/>
                    </a:lnB>
                    <a:solidFill>
                      <a:srgbClr val="FFFFFF"/>
                    </a:solidFill>
                  </a:tcPr>
                </a:tc>
                <a:tc>
                  <a:txBody>
                    <a:bodyPr/>
                    <a:lstStyle/>
                    <a:p>
                      <a:pPr algn="ctr" fontAlgn="b"/>
                      <a:r>
                        <a:rPr lang="it-IT" sz="1200" b="0" i="0" u="none" strike="noStrike">
                          <a:solidFill>
                            <a:srgbClr val="000000"/>
                          </a:solidFill>
                          <a:effectLst/>
                          <a:latin typeface="Calibri" panose="020F0502020204030204" pitchFamily="34" charset="0"/>
                        </a:rPr>
                        <a:t>          342 </a:t>
                      </a:r>
                    </a:p>
                  </a:txBody>
                  <a:tcPr marL="0" marR="0" marT="0" marB="0" anchor="b">
                    <a:lnL>
                      <a:noFill/>
                    </a:lnL>
                    <a:lnR>
                      <a:noFill/>
                    </a:lnR>
                    <a:lnT>
                      <a:noFill/>
                    </a:lnT>
                    <a:lnB>
                      <a:noFill/>
                    </a:lnB>
                    <a:solidFill>
                      <a:srgbClr val="FFFFFF"/>
                    </a:solidFill>
                  </a:tcPr>
                </a:tc>
                <a:tc>
                  <a:txBody>
                    <a:bodyPr/>
                    <a:lstStyle/>
                    <a:p>
                      <a:pPr algn="ctr" fontAlgn="b"/>
                      <a:r>
                        <a:rPr lang="it-IT" sz="1200" b="0" i="0" u="none" strike="noStrike">
                          <a:solidFill>
                            <a:srgbClr val="000000"/>
                          </a:solidFill>
                          <a:effectLst/>
                          <a:latin typeface="Calibri" panose="020F0502020204030204" pitchFamily="34" charset="0"/>
                        </a:rPr>
                        <a:t>          311 </a:t>
                      </a:r>
                    </a:p>
                  </a:txBody>
                  <a:tcPr marL="0" marR="0" marT="0" marB="0" anchor="b">
                    <a:lnL>
                      <a:noFill/>
                    </a:lnL>
                    <a:lnR>
                      <a:noFill/>
                    </a:lnR>
                    <a:lnT>
                      <a:noFill/>
                    </a:lnT>
                    <a:lnB>
                      <a:noFill/>
                    </a:lnB>
                    <a:solidFill>
                      <a:srgbClr val="FFFFFF"/>
                    </a:solidFill>
                  </a:tcPr>
                </a:tc>
                <a:tc>
                  <a:txBody>
                    <a:bodyPr/>
                    <a:lstStyle/>
                    <a:p>
                      <a:pPr algn="ctr" fontAlgn="b"/>
                      <a:r>
                        <a:rPr lang="it-IT" sz="1200" b="1" i="0" u="none" strike="noStrike">
                          <a:solidFill>
                            <a:srgbClr val="000000"/>
                          </a:solidFill>
                          <a:effectLst/>
                          <a:latin typeface="Calibri" panose="020F0502020204030204" pitchFamily="34" charset="0"/>
                        </a:rPr>
                        <a:t>          738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555833810"/>
                  </a:ext>
                </a:extLst>
              </a:tr>
              <a:tr h="190238">
                <a:tc>
                  <a:txBody>
                    <a:bodyPr/>
                    <a:lstStyle/>
                    <a:p>
                      <a:pPr algn="l" fontAlgn="b"/>
                      <a:r>
                        <a:rPr lang="it-IT" sz="1200" b="0" i="0" u="none" strike="noStrike">
                          <a:solidFill>
                            <a:srgbClr val="000000"/>
                          </a:solidFill>
                          <a:effectLst/>
                          <a:latin typeface="Calibri" panose="020F0502020204030204" pitchFamily="34" charset="0"/>
                        </a:rPr>
                        <a:t>TPL</a:t>
                      </a:r>
                    </a:p>
                  </a:txBody>
                  <a:tcPr marL="72000" marR="0" marT="0" marB="0" anchor="b">
                    <a:lnL>
                      <a:noFill/>
                    </a:lnL>
                    <a:lnR>
                      <a:noFill/>
                    </a:lnR>
                    <a:lnT>
                      <a:noFill/>
                    </a:lnT>
                    <a:lnB>
                      <a:noFill/>
                    </a:lnB>
                    <a:solidFill>
                      <a:srgbClr val="FFFFFF"/>
                    </a:solidFill>
                  </a:tcPr>
                </a:tc>
                <a:tc>
                  <a:txBody>
                    <a:bodyPr/>
                    <a:lstStyle/>
                    <a:p>
                      <a:pPr algn="l" fontAlgn="b"/>
                      <a:r>
                        <a:rPr lang="it-IT" sz="12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it-IT" sz="12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ctr" fontAlgn="b"/>
                      <a:r>
                        <a:rPr lang="it-IT" sz="1200" b="0" i="0" u="none" strike="noStrike">
                          <a:solidFill>
                            <a:srgbClr val="000000"/>
                          </a:solidFill>
                          <a:effectLst/>
                          <a:latin typeface="Calibri" panose="020F0502020204030204" pitchFamily="34" charset="0"/>
                        </a:rPr>
                        <a:t>            21 </a:t>
                      </a:r>
                    </a:p>
                  </a:txBody>
                  <a:tcPr marL="0" marR="0" marT="0" marB="0" anchor="b">
                    <a:lnL>
                      <a:noFill/>
                    </a:lnL>
                    <a:lnR>
                      <a:noFill/>
                    </a:lnR>
                    <a:lnT>
                      <a:noFill/>
                    </a:lnT>
                    <a:lnB>
                      <a:noFill/>
                    </a:lnB>
                    <a:solidFill>
                      <a:srgbClr val="FFFFFF"/>
                    </a:solidFill>
                  </a:tcPr>
                </a:tc>
                <a:tc>
                  <a:txBody>
                    <a:bodyPr/>
                    <a:lstStyle/>
                    <a:p>
                      <a:pPr algn="ctr" fontAlgn="b"/>
                      <a:r>
                        <a:rPr lang="it-IT" sz="1200" b="0" i="0" u="none" strike="noStrike">
                          <a:solidFill>
                            <a:srgbClr val="000000"/>
                          </a:solidFill>
                          <a:effectLst/>
                          <a:latin typeface="Calibri" panose="020F0502020204030204" pitchFamily="34" charset="0"/>
                        </a:rPr>
                        <a:t>            46 </a:t>
                      </a:r>
                    </a:p>
                  </a:txBody>
                  <a:tcPr marL="0" marR="0" marT="0" marB="0" anchor="b">
                    <a:lnL>
                      <a:noFill/>
                    </a:lnL>
                    <a:lnR>
                      <a:noFill/>
                    </a:lnR>
                    <a:lnT>
                      <a:noFill/>
                    </a:lnT>
                    <a:lnB>
                      <a:noFill/>
                    </a:lnB>
                    <a:solidFill>
                      <a:srgbClr val="FFFFFF"/>
                    </a:solidFill>
                  </a:tcPr>
                </a:tc>
                <a:tc>
                  <a:txBody>
                    <a:bodyPr/>
                    <a:lstStyle/>
                    <a:p>
                      <a:pPr algn="ctr" fontAlgn="b"/>
                      <a:r>
                        <a:rPr lang="it-IT" sz="1200" b="0" i="0" u="none" strike="noStrike">
                          <a:solidFill>
                            <a:srgbClr val="000000"/>
                          </a:solidFill>
                          <a:effectLst/>
                          <a:latin typeface="Calibri" panose="020F0502020204030204" pitchFamily="34" charset="0"/>
                        </a:rPr>
                        <a:t>            43 </a:t>
                      </a:r>
                    </a:p>
                  </a:txBody>
                  <a:tcPr marL="0" marR="0" marT="0" marB="0" anchor="b">
                    <a:lnL>
                      <a:noFill/>
                    </a:lnL>
                    <a:lnR>
                      <a:noFill/>
                    </a:lnR>
                    <a:lnT>
                      <a:noFill/>
                    </a:lnT>
                    <a:lnB>
                      <a:noFill/>
                    </a:lnB>
                    <a:solidFill>
                      <a:srgbClr val="FFFFFF"/>
                    </a:solidFill>
                  </a:tcPr>
                </a:tc>
                <a:tc>
                  <a:txBody>
                    <a:bodyPr/>
                    <a:lstStyle/>
                    <a:p>
                      <a:pPr algn="ctr" fontAlgn="b"/>
                      <a:r>
                        <a:rPr lang="it-IT" sz="1200" b="1" i="0" u="none" strike="noStrike">
                          <a:solidFill>
                            <a:srgbClr val="000000"/>
                          </a:solidFill>
                          <a:effectLst/>
                          <a:latin typeface="Calibri" panose="020F0502020204030204" pitchFamily="34" charset="0"/>
                        </a:rPr>
                        <a:t>          109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2645368768"/>
                  </a:ext>
                </a:extLst>
              </a:tr>
              <a:tr h="289858">
                <a:tc>
                  <a:txBody>
                    <a:bodyPr/>
                    <a:lstStyle/>
                    <a:p>
                      <a:pPr algn="l" fontAlgn="b"/>
                      <a:r>
                        <a:rPr lang="it-IT" sz="1200" b="0" i="0" u="none" strike="noStrike">
                          <a:solidFill>
                            <a:srgbClr val="000000"/>
                          </a:solidFill>
                          <a:effectLst/>
                          <a:latin typeface="Calibri" panose="020F0502020204030204" pitchFamily="34" charset="0"/>
                        </a:rPr>
                        <a:t> </a:t>
                      </a:r>
                    </a:p>
                  </a:txBody>
                  <a:tcPr marL="72000" marR="0" marT="0" marB="0" anchor="b">
                    <a:lnL>
                      <a:noFill/>
                    </a:lnL>
                    <a:lnR>
                      <a:noFill/>
                    </a:lnR>
                    <a:lnT>
                      <a:noFill/>
                    </a:lnT>
                    <a:lnB>
                      <a:noFill/>
                    </a:lnB>
                    <a:solidFill>
                      <a:srgbClr val="FFFFFF"/>
                    </a:solidFill>
                  </a:tcPr>
                </a:tc>
                <a:tc>
                  <a:txBody>
                    <a:bodyPr/>
                    <a:lstStyle/>
                    <a:p>
                      <a:pPr algn="l" fontAlgn="b"/>
                      <a:r>
                        <a:rPr lang="it-IT" sz="12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it-IT" sz="12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ctr" fontAlgn="b"/>
                      <a:r>
                        <a:rPr lang="it-IT" sz="12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ctr" fontAlgn="b"/>
                      <a:r>
                        <a:rPr lang="it-IT" sz="12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ctr" fontAlgn="b"/>
                      <a:r>
                        <a:rPr lang="it-IT" sz="12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ctr" fontAlgn="b"/>
                      <a:r>
                        <a:rPr lang="it-IT" sz="12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1964449042"/>
                  </a:ext>
                </a:extLst>
              </a:tr>
              <a:tr h="190238">
                <a:tc gridSpan="3">
                  <a:txBody>
                    <a:bodyPr/>
                    <a:lstStyle/>
                    <a:p>
                      <a:pPr algn="l" fontAlgn="b"/>
                      <a:r>
                        <a:rPr lang="it-IT" sz="1200" b="1" i="0" u="none" strike="noStrike">
                          <a:solidFill>
                            <a:srgbClr val="000000"/>
                          </a:solidFill>
                          <a:effectLst/>
                          <a:latin typeface="Calibri" panose="020F0502020204030204" pitchFamily="34" charset="0"/>
                        </a:rPr>
                        <a:t>MATRICE ESTERNA&gt;INTERNA</a:t>
                      </a:r>
                    </a:p>
                  </a:txBody>
                  <a:tcPr marL="72000" marR="0" marT="0" marB="0" anchor="b">
                    <a:lnL>
                      <a:noFill/>
                    </a:lnL>
                    <a:lnR>
                      <a:noFill/>
                    </a:lnR>
                    <a:lnT>
                      <a:noFill/>
                    </a:lnT>
                    <a:lnB>
                      <a:noFill/>
                    </a:lnB>
                    <a:solidFill>
                      <a:srgbClr val="D0CECE"/>
                    </a:solidFill>
                  </a:tcPr>
                </a:tc>
                <a:tc hMerge="1">
                  <a:txBody>
                    <a:bodyPr/>
                    <a:lstStyle/>
                    <a:p>
                      <a:endParaRPr lang="it-IT"/>
                    </a:p>
                  </a:txBody>
                  <a:tcPr/>
                </a:tc>
                <a:tc hMerge="1">
                  <a:txBody>
                    <a:bodyPr/>
                    <a:lstStyle/>
                    <a:p>
                      <a:endParaRPr lang="it-IT"/>
                    </a:p>
                  </a:txBody>
                  <a:tcPr/>
                </a:tc>
                <a:tc>
                  <a:txBody>
                    <a:bodyPr/>
                    <a:lstStyle/>
                    <a:p>
                      <a:pPr algn="ctr" fontAlgn="b"/>
                      <a:r>
                        <a:rPr lang="it-IT" sz="1200" b="1"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D0CECE"/>
                    </a:solidFill>
                  </a:tcPr>
                </a:tc>
                <a:tc>
                  <a:txBody>
                    <a:bodyPr/>
                    <a:lstStyle/>
                    <a:p>
                      <a:pPr algn="ctr" fontAlgn="b"/>
                      <a:r>
                        <a:rPr lang="it-IT" sz="1200" b="1"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D0CECE"/>
                    </a:solidFill>
                  </a:tcPr>
                </a:tc>
                <a:tc>
                  <a:txBody>
                    <a:bodyPr/>
                    <a:lstStyle/>
                    <a:p>
                      <a:pPr algn="ctr" fontAlgn="b"/>
                      <a:r>
                        <a:rPr lang="it-IT" sz="1200" b="1"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D0CECE"/>
                    </a:solidFill>
                  </a:tcPr>
                </a:tc>
                <a:tc>
                  <a:txBody>
                    <a:bodyPr/>
                    <a:lstStyle/>
                    <a:p>
                      <a:pPr algn="ctr" fontAlgn="b"/>
                      <a:r>
                        <a:rPr lang="it-IT" sz="1200" b="1"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D0CECE"/>
                    </a:solidFill>
                  </a:tcPr>
                </a:tc>
                <a:extLst>
                  <a:ext uri="{0D108BD9-81ED-4DB2-BD59-A6C34878D82A}">
                    <a16:rowId xmlns:a16="http://schemas.microsoft.com/office/drawing/2014/main" val="2444255793"/>
                  </a:ext>
                </a:extLst>
              </a:tr>
              <a:tr h="190238">
                <a:tc>
                  <a:txBody>
                    <a:bodyPr/>
                    <a:lstStyle/>
                    <a:p>
                      <a:pPr algn="l" fontAlgn="b"/>
                      <a:r>
                        <a:rPr lang="it-IT" sz="1200" b="0" i="0" u="none" strike="noStrike">
                          <a:solidFill>
                            <a:srgbClr val="000000"/>
                          </a:solidFill>
                          <a:effectLst/>
                          <a:latin typeface="Calibri" panose="020F0502020204030204" pitchFamily="34" charset="0"/>
                        </a:rPr>
                        <a:t>TOTALE</a:t>
                      </a:r>
                    </a:p>
                  </a:txBody>
                  <a:tcPr marL="72000" marR="0" marT="0" marB="0" anchor="b">
                    <a:lnL>
                      <a:noFill/>
                    </a:lnL>
                    <a:lnR>
                      <a:noFill/>
                    </a:lnR>
                    <a:lnT>
                      <a:noFill/>
                    </a:lnT>
                    <a:lnB>
                      <a:noFill/>
                    </a:lnB>
                    <a:solidFill>
                      <a:srgbClr val="FFFFFF"/>
                    </a:solidFill>
                  </a:tcPr>
                </a:tc>
                <a:tc>
                  <a:txBody>
                    <a:bodyPr/>
                    <a:lstStyle/>
                    <a:p>
                      <a:pPr algn="l" fontAlgn="b"/>
                      <a:r>
                        <a:rPr lang="it-IT" sz="12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it-IT" sz="12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ctr" fontAlgn="b"/>
                      <a:r>
                        <a:rPr lang="it-IT" sz="1200" b="1" i="0" u="none" strike="noStrike">
                          <a:solidFill>
                            <a:srgbClr val="000000"/>
                          </a:solidFill>
                          <a:effectLst/>
                          <a:latin typeface="Calibri" panose="020F0502020204030204" pitchFamily="34" charset="0"/>
                        </a:rPr>
                        <a:t>            58 </a:t>
                      </a:r>
                    </a:p>
                  </a:txBody>
                  <a:tcPr marL="0" marR="0" marT="0" marB="0" anchor="b">
                    <a:lnL>
                      <a:noFill/>
                    </a:lnL>
                    <a:lnR>
                      <a:noFill/>
                    </a:lnR>
                    <a:lnT>
                      <a:noFill/>
                    </a:lnT>
                    <a:lnB>
                      <a:noFill/>
                    </a:lnB>
                    <a:solidFill>
                      <a:srgbClr val="FFFFFF"/>
                    </a:solidFill>
                  </a:tcPr>
                </a:tc>
                <a:tc>
                  <a:txBody>
                    <a:bodyPr/>
                    <a:lstStyle/>
                    <a:p>
                      <a:pPr algn="ctr" fontAlgn="b"/>
                      <a:r>
                        <a:rPr lang="it-IT" sz="1200" b="1" i="0" u="none" strike="noStrike">
                          <a:solidFill>
                            <a:srgbClr val="000000"/>
                          </a:solidFill>
                          <a:effectLst/>
                          <a:latin typeface="Calibri" panose="020F0502020204030204" pitchFamily="34" charset="0"/>
                        </a:rPr>
                        <a:t>          310 </a:t>
                      </a:r>
                    </a:p>
                  </a:txBody>
                  <a:tcPr marL="0" marR="0" marT="0" marB="0" anchor="b">
                    <a:lnL>
                      <a:noFill/>
                    </a:lnL>
                    <a:lnR>
                      <a:noFill/>
                    </a:lnR>
                    <a:lnT>
                      <a:noFill/>
                    </a:lnT>
                    <a:lnB>
                      <a:noFill/>
                    </a:lnB>
                    <a:solidFill>
                      <a:srgbClr val="FFFFFF"/>
                    </a:solidFill>
                  </a:tcPr>
                </a:tc>
                <a:tc>
                  <a:txBody>
                    <a:bodyPr/>
                    <a:lstStyle/>
                    <a:p>
                      <a:pPr algn="ctr" fontAlgn="b"/>
                      <a:r>
                        <a:rPr lang="it-IT" sz="1200" b="1" i="0" u="none" strike="noStrike">
                          <a:solidFill>
                            <a:srgbClr val="000000"/>
                          </a:solidFill>
                          <a:effectLst/>
                          <a:latin typeface="Calibri" panose="020F0502020204030204" pitchFamily="34" charset="0"/>
                        </a:rPr>
                        <a:t>            55 </a:t>
                      </a:r>
                    </a:p>
                  </a:txBody>
                  <a:tcPr marL="0" marR="0" marT="0" marB="0" anchor="b">
                    <a:lnL>
                      <a:noFill/>
                    </a:lnL>
                    <a:lnR>
                      <a:noFill/>
                    </a:lnR>
                    <a:lnT>
                      <a:noFill/>
                    </a:lnT>
                    <a:lnB>
                      <a:noFill/>
                    </a:lnB>
                    <a:solidFill>
                      <a:srgbClr val="FFFFFF"/>
                    </a:solidFill>
                  </a:tcPr>
                </a:tc>
                <a:tc>
                  <a:txBody>
                    <a:bodyPr/>
                    <a:lstStyle/>
                    <a:p>
                      <a:pPr algn="ctr" fontAlgn="b"/>
                      <a:r>
                        <a:rPr lang="it-IT" sz="1200" b="1" i="0" u="none" strike="noStrike">
                          <a:solidFill>
                            <a:srgbClr val="000000"/>
                          </a:solidFill>
                          <a:effectLst/>
                          <a:latin typeface="Calibri" panose="020F0502020204030204" pitchFamily="34" charset="0"/>
                        </a:rPr>
                        <a:t>          423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235584811"/>
                  </a:ext>
                </a:extLst>
              </a:tr>
              <a:tr h="190238">
                <a:tc>
                  <a:txBody>
                    <a:bodyPr/>
                    <a:lstStyle/>
                    <a:p>
                      <a:pPr algn="l" fontAlgn="b"/>
                      <a:r>
                        <a:rPr lang="it-IT" sz="1200" b="0" i="0" u="none" strike="noStrike">
                          <a:solidFill>
                            <a:srgbClr val="000000"/>
                          </a:solidFill>
                          <a:effectLst/>
                          <a:latin typeface="Calibri" panose="020F0502020204030204" pitchFamily="34" charset="0"/>
                        </a:rPr>
                        <a:t>PRIVATI</a:t>
                      </a:r>
                    </a:p>
                  </a:txBody>
                  <a:tcPr marL="72000" marR="0" marT="0" marB="0" anchor="b">
                    <a:lnL>
                      <a:noFill/>
                    </a:lnL>
                    <a:lnR>
                      <a:noFill/>
                    </a:lnR>
                    <a:lnT>
                      <a:noFill/>
                    </a:lnT>
                    <a:lnB>
                      <a:noFill/>
                    </a:lnB>
                    <a:solidFill>
                      <a:srgbClr val="FFFFFF"/>
                    </a:solidFill>
                  </a:tcPr>
                </a:tc>
                <a:tc>
                  <a:txBody>
                    <a:bodyPr/>
                    <a:lstStyle/>
                    <a:p>
                      <a:pPr algn="l" fontAlgn="b"/>
                      <a:r>
                        <a:rPr lang="it-IT" sz="12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it-IT" sz="12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ctr" fontAlgn="b"/>
                      <a:r>
                        <a:rPr lang="it-IT" sz="1200" b="0" i="0" u="none" strike="noStrike">
                          <a:solidFill>
                            <a:srgbClr val="000000"/>
                          </a:solidFill>
                          <a:effectLst/>
                          <a:latin typeface="Calibri" panose="020F0502020204030204" pitchFamily="34" charset="0"/>
                        </a:rPr>
                        <a:t>            58 </a:t>
                      </a:r>
                    </a:p>
                  </a:txBody>
                  <a:tcPr marL="0" marR="0" marT="0" marB="0" anchor="b">
                    <a:lnL>
                      <a:noFill/>
                    </a:lnL>
                    <a:lnR>
                      <a:noFill/>
                    </a:lnR>
                    <a:lnT>
                      <a:noFill/>
                    </a:lnT>
                    <a:lnB>
                      <a:noFill/>
                    </a:lnB>
                    <a:solidFill>
                      <a:srgbClr val="FFFFFF"/>
                    </a:solidFill>
                  </a:tcPr>
                </a:tc>
                <a:tc>
                  <a:txBody>
                    <a:bodyPr/>
                    <a:lstStyle/>
                    <a:p>
                      <a:pPr algn="ctr" fontAlgn="b"/>
                      <a:r>
                        <a:rPr lang="it-IT" sz="1200" b="0" i="0" u="none" strike="noStrike">
                          <a:solidFill>
                            <a:srgbClr val="000000"/>
                          </a:solidFill>
                          <a:effectLst/>
                          <a:latin typeface="Calibri" panose="020F0502020204030204" pitchFamily="34" charset="0"/>
                        </a:rPr>
                        <a:t>          258 </a:t>
                      </a:r>
                    </a:p>
                  </a:txBody>
                  <a:tcPr marL="0" marR="0" marT="0" marB="0" anchor="b">
                    <a:lnL>
                      <a:noFill/>
                    </a:lnL>
                    <a:lnR>
                      <a:noFill/>
                    </a:lnR>
                    <a:lnT>
                      <a:noFill/>
                    </a:lnT>
                    <a:lnB>
                      <a:noFill/>
                    </a:lnB>
                    <a:solidFill>
                      <a:srgbClr val="FFFFFF"/>
                    </a:solidFill>
                  </a:tcPr>
                </a:tc>
                <a:tc>
                  <a:txBody>
                    <a:bodyPr/>
                    <a:lstStyle/>
                    <a:p>
                      <a:pPr algn="ctr" fontAlgn="b"/>
                      <a:r>
                        <a:rPr lang="it-IT" sz="1200" b="0" i="0" u="none" strike="noStrike">
                          <a:solidFill>
                            <a:srgbClr val="000000"/>
                          </a:solidFill>
                          <a:effectLst/>
                          <a:latin typeface="Calibri" panose="020F0502020204030204" pitchFamily="34" charset="0"/>
                        </a:rPr>
                        <a:t>            55 </a:t>
                      </a:r>
                    </a:p>
                  </a:txBody>
                  <a:tcPr marL="0" marR="0" marT="0" marB="0" anchor="b">
                    <a:lnL>
                      <a:noFill/>
                    </a:lnL>
                    <a:lnR>
                      <a:noFill/>
                    </a:lnR>
                    <a:lnT>
                      <a:noFill/>
                    </a:lnT>
                    <a:lnB>
                      <a:noFill/>
                    </a:lnB>
                    <a:solidFill>
                      <a:srgbClr val="FFFFFF"/>
                    </a:solidFill>
                  </a:tcPr>
                </a:tc>
                <a:tc>
                  <a:txBody>
                    <a:bodyPr/>
                    <a:lstStyle/>
                    <a:p>
                      <a:pPr algn="ctr" fontAlgn="b"/>
                      <a:r>
                        <a:rPr lang="it-IT" sz="1200" b="1" i="0" u="none" strike="noStrike">
                          <a:solidFill>
                            <a:srgbClr val="000000"/>
                          </a:solidFill>
                          <a:effectLst/>
                          <a:latin typeface="Calibri" panose="020F0502020204030204" pitchFamily="34" charset="0"/>
                        </a:rPr>
                        <a:t>          372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1528452052"/>
                  </a:ext>
                </a:extLst>
              </a:tr>
              <a:tr h="190238">
                <a:tc>
                  <a:txBody>
                    <a:bodyPr/>
                    <a:lstStyle/>
                    <a:p>
                      <a:pPr algn="l" fontAlgn="b"/>
                      <a:r>
                        <a:rPr lang="it-IT" sz="1200" b="0" i="0" u="none" strike="noStrike">
                          <a:solidFill>
                            <a:srgbClr val="000000"/>
                          </a:solidFill>
                          <a:effectLst/>
                          <a:latin typeface="Calibri" panose="020F0502020204030204" pitchFamily="34" charset="0"/>
                        </a:rPr>
                        <a:t>TPL</a:t>
                      </a:r>
                    </a:p>
                  </a:txBody>
                  <a:tcPr marL="72000" marR="0" marT="0" marB="0" anchor="b">
                    <a:lnL>
                      <a:noFill/>
                    </a:lnL>
                    <a:lnR>
                      <a:noFill/>
                    </a:lnR>
                    <a:lnT>
                      <a:noFill/>
                    </a:lnT>
                    <a:lnB>
                      <a:noFill/>
                    </a:lnB>
                    <a:solidFill>
                      <a:srgbClr val="FFFFFF"/>
                    </a:solidFill>
                  </a:tcPr>
                </a:tc>
                <a:tc>
                  <a:txBody>
                    <a:bodyPr/>
                    <a:lstStyle/>
                    <a:p>
                      <a:pPr algn="l" fontAlgn="b"/>
                      <a:r>
                        <a:rPr lang="it-IT" sz="12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it-IT" sz="12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ctr" fontAlgn="b"/>
                      <a:r>
                        <a:rPr lang="it-IT" sz="1200" b="0" i="0" u="none" strike="noStrike">
                          <a:solidFill>
                            <a:srgbClr val="000000"/>
                          </a:solidFill>
                          <a:effectLst/>
                          <a:latin typeface="Calibri" panose="020F0502020204030204" pitchFamily="34" charset="0"/>
                        </a:rPr>
                        <a:t>             -   </a:t>
                      </a:r>
                    </a:p>
                  </a:txBody>
                  <a:tcPr marL="0" marR="0" marT="0" marB="0" anchor="b">
                    <a:lnL>
                      <a:noFill/>
                    </a:lnL>
                    <a:lnR>
                      <a:noFill/>
                    </a:lnR>
                    <a:lnT>
                      <a:noFill/>
                    </a:lnT>
                    <a:lnB>
                      <a:noFill/>
                    </a:lnB>
                    <a:solidFill>
                      <a:srgbClr val="FFFFFF"/>
                    </a:solidFill>
                  </a:tcPr>
                </a:tc>
                <a:tc>
                  <a:txBody>
                    <a:bodyPr/>
                    <a:lstStyle/>
                    <a:p>
                      <a:pPr algn="ctr" fontAlgn="b"/>
                      <a:r>
                        <a:rPr lang="it-IT" sz="1200" b="0" i="0" u="none" strike="noStrike">
                          <a:solidFill>
                            <a:srgbClr val="000000"/>
                          </a:solidFill>
                          <a:effectLst/>
                          <a:latin typeface="Calibri" panose="020F0502020204030204" pitchFamily="34" charset="0"/>
                        </a:rPr>
                        <a:t>            52 </a:t>
                      </a:r>
                    </a:p>
                  </a:txBody>
                  <a:tcPr marL="0" marR="0" marT="0" marB="0" anchor="b">
                    <a:lnL>
                      <a:noFill/>
                    </a:lnL>
                    <a:lnR>
                      <a:noFill/>
                    </a:lnR>
                    <a:lnT>
                      <a:noFill/>
                    </a:lnT>
                    <a:lnB>
                      <a:noFill/>
                    </a:lnB>
                    <a:solidFill>
                      <a:srgbClr val="FFFFFF"/>
                    </a:solidFill>
                  </a:tcPr>
                </a:tc>
                <a:tc>
                  <a:txBody>
                    <a:bodyPr/>
                    <a:lstStyle/>
                    <a:p>
                      <a:pPr algn="ctr" fontAlgn="b"/>
                      <a:r>
                        <a:rPr lang="it-IT" sz="1200" b="0" i="0" u="none" strike="noStrike">
                          <a:solidFill>
                            <a:srgbClr val="000000"/>
                          </a:solidFill>
                          <a:effectLst/>
                          <a:latin typeface="Calibri" panose="020F0502020204030204" pitchFamily="34" charset="0"/>
                        </a:rPr>
                        <a:t>             -   </a:t>
                      </a:r>
                    </a:p>
                  </a:txBody>
                  <a:tcPr marL="0" marR="0" marT="0" marB="0" anchor="b">
                    <a:lnL>
                      <a:noFill/>
                    </a:lnL>
                    <a:lnR>
                      <a:noFill/>
                    </a:lnR>
                    <a:lnT>
                      <a:noFill/>
                    </a:lnT>
                    <a:lnB>
                      <a:noFill/>
                    </a:lnB>
                    <a:solidFill>
                      <a:srgbClr val="FFFFFF"/>
                    </a:solidFill>
                  </a:tcPr>
                </a:tc>
                <a:tc>
                  <a:txBody>
                    <a:bodyPr/>
                    <a:lstStyle/>
                    <a:p>
                      <a:pPr algn="ctr" fontAlgn="b"/>
                      <a:r>
                        <a:rPr lang="it-IT" sz="1200" b="1" i="0" u="none" strike="noStrike">
                          <a:solidFill>
                            <a:srgbClr val="000000"/>
                          </a:solidFill>
                          <a:effectLst/>
                          <a:latin typeface="Calibri" panose="020F0502020204030204" pitchFamily="34" charset="0"/>
                        </a:rPr>
                        <a:t>            52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3070035589"/>
                  </a:ext>
                </a:extLst>
              </a:tr>
              <a:tr h="190238">
                <a:tc>
                  <a:txBody>
                    <a:bodyPr/>
                    <a:lstStyle/>
                    <a:p>
                      <a:pPr algn="l" fontAlgn="b"/>
                      <a:r>
                        <a:rPr lang="it-IT" sz="1200" b="0" i="0" u="none" strike="noStrike">
                          <a:solidFill>
                            <a:srgbClr val="000000"/>
                          </a:solidFill>
                          <a:effectLst/>
                          <a:latin typeface="Calibri" panose="020F0502020204030204" pitchFamily="34" charset="0"/>
                        </a:rPr>
                        <a:t> </a:t>
                      </a:r>
                    </a:p>
                  </a:txBody>
                  <a:tcPr marL="72000" marR="0" marT="0" marB="0" anchor="b">
                    <a:lnL>
                      <a:noFill/>
                    </a:lnL>
                    <a:lnR>
                      <a:noFill/>
                    </a:lnR>
                    <a:lnT>
                      <a:noFill/>
                    </a:lnT>
                    <a:lnB>
                      <a:noFill/>
                    </a:lnB>
                    <a:solidFill>
                      <a:srgbClr val="FFFFFF"/>
                    </a:solidFill>
                  </a:tcPr>
                </a:tc>
                <a:tc>
                  <a:txBody>
                    <a:bodyPr/>
                    <a:lstStyle/>
                    <a:p>
                      <a:pPr algn="l" fontAlgn="b"/>
                      <a:r>
                        <a:rPr lang="it-IT" sz="12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it-IT" sz="12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ctr" fontAlgn="b"/>
                      <a:r>
                        <a:rPr lang="it-IT" sz="12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ctr" fontAlgn="b"/>
                      <a:r>
                        <a:rPr lang="it-IT" sz="12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ctr" fontAlgn="b"/>
                      <a:r>
                        <a:rPr lang="it-IT" sz="12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ctr" fontAlgn="b"/>
                      <a:r>
                        <a:rPr lang="it-IT" sz="1200" b="1"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988677555"/>
                  </a:ext>
                </a:extLst>
              </a:tr>
              <a:tr h="190238">
                <a:tc>
                  <a:txBody>
                    <a:bodyPr/>
                    <a:lstStyle/>
                    <a:p>
                      <a:pPr algn="l" fontAlgn="b"/>
                      <a:r>
                        <a:rPr lang="it-IT" sz="1200" b="1" i="0" u="none" strike="noStrike">
                          <a:solidFill>
                            <a:srgbClr val="FFFFFF"/>
                          </a:solidFill>
                          <a:effectLst/>
                          <a:latin typeface="Calibri" panose="020F0502020204030204" pitchFamily="34" charset="0"/>
                        </a:rPr>
                        <a:t>TOTALE</a:t>
                      </a:r>
                    </a:p>
                  </a:txBody>
                  <a:tcPr marL="72000" marR="0" marT="0" marB="0" anchor="b">
                    <a:lnL>
                      <a:noFill/>
                    </a:lnL>
                    <a:lnR>
                      <a:noFill/>
                    </a:lnR>
                    <a:lnT>
                      <a:noFill/>
                    </a:lnT>
                    <a:lnB>
                      <a:noFill/>
                    </a:lnB>
                    <a:solidFill>
                      <a:srgbClr val="000000"/>
                    </a:solidFill>
                  </a:tcPr>
                </a:tc>
                <a:tc>
                  <a:txBody>
                    <a:bodyPr/>
                    <a:lstStyle/>
                    <a:p>
                      <a:pPr algn="l" fontAlgn="b"/>
                      <a:r>
                        <a:rPr lang="it-IT" sz="1200" b="1" i="0" u="none" strike="noStrike">
                          <a:solidFill>
                            <a:srgbClr val="FFFFFF"/>
                          </a:solidFill>
                          <a:effectLst/>
                          <a:latin typeface="Calibri" panose="020F0502020204030204" pitchFamily="34" charset="0"/>
                        </a:rPr>
                        <a:t> </a:t>
                      </a:r>
                    </a:p>
                  </a:txBody>
                  <a:tcPr marL="0" marR="0" marT="0" marB="0" anchor="b">
                    <a:lnL>
                      <a:noFill/>
                    </a:lnL>
                    <a:lnR>
                      <a:noFill/>
                    </a:lnR>
                    <a:lnT>
                      <a:noFill/>
                    </a:lnT>
                    <a:lnB>
                      <a:noFill/>
                    </a:lnB>
                    <a:solidFill>
                      <a:srgbClr val="000000"/>
                    </a:solidFill>
                  </a:tcPr>
                </a:tc>
                <a:tc>
                  <a:txBody>
                    <a:bodyPr/>
                    <a:lstStyle/>
                    <a:p>
                      <a:pPr algn="l" fontAlgn="b"/>
                      <a:r>
                        <a:rPr lang="it-IT" sz="1200" b="1" i="0" u="none" strike="noStrike">
                          <a:solidFill>
                            <a:srgbClr val="FFFFFF"/>
                          </a:solidFill>
                          <a:effectLst/>
                          <a:latin typeface="Calibri" panose="020F0502020204030204" pitchFamily="34" charset="0"/>
                        </a:rPr>
                        <a:t> </a:t>
                      </a:r>
                    </a:p>
                  </a:txBody>
                  <a:tcPr marL="0" marR="0" marT="0" marB="0" anchor="b">
                    <a:lnL>
                      <a:noFill/>
                    </a:lnL>
                    <a:lnR>
                      <a:noFill/>
                    </a:lnR>
                    <a:lnT>
                      <a:noFill/>
                    </a:lnT>
                    <a:lnB>
                      <a:noFill/>
                    </a:lnB>
                    <a:solidFill>
                      <a:srgbClr val="000000"/>
                    </a:solidFill>
                  </a:tcPr>
                </a:tc>
                <a:tc>
                  <a:txBody>
                    <a:bodyPr/>
                    <a:lstStyle/>
                    <a:p>
                      <a:pPr algn="ctr" fontAlgn="b"/>
                      <a:r>
                        <a:rPr lang="it-IT" sz="1200" b="1" i="0" u="none" strike="noStrike">
                          <a:solidFill>
                            <a:srgbClr val="FFFFFF"/>
                          </a:solidFill>
                          <a:effectLst/>
                          <a:latin typeface="Calibri" panose="020F0502020204030204" pitchFamily="34" charset="0"/>
                        </a:rPr>
                        <a:t> </a:t>
                      </a:r>
                    </a:p>
                  </a:txBody>
                  <a:tcPr marL="0" marR="0" marT="0" marB="0" anchor="b">
                    <a:lnL>
                      <a:noFill/>
                    </a:lnL>
                    <a:lnR>
                      <a:noFill/>
                    </a:lnR>
                    <a:lnT>
                      <a:noFill/>
                    </a:lnT>
                    <a:lnB>
                      <a:noFill/>
                    </a:lnB>
                    <a:solidFill>
                      <a:srgbClr val="000000"/>
                    </a:solidFill>
                  </a:tcPr>
                </a:tc>
                <a:tc>
                  <a:txBody>
                    <a:bodyPr/>
                    <a:lstStyle/>
                    <a:p>
                      <a:pPr algn="ctr" fontAlgn="b"/>
                      <a:r>
                        <a:rPr lang="it-IT" sz="1200" b="1" i="0" u="none" strike="noStrike">
                          <a:solidFill>
                            <a:srgbClr val="FFFFFF"/>
                          </a:solidFill>
                          <a:effectLst/>
                          <a:latin typeface="Calibri" panose="020F0502020204030204" pitchFamily="34" charset="0"/>
                        </a:rPr>
                        <a:t> </a:t>
                      </a:r>
                    </a:p>
                  </a:txBody>
                  <a:tcPr marL="0" marR="0" marT="0" marB="0" anchor="b">
                    <a:lnL>
                      <a:noFill/>
                    </a:lnL>
                    <a:lnR>
                      <a:noFill/>
                    </a:lnR>
                    <a:lnT>
                      <a:noFill/>
                    </a:lnT>
                    <a:lnB>
                      <a:noFill/>
                    </a:lnB>
                    <a:solidFill>
                      <a:srgbClr val="000000"/>
                    </a:solidFill>
                  </a:tcPr>
                </a:tc>
                <a:tc>
                  <a:txBody>
                    <a:bodyPr/>
                    <a:lstStyle/>
                    <a:p>
                      <a:pPr algn="ctr" fontAlgn="b"/>
                      <a:r>
                        <a:rPr lang="it-IT" sz="1200" b="1" i="0" u="none" strike="noStrike">
                          <a:solidFill>
                            <a:srgbClr val="FFFFFF"/>
                          </a:solidFill>
                          <a:effectLst/>
                          <a:latin typeface="Calibri" panose="020F0502020204030204" pitchFamily="34" charset="0"/>
                        </a:rPr>
                        <a:t> </a:t>
                      </a:r>
                    </a:p>
                  </a:txBody>
                  <a:tcPr marL="0" marR="0" marT="0" marB="0" anchor="b">
                    <a:lnL>
                      <a:noFill/>
                    </a:lnL>
                    <a:lnR>
                      <a:noFill/>
                    </a:lnR>
                    <a:lnT>
                      <a:noFill/>
                    </a:lnT>
                    <a:lnB>
                      <a:noFill/>
                    </a:lnB>
                    <a:solidFill>
                      <a:srgbClr val="000000"/>
                    </a:solidFill>
                  </a:tcPr>
                </a:tc>
                <a:tc>
                  <a:txBody>
                    <a:bodyPr/>
                    <a:lstStyle/>
                    <a:p>
                      <a:pPr algn="ctr" fontAlgn="b"/>
                      <a:r>
                        <a:rPr lang="it-IT" sz="1200" b="1" i="0" u="none" strike="noStrike">
                          <a:solidFill>
                            <a:srgbClr val="FFFFFF"/>
                          </a:solidFill>
                          <a:effectLst/>
                          <a:latin typeface="Calibri" panose="020F0502020204030204" pitchFamily="34" charset="0"/>
                        </a:rPr>
                        <a:t> </a:t>
                      </a:r>
                    </a:p>
                  </a:txBody>
                  <a:tcPr marL="0" marR="0" marT="0" marB="0" anchor="b">
                    <a:lnL>
                      <a:noFill/>
                    </a:lnL>
                    <a:lnR>
                      <a:noFill/>
                    </a:lnR>
                    <a:lnT>
                      <a:noFill/>
                    </a:lnT>
                    <a:lnB>
                      <a:noFill/>
                    </a:lnB>
                    <a:solidFill>
                      <a:srgbClr val="000000"/>
                    </a:solidFill>
                  </a:tcPr>
                </a:tc>
                <a:extLst>
                  <a:ext uri="{0D108BD9-81ED-4DB2-BD59-A6C34878D82A}">
                    <a16:rowId xmlns:a16="http://schemas.microsoft.com/office/drawing/2014/main" val="3212680742"/>
                  </a:ext>
                </a:extLst>
              </a:tr>
              <a:tr h="190238">
                <a:tc>
                  <a:txBody>
                    <a:bodyPr/>
                    <a:lstStyle/>
                    <a:p>
                      <a:pPr algn="l" fontAlgn="b"/>
                      <a:r>
                        <a:rPr lang="it-IT" sz="1200" b="0" i="0" u="none" strike="noStrike">
                          <a:solidFill>
                            <a:srgbClr val="000000"/>
                          </a:solidFill>
                          <a:effectLst/>
                          <a:latin typeface="Calibri" panose="020F0502020204030204" pitchFamily="34" charset="0"/>
                        </a:rPr>
                        <a:t>TOTALE</a:t>
                      </a:r>
                    </a:p>
                  </a:txBody>
                  <a:tcPr marL="72000" marR="0" marT="0" marB="0" anchor="b">
                    <a:lnL>
                      <a:noFill/>
                    </a:lnL>
                    <a:lnR>
                      <a:noFill/>
                    </a:lnR>
                    <a:lnT>
                      <a:noFill/>
                    </a:lnT>
                    <a:lnB>
                      <a:noFill/>
                    </a:lnB>
                    <a:solidFill>
                      <a:srgbClr val="FFFFFF"/>
                    </a:solidFill>
                  </a:tcPr>
                </a:tc>
                <a:tc>
                  <a:txBody>
                    <a:bodyPr/>
                    <a:lstStyle/>
                    <a:p>
                      <a:pPr algn="l" fontAlgn="b"/>
                      <a:r>
                        <a:rPr lang="it-IT" sz="12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it-IT" sz="12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ctr" fontAlgn="b"/>
                      <a:r>
                        <a:rPr lang="it-IT" sz="1200" b="1" i="0" u="none" strike="noStrike">
                          <a:solidFill>
                            <a:srgbClr val="000000"/>
                          </a:solidFill>
                          <a:effectLst/>
                          <a:latin typeface="Calibri" panose="020F0502020204030204" pitchFamily="34" charset="0"/>
                        </a:rPr>
                        <a:t>          678 </a:t>
                      </a:r>
                    </a:p>
                  </a:txBody>
                  <a:tcPr marL="0" marR="0" marT="0" marB="0" anchor="b">
                    <a:lnL>
                      <a:noFill/>
                    </a:lnL>
                    <a:lnR>
                      <a:noFill/>
                    </a:lnR>
                    <a:lnT>
                      <a:noFill/>
                    </a:lnT>
                    <a:lnB>
                      <a:noFill/>
                    </a:lnB>
                    <a:solidFill>
                      <a:srgbClr val="FFFFFF"/>
                    </a:solidFill>
                  </a:tcPr>
                </a:tc>
                <a:tc>
                  <a:txBody>
                    <a:bodyPr/>
                    <a:lstStyle/>
                    <a:p>
                      <a:pPr algn="ctr" fontAlgn="b"/>
                      <a:r>
                        <a:rPr lang="it-IT" sz="1200" b="1" i="0" u="none" strike="noStrike">
                          <a:solidFill>
                            <a:srgbClr val="000000"/>
                          </a:solidFill>
                          <a:effectLst/>
                          <a:latin typeface="Calibri" panose="020F0502020204030204" pitchFamily="34" charset="0"/>
                        </a:rPr>
                        <a:t>       1.466 </a:t>
                      </a:r>
                    </a:p>
                  </a:txBody>
                  <a:tcPr marL="0" marR="0" marT="0" marB="0" anchor="b">
                    <a:lnL>
                      <a:noFill/>
                    </a:lnL>
                    <a:lnR>
                      <a:noFill/>
                    </a:lnR>
                    <a:lnT>
                      <a:noFill/>
                    </a:lnT>
                    <a:lnB>
                      <a:noFill/>
                    </a:lnB>
                    <a:solidFill>
                      <a:srgbClr val="FFFFFF"/>
                    </a:solidFill>
                  </a:tcPr>
                </a:tc>
                <a:tc>
                  <a:txBody>
                    <a:bodyPr/>
                    <a:lstStyle/>
                    <a:p>
                      <a:pPr algn="ctr" fontAlgn="b"/>
                      <a:r>
                        <a:rPr lang="it-IT" sz="1200" b="1" i="0" u="none" strike="noStrike">
                          <a:solidFill>
                            <a:srgbClr val="000000"/>
                          </a:solidFill>
                          <a:effectLst/>
                          <a:latin typeface="Calibri" panose="020F0502020204030204" pitchFamily="34" charset="0"/>
                        </a:rPr>
                        <a:t>       1.026 </a:t>
                      </a:r>
                    </a:p>
                  </a:txBody>
                  <a:tcPr marL="0" marR="0" marT="0" marB="0" anchor="b">
                    <a:lnL>
                      <a:noFill/>
                    </a:lnL>
                    <a:lnR>
                      <a:noFill/>
                    </a:lnR>
                    <a:lnT>
                      <a:noFill/>
                    </a:lnT>
                    <a:lnB>
                      <a:noFill/>
                    </a:lnB>
                    <a:solidFill>
                      <a:srgbClr val="FFFFFF"/>
                    </a:solidFill>
                  </a:tcPr>
                </a:tc>
                <a:tc>
                  <a:txBody>
                    <a:bodyPr/>
                    <a:lstStyle/>
                    <a:p>
                      <a:pPr algn="ctr" fontAlgn="b"/>
                      <a:r>
                        <a:rPr lang="it-IT" sz="1200" b="1" i="0" u="none" strike="noStrike">
                          <a:solidFill>
                            <a:srgbClr val="000000"/>
                          </a:solidFill>
                          <a:effectLst/>
                          <a:latin typeface="Calibri" panose="020F0502020204030204" pitchFamily="34" charset="0"/>
                        </a:rPr>
                        <a:t>       3.170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939741964"/>
                  </a:ext>
                </a:extLst>
              </a:tr>
              <a:tr h="190238">
                <a:tc>
                  <a:txBody>
                    <a:bodyPr/>
                    <a:lstStyle/>
                    <a:p>
                      <a:pPr algn="l" fontAlgn="b"/>
                      <a:r>
                        <a:rPr lang="it-IT" sz="1200" b="0" i="0" u="none" strike="noStrike">
                          <a:solidFill>
                            <a:srgbClr val="000000"/>
                          </a:solidFill>
                          <a:effectLst/>
                          <a:latin typeface="Calibri" panose="020F0502020204030204" pitchFamily="34" charset="0"/>
                        </a:rPr>
                        <a:t>PRIVATI</a:t>
                      </a:r>
                    </a:p>
                  </a:txBody>
                  <a:tcPr marL="72000" marR="0" marT="0" marB="0" anchor="b">
                    <a:lnL>
                      <a:noFill/>
                    </a:lnL>
                    <a:lnR>
                      <a:noFill/>
                    </a:lnR>
                    <a:lnT>
                      <a:noFill/>
                    </a:lnT>
                    <a:lnB>
                      <a:noFill/>
                    </a:lnB>
                    <a:solidFill>
                      <a:srgbClr val="FFFFFF"/>
                    </a:solidFill>
                  </a:tcPr>
                </a:tc>
                <a:tc>
                  <a:txBody>
                    <a:bodyPr/>
                    <a:lstStyle/>
                    <a:p>
                      <a:pPr algn="l" fontAlgn="b"/>
                      <a:r>
                        <a:rPr lang="it-IT" sz="12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it-IT" sz="12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ctr" fontAlgn="b"/>
                      <a:r>
                        <a:rPr lang="it-IT" sz="1200" b="1" i="0" u="none" strike="noStrike">
                          <a:solidFill>
                            <a:srgbClr val="000000"/>
                          </a:solidFill>
                          <a:effectLst/>
                          <a:latin typeface="Calibri" panose="020F0502020204030204" pitchFamily="34" charset="0"/>
                        </a:rPr>
                        <a:t>          624 </a:t>
                      </a:r>
                    </a:p>
                  </a:txBody>
                  <a:tcPr marL="0" marR="0" marT="0" marB="0" anchor="b">
                    <a:lnL>
                      <a:noFill/>
                    </a:lnL>
                    <a:lnR>
                      <a:noFill/>
                    </a:lnR>
                    <a:lnT>
                      <a:noFill/>
                    </a:lnT>
                    <a:lnB>
                      <a:noFill/>
                    </a:lnB>
                    <a:solidFill>
                      <a:srgbClr val="FFFFFF"/>
                    </a:solidFill>
                  </a:tcPr>
                </a:tc>
                <a:tc>
                  <a:txBody>
                    <a:bodyPr/>
                    <a:lstStyle/>
                    <a:p>
                      <a:pPr algn="ctr" fontAlgn="b"/>
                      <a:r>
                        <a:rPr lang="it-IT" sz="1200" b="1" i="0" u="none" strike="noStrike">
                          <a:solidFill>
                            <a:srgbClr val="000000"/>
                          </a:solidFill>
                          <a:effectLst/>
                          <a:latin typeface="Calibri" panose="020F0502020204030204" pitchFamily="34" charset="0"/>
                        </a:rPr>
                        <a:t>       1.326 </a:t>
                      </a:r>
                    </a:p>
                  </a:txBody>
                  <a:tcPr marL="0" marR="0" marT="0" marB="0" anchor="b">
                    <a:lnL>
                      <a:noFill/>
                    </a:lnL>
                    <a:lnR>
                      <a:noFill/>
                    </a:lnR>
                    <a:lnT>
                      <a:noFill/>
                    </a:lnT>
                    <a:lnB>
                      <a:noFill/>
                    </a:lnB>
                    <a:solidFill>
                      <a:srgbClr val="FFFFFF"/>
                    </a:solidFill>
                  </a:tcPr>
                </a:tc>
                <a:tc>
                  <a:txBody>
                    <a:bodyPr/>
                    <a:lstStyle/>
                    <a:p>
                      <a:pPr algn="ctr" fontAlgn="b"/>
                      <a:r>
                        <a:rPr lang="it-IT" sz="1200" b="1" i="0" u="none" strike="noStrike">
                          <a:solidFill>
                            <a:srgbClr val="000000"/>
                          </a:solidFill>
                          <a:effectLst/>
                          <a:latin typeface="Calibri" panose="020F0502020204030204" pitchFamily="34" charset="0"/>
                        </a:rPr>
                        <a:t>          955 </a:t>
                      </a:r>
                    </a:p>
                  </a:txBody>
                  <a:tcPr marL="0" marR="0" marT="0" marB="0" anchor="b">
                    <a:lnL>
                      <a:noFill/>
                    </a:lnL>
                    <a:lnR>
                      <a:noFill/>
                    </a:lnR>
                    <a:lnT>
                      <a:noFill/>
                    </a:lnT>
                    <a:lnB>
                      <a:noFill/>
                    </a:lnB>
                    <a:solidFill>
                      <a:srgbClr val="FFFFFF"/>
                    </a:solidFill>
                  </a:tcPr>
                </a:tc>
                <a:tc>
                  <a:txBody>
                    <a:bodyPr/>
                    <a:lstStyle/>
                    <a:p>
                      <a:pPr algn="ctr" fontAlgn="b"/>
                      <a:r>
                        <a:rPr lang="it-IT" sz="1200" b="1" i="0" u="none" strike="noStrike">
                          <a:solidFill>
                            <a:srgbClr val="000000"/>
                          </a:solidFill>
                          <a:effectLst/>
                          <a:latin typeface="Calibri" panose="020F0502020204030204" pitchFamily="34" charset="0"/>
                        </a:rPr>
                        <a:t>       2.904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3092308389"/>
                  </a:ext>
                </a:extLst>
              </a:tr>
              <a:tr h="190238">
                <a:tc>
                  <a:txBody>
                    <a:bodyPr/>
                    <a:lstStyle/>
                    <a:p>
                      <a:pPr algn="l" fontAlgn="b"/>
                      <a:r>
                        <a:rPr lang="it-IT" sz="1200" b="0" i="0" u="none" strike="noStrike">
                          <a:solidFill>
                            <a:srgbClr val="000000"/>
                          </a:solidFill>
                          <a:effectLst/>
                          <a:latin typeface="Calibri" panose="020F0502020204030204" pitchFamily="34" charset="0"/>
                        </a:rPr>
                        <a:t>TPL</a:t>
                      </a:r>
                    </a:p>
                  </a:txBody>
                  <a:tcPr marL="72000" marR="0" marT="0" marB="0" anchor="b">
                    <a:lnL>
                      <a:noFill/>
                    </a:lnL>
                    <a:lnR>
                      <a:noFill/>
                    </a:lnR>
                    <a:lnT>
                      <a:noFill/>
                    </a:lnT>
                    <a:lnB>
                      <a:noFill/>
                    </a:lnB>
                    <a:solidFill>
                      <a:srgbClr val="FFFFFF"/>
                    </a:solidFill>
                  </a:tcPr>
                </a:tc>
                <a:tc>
                  <a:txBody>
                    <a:bodyPr/>
                    <a:lstStyle/>
                    <a:p>
                      <a:pPr algn="l" fontAlgn="b"/>
                      <a:r>
                        <a:rPr lang="it-IT" sz="12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it-IT" sz="12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ctr" fontAlgn="b"/>
                      <a:r>
                        <a:rPr lang="it-IT" sz="1200" b="1" i="0" u="none" strike="noStrike">
                          <a:solidFill>
                            <a:srgbClr val="000000"/>
                          </a:solidFill>
                          <a:effectLst/>
                          <a:latin typeface="Calibri" panose="020F0502020204030204" pitchFamily="34" charset="0"/>
                        </a:rPr>
                        <a:t>            55 </a:t>
                      </a:r>
                    </a:p>
                  </a:txBody>
                  <a:tcPr marL="0" marR="0" marT="0" marB="0" anchor="b">
                    <a:lnL>
                      <a:noFill/>
                    </a:lnL>
                    <a:lnR>
                      <a:noFill/>
                    </a:lnR>
                    <a:lnT>
                      <a:noFill/>
                    </a:lnT>
                    <a:lnB>
                      <a:noFill/>
                    </a:lnB>
                    <a:solidFill>
                      <a:srgbClr val="FFFFFF"/>
                    </a:solidFill>
                  </a:tcPr>
                </a:tc>
                <a:tc>
                  <a:txBody>
                    <a:bodyPr/>
                    <a:lstStyle/>
                    <a:p>
                      <a:pPr algn="ctr" fontAlgn="b"/>
                      <a:r>
                        <a:rPr lang="it-IT" sz="1200" b="1" i="0" u="none" strike="noStrike">
                          <a:solidFill>
                            <a:srgbClr val="000000"/>
                          </a:solidFill>
                          <a:effectLst/>
                          <a:latin typeface="Calibri" panose="020F0502020204030204" pitchFamily="34" charset="0"/>
                        </a:rPr>
                        <a:t>          140 </a:t>
                      </a:r>
                    </a:p>
                  </a:txBody>
                  <a:tcPr marL="0" marR="0" marT="0" marB="0" anchor="b">
                    <a:lnL>
                      <a:noFill/>
                    </a:lnL>
                    <a:lnR>
                      <a:noFill/>
                    </a:lnR>
                    <a:lnT>
                      <a:noFill/>
                    </a:lnT>
                    <a:lnB>
                      <a:noFill/>
                    </a:lnB>
                    <a:solidFill>
                      <a:srgbClr val="FFFFFF"/>
                    </a:solidFill>
                  </a:tcPr>
                </a:tc>
                <a:tc>
                  <a:txBody>
                    <a:bodyPr/>
                    <a:lstStyle/>
                    <a:p>
                      <a:pPr algn="ctr" fontAlgn="b"/>
                      <a:r>
                        <a:rPr lang="it-IT" sz="1200" b="1" i="0" u="none" strike="noStrike">
                          <a:solidFill>
                            <a:srgbClr val="000000"/>
                          </a:solidFill>
                          <a:effectLst/>
                          <a:latin typeface="Calibri" panose="020F0502020204030204" pitchFamily="34" charset="0"/>
                        </a:rPr>
                        <a:t>            71 </a:t>
                      </a:r>
                    </a:p>
                  </a:txBody>
                  <a:tcPr marL="0" marR="0" marT="0" marB="0" anchor="b">
                    <a:lnL>
                      <a:noFill/>
                    </a:lnL>
                    <a:lnR>
                      <a:noFill/>
                    </a:lnR>
                    <a:lnT>
                      <a:noFill/>
                    </a:lnT>
                    <a:lnB>
                      <a:noFill/>
                    </a:lnB>
                    <a:solidFill>
                      <a:srgbClr val="FFFFFF"/>
                    </a:solidFill>
                  </a:tcPr>
                </a:tc>
                <a:tc>
                  <a:txBody>
                    <a:bodyPr/>
                    <a:lstStyle/>
                    <a:p>
                      <a:pPr algn="ctr" fontAlgn="b"/>
                      <a:r>
                        <a:rPr lang="it-IT" sz="1200" b="1" i="0" u="none" strike="noStrike" dirty="0">
                          <a:solidFill>
                            <a:srgbClr val="000000"/>
                          </a:solidFill>
                          <a:effectLst/>
                          <a:latin typeface="Calibri" panose="020F0502020204030204" pitchFamily="34" charset="0"/>
                        </a:rPr>
                        <a:t>          266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2062282946"/>
                  </a:ext>
                </a:extLst>
              </a:tr>
            </a:tbl>
          </a:graphicData>
        </a:graphic>
      </p:graphicFrame>
    </p:spTree>
    <p:extLst>
      <p:ext uri="{BB962C8B-B14F-4D97-AF65-F5344CB8AC3E}">
        <p14:creationId xmlns:p14="http://schemas.microsoft.com/office/powerpoint/2010/main" val="23378257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2BB182F9-CFB8-606C-7935-D5FE847EF399}"/>
              </a:ext>
            </a:extLst>
          </p:cNvPr>
          <p:cNvSpPr>
            <a:spLocks noGrp="1"/>
          </p:cNvSpPr>
          <p:nvPr>
            <p:ph type="body" idx="1"/>
          </p:nvPr>
        </p:nvSpPr>
        <p:spPr>
          <a:xfrm>
            <a:off x="777806" y="1382286"/>
            <a:ext cx="11414193" cy="4272965"/>
          </a:xfrm>
          <a:solidFill>
            <a:schemeClr val="bg1">
              <a:alpha val="75000"/>
            </a:schemeClr>
          </a:solidFill>
        </p:spPr>
        <p:txBody>
          <a:bodyPr wrap="square" lIns="0" tIns="0" rIns="540000" bIns="0" anchor="t">
            <a:spAutoFit/>
          </a:bodyPr>
          <a:lstStyle/>
          <a:p>
            <a:pPr algn="just">
              <a:spcBef>
                <a:spcPts val="600"/>
              </a:spcBef>
              <a:spcAft>
                <a:spcPts val="600"/>
              </a:spcAft>
              <a:buClr>
                <a:schemeClr val="tx1"/>
              </a:buClr>
            </a:pPr>
            <a:r>
              <a:rPr lang="it-IT" sz="2400" dirty="0">
                <a:cs typeface="Calibri" panose="020F0502020204030204" pitchFamily="34" charset="0"/>
              </a:rPr>
              <a:t>La simulazione del servizio a chiamata ha considerando due diversi scenari:</a:t>
            </a:r>
          </a:p>
          <a:p>
            <a:pPr algn="just">
              <a:spcBef>
                <a:spcPts val="600"/>
              </a:spcBef>
              <a:spcAft>
                <a:spcPts val="600"/>
              </a:spcAft>
              <a:buClr>
                <a:schemeClr val="tx1"/>
              </a:buClr>
            </a:pPr>
            <a:r>
              <a:rPr lang="it-IT" sz="2400" b="1" dirty="0">
                <a:cs typeface="Calibri" panose="020F0502020204030204" pitchFamily="34" charset="0"/>
              </a:rPr>
              <a:t>Scenario 1</a:t>
            </a:r>
            <a:r>
              <a:rPr lang="it-IT" sz="2400" dirty="0">
                <a:cs typeface="Calibri" panose="020F0502020204030204" pitchFamily="34" charset="0"/>
              </a:rPr>
              <a:t>: Con attesa di 30 minuti massimo</a:t>
            </a:r>
          </a:p>
          <a:p>
            <a:pPr algn="just">
              <a:spcBef>
                <a:spcPts val="600"/>
              </a:spcBef>
              <a:spcAft>
                <a:spcPts val="600"/>
              </a:spcAft>
              <a:buClr>
                <a:schemeClr val="tx1"/>
              </a:buClr>
            </a:pPr>
            <a:r>
              <a:rPr lang="it-IT" sz="2400" b="1" dirty="0">
                <a:cs typeface="Calibri" panose="020F0502020204030204" pitchFamily="34" charset="0"/>
              </a:rPr>
              <a:t>Scenario 2</a:t>
            </a:r>
            <a:r>
              <a:rPr lang="it-IT" sz="2400" dirty="0">
                <a:cs typeface="Calibri" panose="020F0502020204030204" pitchFamily="34" charset="0"/>
              </a:rPr>
              <a:t>: Senza vincoli sull’attesa massima del servizio</a:t>
            </a:r>
          </a:p>
          <a:p>
            <a:pPr algn="just">
              <a:spcBef>
                <a:spcPts val="600"/>
              </a:spcBef>
              <a:spcAft>
                <a:spcPts val="600"/>
              </a:spcAft>
              <a:buClr>
                <a:schemeClr val="tx1"/>
              </a:buClr>
            </a:pPr>
            <a:endParaRPr lang="it-IT" sz="2400" dirty="0">
              <a:cs typeface="Calibri" panose="020F0502020204030204" pitchFamily="34" charset="0"/>
            </a:endParaRPr>
          </a:p>
          <a:p>
            <a:pPr algn="just">
              <a:spcBef>
                <a:spcPts val="600"/>
              </a:spcBef>
              <a:spcAft>
                <a:spcPts val="600"/>
              </a:spcAft>
              <a:buClr>
                <a:schemeClr val="tx1"/>
              </a:buClr>
            </a:pPr>
            <a:r>
              <a:rPr lang="it-IT" sz="2400" dirty="0">
                <a:cs typeface="Calibri" panose="020F0502020204030204" pitchFamily="34" charset="0"/>
              </a:rPr>
              <a:t>Si è quindi proceduto a:</a:t>
            </a:r>
          </a:p>
          <a:p>
            <a:pPr marL="388620" indent="-342900" algn="just">
              <a:spcBef>
                <a:spcPts val="600"/>
              </a:spcBef>
              <a:spcAft>
                <a:spcPts val="600"/>
              </a:spcAft>
              <a:buClr>
                <a:schemeClr val="tx1"/>
              </a:buClr>
              <a:buFont typeface="Arial" panose="020B0604020202020204" pitchFamily="34" charset="0"/>
              <a:buChar char="•"/>
            </a:pPr>
            <a:r>
              <a:rPr lang="it-IT" sz="2400" b="1" dirty="0">
                <a:cs typeface="Calibri" panose="020F0502020204030204" pitchFamily="34" charset="0"/>
              </a:rPr>
              <a:t>Stimare i chilometri percorsi e il numero di navette necessarie </a:t>
            </a:r>
            <a:r>
              <a:rPr lang="it-IT" sz="2400" dirty="0">
                <a:cs typeface="Calibri" panose="020F0502020204030204" pitchFamily="34" charset="0"/>
              </a:rPr>
              <a:t>per i diversi livelli di soddisfacimento della domanda di mobilità</a:t>
            </a:r>
          </a:p>
          <a:p>
            <a:pPr marL="388620" indent="-342900" algn="just">
              <a:spcBef>
                <a:spcPts val="600"/>
              </a:spcBef>
              <a:spcAft>
                <a:spcPts val="600"/>
              </a:spcAft>
              <a:buClr>
                <a:schemeClr val="tx1"/>
              </a:buClr>
              <a:buFont typeface="Arial" panose="020B0604020202020204" pitchFamily="34" charset="0"/>
              <a:buChar char="•"/>
            </a:pPr>
            <a:r>
              <a:rPr lang="it-IT" sz="2400" b="1" dirty="0">
                <a:cs typeface="Calibri" panose="020F0502020204030204" pitchFamily="34" charset="0"/>
              </a:rPr>
              <a:t>Calcolare i costi operativi del servizio per il calcolo del break-even </a:t>
            </a:r>
            <a:r>
              <a:rPr lang="it-IT" sz="2400" dirty="0">
                <a:cs typeface="Calibri" panose="020F0502020204030204" pitchFamily="34" charset="0"/>
              </a:rPr>
              <a:t>in relazione alle diverse quote di mobilità soddisfatta e ai diversi livelli di pricing del servizio (con ipotesi di contribuzione al 65%)</a:t>
            </a:r>
          </a:p>
        </p:txBody>
      </p:sp>
      <p:sp>
        <p:nvSpPr>
          <p:cNvPr id="4" name="CustomShape 4">
            <a:extLst>
              <a:ext uri="{FF2B5EF4-FFF2-40B4-BE49-F238E27FC236}">
                <a16:creationId xmlns:a16="http://schemas.microsoft.com/office/drawing/2014/main" id="{D821187E-58C4-623F-D262-2910309E3B32}"/>
              </a:ext>
            </a:extLst>
          </p:cNvPr>
          <p:cNvSpPr/>
          <p:nvPr/>
        </p:nvSpPr>
        <p:spPr>
          <a:xfrm>
            <a:off x="965200" y="146817"/>
            <a:ext cx="11150600" cy="1137319"/>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it-IT" sz="4400" b="1" spc="-1" dirty="0">
                <a:solidFill>
                  <a:srgbClr val="000000"/>
                </a:solidFill>
                <a:latin typeface="Calibri"/>
                <a:ea typeface="DejaVu Sans"/>
              </a:rPr>
              <a:t>Simulazione DRT: metodologia</a:t>
            </a:r>
          </a:p>
          <a:p>
            <a:pPr>
              <a:lnSpc>
                <a:spcPct val="100000"/>
              </a:lnSpc>
            </a:pPr>
            <a:r>
              <a:rPr lang="it-IT" sz="2400" b="1" spc="-1" dirty="0">
                <a:solidFill>
                  <a:srgbClr val="FFC000"/>
                </a:solidFill>
                <a:latin typeface="Calibri"/>
                <a:ea typeface="DejaVu Sans"/>
              </a:rPr>
              <a:t>Simulazione del servizio di trasporto pubblico a chiamata nella Valle Arroscia</a:t>
            </a:r>
            <a:endParaRPr lang="it-IT" sz="2400" b="1" strike="noStrike" spc="-1" dirty="0">
              <a:solidFill>
                <a:srgbClr val="FFC000"/>
              </a:solidFill>
              <a:latin typeface="Arial"/>
            </a:endParaRPr>
          </a:p>
        </p:txBody>
      </p:sp>
    </p:spTree>
    <p:extLst>
      <p:ext uri="{BB962C8B-B14F-4D97-AF65-F5344CB8AC3E}">
        <p14:creationId xmlns:p14="http://schemas.microsoft.com/office/powerpoint/2010/main" val="19059984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CustomShape 1"/>
          <p:cNvSpPr/>
          <p:nvPr/>
        </p:nvSpPr>
        <p:spPr>
          <a:xfrm>
            <a:off x="1981200" y="274680"/>
            <a:ext cx="8225640" cy="1139040"/>
          </a:xfrm>
          <a:prstGeom prst="rect">
            <a:avLst/>
          </a:prstGeom>
          <a:noFill/>
          <a:ln>
            <a:noFill/>
          </a:ln>
        </p:spPr>
        <p:style>
          <a:lnRef idx="0">
            <a:scrgbClr r="0" g="0" b="0"/>
          </a:lnRef>
          <a:fillRef idx="0">
            <a:scrgbClr r="0" g="0" b="0"/>
          </a:fillRef>
          <a:effectRef idx="0">
            <a:scrgbClr r="0" g="0" b="0"/>
          </a:effectRef>
          <a:fontRef idx="minor"/>
        </p:style>
      </p:sp>
      <p:sp>
        <p:nvSpPr>
          <p:cNvPr id="229" name="CustomShape 3"/>
          <p:cNvSpPr/>
          <p:nvPr/>
        </p:nvSpPr>
        <p:spPr>
          <a:xfrm>
            <a:off x="2100000" y="1512000"/>
            <a:ext cx="7414200" cy="1044986"/>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endParaRPr lang="it-IT" sz="1500" b="0" strike="noStrike" spc="-1" dirty="0">
              <a:solidFill>
                <a:srgbClr val="000000"/>
              </a:solidFill>
              <a:latin typeface="Calibri"/>
              <a:ea typeface="DejaVu Sans"/>
            </a:endParaRPr>
          </a:p>
          <a:p>
            <a:r>
              <a:rPr lang="it-IT" sz="1600" u="sng" dirty="0">
                <a:latin typeface="Arial" panose="020B0604020202020204" pitchFamily="34" charset="0"/>
                <a:cs typeface="Arial" panose="020B0604020202020204" pitchFamily="34" charset="0"/>
              </a:rPr>
              <a:t>Dati Statistici e Demografici </a:t>
            </a:r>
          </a:p>
          <a:p>
            <a:endParaRPr lang="it-IT" sz="1600" u="sng" dirty="0">
              <a:latin typeface="Arial" panose="020B0604020202020204" pitchFamily="34" charset="0"/>
              <a:cs typeface="Arial" panose="020B0604020202020204" pitchFamily="34" charset="0"/>
            </a:endParaRPr>
          </a:p>
          <a:p>
            <a:pPr algn="just">
              <a:lnSpc>
                <a:spcPct val="100000"/>
              </a:lnSpc>
            </a:pPr>
            <a:endParaRPr lang="it-IT" sz="1500" b="0" strike="noStrike" spc="-1" dirty="0">
              <a:latin typeface="Arial"/>
            </a:endParaRPr>
          </a:p>
        </p:txBody>
      </p:sp>
      <p:sp>
        <p:nvSpPr>
          <p:cNvPr id="230" name="CustomShape 4"/>
          <p:cNvSpPr/>
          <p:nvPr/>
        </p:nvSpPr>
        <p:spPr>
          <a:xfrm>
            <a:off x="2100000" y="576000"/>
            <a:ext cx="7885248" cy="1137319"/>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it-IT" sz="4400" b="1" spc="-1" dirty="0">
                <a:solidFill>
                  <a:srgbClr val="000000"/>
                </a:solidFill>
                <a:latin typeface="Calibri"/>
                <a:ea typeface="DejaVu Sans"/>
              </a:rPr>
              <a:t>Parte 1: Area Transfrontaliera</a:t>
            </a:r>
          </a:p>
          <a:p>
            <a:pPr>
              <a:lnSpc>
                <a:spcPct val="100000"/>
              </a:lnSpc>
            </a:pPr>
            <a:r>
              <a:rPr lang="it-IT" sz="2400" b="1" strike="noStrike" spc="-1" dirty="0">
                <a:solidFill>
                  <a:srgbClr val="FFC000"/>
                </a:solidFill>
                <a:latin typeface="Calibri"/>
                <a:ea typeface="DejaVu Sans"/>
              </a:rPr>
              <a:t>Inquadramento Territoriale </a:t>
            </a:r>
            <a:endParaRPr lang="it-IT" sz="2400" b="1" strike="noStrike" spc="-1" dirty="0">
              <a:solidFill>
                <a:srgbClr val="FFC000"/>
              </a:solidFill>
              <a:latin typeface="Arial"/>
            </a:endParaRPr>
          </a:p>
        </p:txBody>
      </p:sp>
      <p:graphicFrame>
        <p:nvGraphicFramePr>
          <p:cNvPr id="17" name="Grafico 16">
            <a:extLst>
              <a:ext uri="{FF2B5EF4-FFF2-40B4-BE49-F238E27FC236}">
                <a16:creationId xmlns:a16="http://schemas.microsoft.com/office/drawing/2014/main" id="{68A3E6F0-60DC-468D-93A6-2DCAC388F892}"/>
              </a:ext>
            </a:extLst>
          </p:cNvPr>
          <p:cNvGraphicFramePr/>
          <p:nvPr>
            <p:extLst>
              <p:ext uri="{D42A27DB-BD31-4B8C-83A1-F6EECF244321}">
                <p14:modId xmlns:p14="http://schemas.microsoft.com/office/powerpoint/2010/main" val="834142999"/>
              </p:ext>
            </p:extLst>
          </p:nvPr>
        </p:nvGraphicFramePr>
        <p:xfrm>
          <a:off x="9886333" y="-68909"/>
          <a:ext cx="2429193" cy="185248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8" name="Grafico 17">
            <a:extLst>
              <a:ext uri="{FF2B5EF4-FFF2-40B4-BE49-F238E27FC236}">
                <a16:creationId xmlns:a16="http://schemas.microsoft.com/office/drawing/2014/main" id="{756FEBC4-4537-4BF2-B828-5D7461ED6E83}"/>
              </a:ext>
            </a:extLst>
          </p:cNvPr>
          <p:cNvGraphicFramePr/>
          <p:nvPr>
            <p:extLst>
              <p:ext uri="{D42A27DB-BD31-4B8C-83A1-F6EECF244321}">
                <p14:modId xmlns:p14="http://schemas.microsoft.com/office/powerpoint/2010/main" val="3914035707"/>
              </p:ext>
            </p:extLst>
          </p:nvPr>
        </p:nvGraphicFramePr>
        <p:xfrm>
          <a:off x="9690226" y="1652220"/>
          <a:ext cx="2748282" cy="185248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Grafico 18">
            <a:extLst>
              <a:ext uri="{FF2B5EF4-FFF2-40B4-BE49-F238E27FC236}">
                <a16:creationId xmlns:a16="http://schemas.microsoft.com/office/drawing/2014/main" id="{B83DA5BF-6F35-4C98-BFE6-61522CADAEBF}"/>
              </a:ext>
            </a:extLst>
          </p:cNvPr>
          <p:cNvGraphicFramePr/>
          <p:nvPr>
            <p:extLst>
              <p:ext uri="{D42A27DB-BD31-4B8C-83A1-F6EECF244321}">
                <p14:modId xmlns:p14="http://schemas.microsoft.com/office/powerpoint/2010/main" val="4012735815"/>
              </p:ext>
            </p:extLst>
          </p:nvPr>
        </p:nvGraphicFramePr>
        <p:xfrm>
          <a:off x="9694047" y="3373354"/>
          <a:ext cx="2768573" cy="185248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Grafico 19">
            <a:extLst>
              <a:ext uri="{FF2B5EF4-FFF2-40B4-BE49-F238E27FC236}">
                <a16:creationId xmlns:a16="http://schemas.microsoft.com/office/drawing/2014/main" id="{5FD6DF2A-880A-4000-9384-7E44D0129352}"/>
              </a:ext>
            </a:extLst>
          </p:cNvPr>
          <p:cNvGraphicFramePr/>
          <p:nvPr>
            <p:extLst>
              <p:ext uri="{D42A27DB-BD31-4B8C-83A1-F6EECF244321}">
                <p14:modId xmlns:p14="http://schemas.microsoft.com/office/powerpoint/2010/main" val="2803650766"/>
              </p:ext>
            </p:extLst>
          </p:nvPr>
        </p:nvGraphicFramePr>
        <p:xfrm>
          <a:off x="9680278" y="5081855"/>
          <a:ext cx="2774338" cy="1852489"/>
        </p:xfrm>
        <a:graphic>
          <a:graphicData uri="http://schemas.openxmlformats.org/drawingml/2006/chart">
            <c:chart xmlns:c="http://schemas.openxmlformats.org/drawingml/2006/chart" xmlns:r="http://schemas.openxmlformats.org/officeDocument/2006/relationships" r:id="rId5"/>
          </a:graphicData>
        </a:graphic>
      </p:graphicFrame>
      <p:pic>
        <p:nvPicPr>
          <p:cNvPr id="4" name="Immagine 3" descr="Immagine che contiene mappa&#10;&#10;Descrizione generata automaticamente">
            <a:extLst>
              <a:ext uri="{FF2B5EF4-FFF2-40B4-BE49-F238E27FC236}">
                <a16:creationId xmlns:a16="http://schemas.microsoft.com/office/drawing/2014/main" id="{566682E8-615E-1454-3312-10AD610A84BA}"/>
              </a:ext>
            </a:extLst>
          </p:cNvPr>
          <p:cNvPicPr>
            <a:picLocks noChangeAspect="1"/>
          </p:cNvPicPr>
          <p:nvPr/>
        </p:nvPicPr>
        <p:blipFill rotWithShape="1">
          <a:blip r:embed="rId6">
            <a:extLst>
              <a:ext uri="{28A0092B-C50C-407E-A947-70E740481C1C}">
                <a14:useLocalDpi xmlns:a14="http://schemas.microsoft.com/office/drawing/2010/main" val="0"/>
              </a:ext>
            </a:extLst>
          </a:blip>
          <a:srcRect r="7587"/>
          <a:stretch/>
        </p:blipFill>
        <p:spPr bwMode="auto">
          <a:xfrm>
            <a:off x="6028135" y="1364166"/>
            <a:ext cx="3868920" cy="4693285"/>
          </a:xfrm>
          <a:prstGeom prst="rect">
            <a:avLst/>
          </a:prstGeom>
          <a:noFill/>
          <a:ln>
            <a:noFill/>
          </a:ln>
        </p:spPr>
      </p:pic>
      <p:graphicFrame>
        <p:nvGraphicFramePr>
          <p:cNvPr id="2" name="Tabella 1">
            <a:extLst>
              <a:ext uri="{FF2B5EF4-FFF2-40B4-BE49-F238E27FC236}">
                <a16:creationId xmlns:a16="http://schemas.microsoft.com/office/drawing/2014/main" id="{4B018169-BEF9-4A82-B1FE-68C6EC9EFB40}"/>
              </a:ext>
            </a:extLst>
          </p:cNvPr>
          <p:cNvGraphicFramePr>
            <a:graphicFrameLocks noGrp="1"/>
          </p:cNvGraphicFramePr>
          <p:nvPr>
            <p:extLst>
              <p:ext uri="{D42A27DB-BD31-4B8C-83A1-F6EECF244321}">
                <p14:modId xmlns:p14="http://schemas.microsoft.com/office/powerpoint/2010/main" val="3569608571"/>
              </p:ext>
            </p:extLst>
          </p:nvPr>
        </p:nvGraphicFramePr>
        <p:xfrm>
          <a:off x="1639143" y="2136570"/>
          <a:ext cx="4273533" cy="1702311"/>
        </p:xfrm>
        <a:graphic>
          <a:graphicData uri="http://schemas.openxmlformats.org/drawingml/2006/table">
            <a:tbl>
              <a:tblPr firstRow="1" firstCol="1" bandRow="1">
                <a:tableStyleId>{5C22544A-7EE6-4342-B048-85BDC9FD1C3A}</a:tableStyleId>
              </a:tblPr>
              <a:tblGrid>
                <a:gridCol w="1139780">
                  <a:extLst>
                    <a:ext uri="{9D8B030D-6E8A-4147-A177-3AD203B41FA5}">
                      <a16:colId xmlns:a16="http://schemas.microsoft.com/office/drawing/2014/main" val="2578783350"/>
                    </a:ext>
                  </a:extLst>
                </a:gridCol>
                <a:gridCol w="1019536">
                  <a:extLst>
                    <a:ext uri="{9D8B030D-6E8A-4147-A177-3AD203B41FA5}">
                      <a16:colId xmlns:a16="http://schemas.microsoft.com/office/drawing/2014/main" val="122846155"/>
                    </a:ext>
                  </a:extLst>
                </a:gridCol>
                <a:gridCol w="1207962">
                  <a:extLst>
                    <a:ext uri="{9D8B030D-6E8A-4147-A177-3AD203B41FA5}">
                      <a16:colId xmlns:a16="http://schemas.microsoft.com/office/drawing/2014/main" val="3222395789"/>
                    </a:ext>
                  </a:extLst>
                </a:gridCol>
                <a:gridCol w="906255">
                  <a:extLst>
                    <a:ext uri="{9D8B030D-6E8A-4147-A177-3AD203B41FA5}">
                      <a16:colId xmlns:a16="http://schemas.microsoft.com/office/drawing/2014/main" val="1346782494"/>
                    </a:ext>
                  </a:extLst>
                </a:gridCol>
              </a:tblGrid>
              <a:tr h="542130">
                <a:tc>
                  <a:txBody>
                    <a:bodyPr/>
                    <a:lstStyle/>
                    <a:p>
                      <a:pPr algn="just">
                        <a:lnSpc>
                          <a:spcPct val="107000"/>
                        </a:lnSpc>
                        <a:spcAft>
                          <a:spcPts val="800"/>
                        </a:spcAft>
                      </a:pPr>
                      <a:r>
                        <a:rPr lang="it-IT" sz="1200" dirty="0">
                          <a:effectLst/>
                        </a:rPr>
                        <a:t>Regione</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it-IT" sz="1200">
                          <a:effectLst/>
                        </a:rPr>
                        <a:t>Estensione Territoriale (Kmq)</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it-IT" sz="1200">
                          <a:effectLst/>
                        </a:rPr>
                        <a:t>Popolazione (Eurostat 2019)</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it-IT" sz="1200">
                          <a:effectLst/>
                        </a:rPr>
                        <a:t>Densità Abitativa (ab./Kmq)</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48129384"/>
                  </a:ext>
                </a:extLst>
              </a:tr>
              <a:tr h="174548">
                <a:tc>
                  <a:txBody>
                    <a:bodyPr/>
                    <a:lstStyle/>
                    <a:p>
                      <a:pPr algn="just">
                        <a:lnSpc>
                          <a:spcPct val="107000"/>
                        </a:lnSpc>
                        <a:spcAft>
                          <a:spcPts val="800"/>
                        </a:spcAft>
                      </a:pPr>
                      <a:r>
                        <a:rPr lang="it-IT" sz="1200">
                          <a:effectLst/>
                        </a:rPr>
                        <a:t>Liguria</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100">
                          <a:effectLst/>
                        </a:rPr>
                        <a:t>5 422</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100">
                          <a:effectLst/>
                        </a:rPr>
                        <a:t>1 532 980</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100">
                          <a:effectLst/>
                        </a:rPr>
                        <a:t>283</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50342751"/>
                  </a:ext>
                </a:extLst>
              </a:tr>
              <a:tr h="174548">
                <a:tc>
                  <a:txBody>
                    <a:bodyPr/>
                    <a:lstStyle/>
                    <a:p>
                      <a:pPr algn="just">
                        <a:lnSpc>
                          <a:spcPct val="107000"/>
                        </a:lnSpc>
                        <a:spcAft>
                          <a:spcPts val="800"/>
                        </a:spcAft>
                      </a:pPr>
                      <a:r>
                        <a:rPr lang="it-IT" sz="1200">
                          <a:effectLst/>
                        </a:rPr>
                        <a:t>Piemonte</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100">
                          <a:effectLst/>
                        </a:rPr>
                        <a:t>25 387</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100">
                          <a:effectLst/>
                        </a:rPr>
                        <a:t>4 328 565</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100">
                          <a:effectLst/>
                        </a:rPr>
                        <a:t>171</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0317678"/>
                  </a:ext>
                </a:extLst>
              </a:tr>
              <a:tr h="174548">
                <a:tc>
                  <a:txBody>
                    <a:bodyPr/>
                    <a:lstStyle/>
                    <a:p>
                      <a:pPr algn="just">
                        <a:lnSpc>
                          <a:spcPct val="107000"/>
                        </a:lnSpc>
                        <a:spcAft>
                          <a:spcPts val="800"/>
                        </a:spcAft>
                      </a:pPr>
                      <a:r>
                        <a:rPr lang="it-IT" sz="1200">
                          <a:effectLst/>
                        </a:rPr>
                        <a:t>Valle d’Aosta</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100">
                          <a:effectLst/>
                        </a:rPr>
                        <a:t>3 263</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100">
                          <a:effectLst/>
                        </a:rPr>
                        <a:t>125 653</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100">
                          <a:effectLst/>
                        </a:rPr>
                        <a:t>39</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61736141"/>
                  </a:ext>
                </a:extLst>
              </a:tr>
              <a:tr h="358339">
                <a:tc>
                  <a:txBody>
                    <a:bodyPr/>
                    <a:lstStyle/>
                    <a:p>
                      <a:pPr algn="just">
                        <a:lnSpc>
                          <a:spcPct val="107000"/>
                        </a:lnSpc>
                        <a:spcAft>
                          <a:spcPts val="800"/>
                        </a:spcAft>
                      </a:pPr>
                      <a:r>
                        <a:rPr lang="it-IT" sz="1200" dirty="0" err="1">
                          <a:effectLst/>
                        </a:rPr>
                        <a:t>Région</a:t>
                      </a:r>
                      <a:r>
                        <a:rPr lang="it-IT" sz="1200" dirty="0">
                          <a:effectLst/>
                        </a:rPr>
                        <a:t> Sud-PACA</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100">
                          <a:effectLst/>
                        </a:rPr>
                        <a:t>31 400</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100">
                          <a:effectLst/>
                        </a:rPr>
                        <a:t>5 065 696</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100">
                          <a:effectLst/>
                        </a:rPr>
                        <a:t>161</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53802427"/>
                  </a:ext>
                </a:extLst>
              </a:tr>
              <a:tr h="174548">
                <a:tc>
                  <a:txBody>
                    <a:bodyPr/>
                    <a:lstStyle/>
                    <a:p>
                      <a:pPr algn="just">
                        <a:lnSpc>
                          <a:spcPct val="107000"/>
                        </a:lnSpc>
                        <a:spcAft>
                          <a:spcPts val="800"/>
                        </a:spcAft>
                      </a:pPr>
                      <a:r>
                        <a:rPr lang="it-IT" sz="1200">
                          <a:effectLst/>
                        </a:rPr>
                        <a:t>TOTALE</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100">
                          <a:effectLst/>
                        </a:rPr>
                        <a:t>65 472</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100">
                          <a:effectLst/>
                        </a:rPr>
                        <a:t>11 052 894</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100" dirty="0">
                          <a:effectLst/>
                        </a:rPr>
                        <a:t>169</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59601128"/>
                  </a:ext>
                </a:extLst>
              </a:tr>
            </a:tbl>
          </a:graphicData>
        </a:graphic>
      </p:graphicFrame>
      <p:pic>
        <p:nvPicPr>
          <p:cNvPr id="5" name="Immagine 4" descr="Immagine che contiene mappa&#10;&#10;Descrizione generata automaticamente">
            <a:extLst>
              <a:ext uri="{FF2B5EF4-FFF2-40B4-BE49-F238E27FC236}">
                <a16:creationId xmlns:a16="http://schemas.microsoft.com/office/drawing/2014/main" id="{380FB199-E9BC-E7AE-279A-FFF8B4F673A1}"/>
              </a:ext>
            </a:extLst>
          </p:cNvPr>
          <p:cNvPicPr>
            <a:picLocks noChangeAspect="1"/>
          </p:cNvPicPr>
          <p:nvPr/>
        </p:nvPicPr>
        <p:blipFill rotWithShape="1">
          <a:blip r:embed="rId7"/>
          <a:srcRect l="26613" t="18823" r="16104" b="5887"/>
          <a:stretch/>
        </p:blipFill>
        <p:spPr bwMode="auto">
          <a:xfrm>
            <a:off x="1628257" y="4025852"/>
            <a:ext cx="3248089" cy="2399981"/>
          </a:xfrm>
          <a:prstGeom prst="rect">
            <a:avLst/>
          </a:prstGeom>
          <a:ln>
            <a:noFill/>
          </a:ln>
          <a:extLst>
            <a:ext uri="{53640926-AAD7-44D8-BBD7-CCE9431645EC}">
              <a14:shadowObscured xmlns:a14="http://schemas.microsoft.com/office/drawing/2010/main"/>
            </a:ext>
          </a:extLst>
        </p:spPr>
      </p:pic>
      <p:pic>
        <p:nvPicPr>
          <p:cNvPr id="6" name="Immagine 5" descr="Immagine che contiene mappa&#10;&#10;Descrizione generata automaticamente">
            <a:extLst>
              <a:ext uri="{FF2B5EF4-FFF2-40B4-BE49-F238E27FC236}">
                <a16:creationId xmlns:a16="http://schemas.microsoft.com/office/drawing/2014/main" id="{C55BD811-2188-36DE-B71F-017864D5C4DE}"/>
              </a:ext>
            </a:extLst>
          </p:cNvPr>
          <p:cNvPicPr>
            <a:picLocks noChangeAspect="1"/>
          </p:cNvPicPr>
          <p:nvPr/>
        </p:nvPicPr>
        <p:blipFill rotWithShape="1">
          <a:blip r:embed="rId8"/>
          <a:srcRect t="13562" r="83192" b="11701"/>
          <a:stretch/>
        </p:blipFill>
        <p:spPr bwMode="auto">
          <a:xfrm>
            <a:off x="4450662" y="4025852"/>
            <a:ext cx="956118" cy="2390296"/>
          </a:xfrm>
          <a:prstGeom prst="rect">
            <a:avLst/>
          </a:prstGeom>
          <a:ln>
            <a:noFill/>
          </a:ln>
          <a:extLst>
            <a:ext uri="{53640926-AAD7-44D8-BBD7-CCE9431645EC}">
              <a14:shadowObscured xmlns:a14="http://schemas.microsoft.com/office/drawing/2010/main"/>
            </a:ext>
          </a:extLst>
        </p:spPr>
      </p:pic>
      <p:pic>
        <p:nvPicPr>
          <p:cNvPr id="7" name="Immagine 6" descr="Immagine che contiene mappa&#10;&#10;Descrizione generata automaticamente">
            <a:extLst>
              <a:ext uri="{FF2B5EF4-FFF2-40B4-BE49-F238E27FC236}">
                <a16:creationId xmlns:a16="http://schemas.microsoft.com/office/drawing/2014/main" id="{4417EDC9-E9F9-6521-2C68-9CCCCDD417F6}"/>
              </a:ext>
            </a:extLst>
          </p:cNvPr>
          <p:cNvPicPr>
            <a:picLocks noChangeAspect="1"/>
          </p:cNvPicPr>
          <p:nvPr/>
        </p:nvPicPr>
        <p:blipFill rotWithShape="1">
          <a:blip r:embed="rId9"/>
          <a:srcRect t="20207" r="83192" b="5056"/>
          <a:stretch/>
        </p:blipFill>
        <p:spPr bwMode="auto">
          <a:xfrm>
            <a:off x="5329040" y="4030070"/>
            <a:ext cx="956119" cy="2390297"/>
          </a:xfrm>
          <a:prstGeom prst="rect">
            <a:avLst/>
          </a:prstGeom>
          <a:ln>
            <a:noFill/>
          </a:ln>
          <a:extLst>
            <a:ext uri="{53640926-AAD7-44D8-BBD7-CCE9431645EC}">
              <a14:shadowObscured xmlns:a14="http://schemas.microsoft.com/office/drawing/2010/main"/>
            </a:ext>
          </a:extLst>
        </p:spPr>
      </p:pic>
      <p:pic>
        <p:nvPicPr>
          <p:cNvPr id="9" name="Immagine 8">
            <a:extLst>
              <a:ext uri="{FF2B5EF4-FFF2-40B4-BE49-F238E27FC236}">
                <a16:creationId xmlns:a16="http://schemas.microsoft.com/office/drawing/2014/main" id="{D613E2DB-51B1-F114-C55D-F2512B386DD2}"/>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274612" y="5660198"/>
            <a:ext cx="1944952" cy="1066698"/>
          </a:xfrm>
          <a:prstGeom prst="rect">
            <a:avLst/>
          </a:prstGeom>
        </p:spPr>
      </p:pic>
    </p:spTree>
    <p:extLst>
      <p:ext uri="{BB962C8B-B14F-4D97-AF65-F5344CB8AC3E}">
        <p14:creationId xmlns:p14="http://schemas.microsoft.com/office/powerpoint/2010/main" val="257498985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4">
            <a:extLst>
              <a:ext uri="{FF2B5EF4-FFF2-40B4-BE49-F238E27FC236}">
                <a16:creationId xmlns:a16="http://schemas.microsoft.com/office/drawing/2014/main" id="{D821187E-58C4-623F-D262-2910309E3B32}"/>
              </a:ext>
            </a:extLst>
          </p:cNvPr>
          <p:cNvSpPr/>
          <p:nvPr/>
        </p:nvSpPr>
        <p:spPr>
          <a:xfrm>
            <a:off x="965200" y="146817"/>
            <a:ext cx="11150600" cy="1137319"/>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it-IT" sz="4400" b="1" spc="-1" dirty="0">
                <a:solidFill>
                  <a:srgbClr val="000000"/>
                </a:solidFill>
                <a:latin typeface="Calibri"/>
                <a:ea typeface="DejaVu Sans"/>
              </a:rPr>
              <a:t>Simulazione DRT: gli </a:t>
            </a:r>
            <a:r>
              <a:rPr lang="it-IT" sz="4400" b="1" spc="-1" dirty="0" err="1">
                <a:solidFill>
                  <a:srgbClr val="000000"/>
                </a:solidFill>
                <a:latin typeface="Calibri"/>
                <a:ea typeface="DejaVu Sans"/>
              </a:rPr>
              <a:t>economics</a:t>
            </a:r>
            <a:endParaRPr lang="it-IT" sz="4400" b="1" spc="-1" dirty="0">
              <a:solidFill>
                <a:srgbClr val="000000"/>
              </a:solidFill>
              <a:latin typeface="Calibri"/>
              <a:ea typeface="DejaVu Sans"/>
            </a:endParaRPr>
          </a:p>
          <a:p>
            <a:pPr>
              <a:lnSpc>
                <a:spcPct val="100000"/>
              </a:lnSpc>
            </a:pPr>
            <a:r>
              <a:rPr lang="it-IT" sz="2400" b="1" spc="-1" dirty="0">
                <a:solidFill>
                  <a:srgbClr val="FFC000"/>
                </a:solidFill>
                <a:latin typeface="Calibri"/>
                <a:ea typeface="DejaVu Sans"/>
              </a:rPr>
              <a:t>Simulazione del servizio di trasporto pubblico a chiamata nella Valle Arroscia</a:t>
            </a:r>
            <a:endParaRPr lang="it-IT" sz="2400" b="1" strike="noStrike" spc="-1" dirty="0">
              <a:solidFill>
                <a:srgbClr val="FFC000"/>
              </a:solidFill>
              <a:latin typeface="Arial"/>
            </a:endParaRPr>
          </a:p>
        </p:txBody>
      </p:sp>
      <p:sp>
        <p:nvSpPr>
          <p:cNvPr id="5" name="Segnaposto testo 4">
            <a:extLst>
              <a:ext uri="{FF2B5EF4-FFF2-40B4-BE49-F238E27FC236}">
                <a16:creationId xmlns:a16="http://schemas.microsoft.com/office/drawing/2014/main" id="{FDB3E45D-BC69-F2F9-6176-FC6C7FB29E83}"/>
              </a:ext>
            </a:extLst>
          </p:cNvPr>
          <p:cNvSpPr>
            <a:spLocks noGrp="1"/>
          </p:cNvSpPr>
          <p:nvPr>
            <p:ph type="body" idx="1"/>
          </p:nvPr>
        </p:nvSpPr>
        <p:spPr>
          <a:xfrm>
            <a:off x="777806" y="1422065"/>
            <a:ext cx="11414193" cy="2148280"/>
          </a:xfrm>
          <a:solidFill>
            <a:schemeClr val="bg1">
              <a:alpha val="75000"/>
            </a:schemeClr>
          </a:solidFill>
        </p:spPr>
        <p:txBody>
          <a:bodyPr wrap="square" lIns="0" tIns="0" rIns="540000" bIns="0" anchor="t">
            <a:spAutoFit/>
          </a:bodyPr>
          <a:lstStyle/>
          <a:p>
            <a:pPr algn="just">
              <a:spcBef>
                <a:spcPts val="600"/>
              </a:spcBef>
              <a:spcAft>
                <a:spcPts val="600"/>
              </a:spcAft>
              <a:buClr>
                <a:schemeClr val="tx1"/>
              </a:buClr>
            </a:pPr>
            <a:r>
              <a:rPr lang="it-IT" sz="2400" b="1" dirty="0">
                <a:cs typeface="Calibri" panose="020F0502020204030204" pitchFamily="34" charset="0"/>
              </a:rPr>
              <a:t>Gli </a:t>
            </a:r>
            <a:r>
              <a:rPr lang="it-IT" sz="2400" b="1" i="1" dirty="0" err="1">
                <a:cs typeface="Calibri" panose="020F0502020204030204" pitchFamily="34" charset="0"/>
              </a:rPr>
              <a:t>economics</a:t>
            </a:r>
            <a:r>
              <a:rPr lang="it-IT" sz="2400" b="1" dirty="0">
                <a:cs typeface="Calibri" panose="020F0502020204030204" pitchFamily="34" charset="0"/>
              </a:rPr>
              <a:t> per il calcolo del break-even si sono sviluppati in una logica di integrazione del servizio in una azienda di trasporto già strutturata</a:t>
            </a:r>
            <a:r>
              <a:rPr lang="it-IT" sz="2400" dirty="0">
                <a:cs typeface="Calibri" panose="020F0502020204030204" pitchFamily="34" charset="0"/>
              </a:rPr>
              <a:t>.</a:t>
            </a:r>
          </a:p>
          <a:p>
            <a:pPr algn="just">
              <a:spcBef>
                <a:spcPts val="600"/>
              </a:spcBef>
              <a:spcAft>
                <a:spcPts val="600"/>
              </a:spcAft>
              <a:buClr>
                <a:schemeClr val="tx1"/>
              </a:buClr>
            </a:pPr>
            <a:r>
              <a:rPr lang="it-IT" sz="2400" dirty="0">
                <a:cs typeface="Calibri" panose="020F0502020204030204" pitchFamily="34" charset="0"/>
              </a:rPr>
              <a:t>Sono stati considerati i costi operativi diretti del servizio e una forfettizzazione dei costi commerciali e di struttura (ed in particolare pensando ai costi di gestione del call centre e i costi fissi di gestione della piattaforma di prenotazione e della relativa applicazione mobile). </a:t>
            </a:r>
          </a:p>
        </p:txBody>
      </p:sp>
      <p:graphicFrame>
        <p:nvGraphicFramePr>
          <p:cNvPr id="3" name="Tabella 2">
            <a:extLst>
              <a:ext uri="{FF2B5EF4-FFF2-40B4-BE49-F238E27FC236}">
                <a16:creationId xmlns:a16="http://schemas.microsoft.com/office/drawing/2014/main" id="{BF84DFB7-444E-9B98-3DE9-A971BC184D6D}"/>
              </a:ext>
            </a:extLst>
          </p:cNvPr>
          <p:cNvGraphicFramePr>
            <a:graphicFrameLocks noGrp="1"/>
          </p:cNvGraphicFramePr>
          <p:nvPr>
            <p:extLst>
              <p:ext uri="{D42A27DB-BD31-4B8C-83A1-F6EECF244321}">
                <p14:modId xmlns:p14="http://schemas.microsoft.com/office/powerpoint/2010/main" val="4011822838"/>
              </p:ext>
            </p:extLst>
          </p:nvPr>
        </p:nvGraphicFramePr>
        <p:xfrm>
          <a:off x="1474142" y="4336863"/>
          <a:ext cx="2155609" cy="1341120"/>
        </p:xfrm>
        <a:graphic>
          <a:graphicData uri="http://schemas.openxmlformats.org/drawingml/2006/table">
            <a:tbl>
              <a:tblPr/>
              <a:tblGrid>
                <a:gridCol w="2155609">
                  <a:extLst>
                    <a:ext uri="{9D8B030D-6E8A-4147-A177-3AD203B41FA5}">
                      <a16:colId xmlns:a16="http://schemas.microsoft.com/office/drawing/2014/main" val="939940061"/>
                    </a:ext>
                  </a:extLst>
                </a:gridCol>
              </a:tblGrid>
              <a:tr h="182880">
                <a:tc>
                  <a:txBody>
                    <a:bodyPr/>
                    <a:lstStyle/>
                    <a:p>
                      <a:pPr algn="l" fontAlgn="b"/>
                      <a:r>
                        <a:rPr lang="it-IT" sz="1600" b="1" i="0" u="none" strike="noStrike" dirty="0">
                          <a:solidFill>
                            <a:srgbClr val="000000"/>
                          </a:solidFill>
                          <a:effectLst/>
                          <a:latin typeface="Calibri" panose="020F0502020204030204" pitchFamily="34" charset="0"/>
                        </a:rPr>
                        <a:t>Costi variabili a km</a:t>
                      </a:r>
                    </a:p>
                  </a:txBody>
                  <a:tcPr marL="72000" marR="0" marT="0" marB="0" anchor="b">
                    <a:lnL>
                      <a:noFill/>
                    </a:lnL>
                    <a:lnR>
                      <a:noFill/>
                    </a:lnR>
                    <a:lnT>
                      <a:noFill/>
                    </a:lnT>
                    <a:lnB>
                      <a:noFill/>
                    </a:lnB>
                    <a:noFill/>
                  </a:tcPr>
                </a:tc>
                <a:extLst>
                  <a:ext uri="{0D108BD9-81ED-4DB2-BD59-A6C34878D82A}">
                    <a16:rowId xmlns:a16="http://schemas.microsoft.com/office/drawing/2014/main" val="1425188282"/>
                  </a:ext>
                </a:extLst>
              </a:tr>
              <a:tr h="182880">
                <a:tc>
                  <a:txBody>
                    <a:bodyPr/>
                    <a:lstStyle/>
                    <a:p>
                      <a:pPr algn="l" fontAlgn="b"/>
                      <a:r>
                        <a:rPr lang="it-IT" sz="1100" b="0" i="0" u="none" strike="noStrike">
                          <a:solidFill>
                            <a:srgbClr val="000000"/>
                          </a:solidFill>
                          <a:effectLst/>
                          <a:latin typeface="Calibri" panose="020F0502020204030204" pitchFamily="34" charset="0"/>
                        </a:rPr>
                        <a:t>Costo trazione</a:t>
                      </a:r>
                    </a:p>
                  </a:txBody>
                  <a:tcPr marL="72000" marR="0" marT="0" marB="0" anchor="b">
                    <a:lnL>
                      <a:noFill/>
                    </a:lnL>
                    <a:lnR>
                      <a:noFill/>
                    </a:lnR>
                    <a:lnT>
                      <a:noFill/>
                    </a:lnT>
                    <a:lnB>
                      <a:noFill/>
                    </a:lnB>
                    <a:noFill/>
                  </a:tcPr>
                </a:tc>
                <a:extLst>
                  <a:ext uri="{0D108BD9-81ED-4DB2-BD59-A6C34878D82A}">
                    <a16:rowId xmlns:a16="http://schemas.microsoft.com/office/drawing/2014/main" val="41866020"/>
                  </a:ext>
                </a:extLst>
              </a:tr>
              <a:tr h="182880">
                <a:tc>
                  <a:txBody>
                    <a:bodyPr/>
                    <a:lstStyle/>
                    <a:p>
                      <a:pPr algn="l" fontAlgn="b"/>
                      <a:r>
                        <a:rPr lang="it-IT" sz="1100" b="0" i="0" u="none" strike="noStrike">
                          <a:solidFill>
                            <a:srgbClr val="000000"/>
                          </a:solidFill>
                          <a:effectLst/>
                          <a:latin typeface="Calibri" panose="020F0502020204030204" pitchFamily="34" charset="0"/>
                        </a:rPr>
                        <a:t>- pneumatici</a:t>
                      </a:r>
                    </a:p>
                  </a:txBody>
                  <a:tcPr marL="72000" marR="0" marT="0" marB="0" anchor="b">
                    <a:lnL>
                      <a:noFill/>
                    </a:lnL>
                    <a:lnR>
                      <a:noFill/>
                    </a:lnR>
                    <a:lnT>
                      <a:noFill/>
                    </a:lnT>
                    <a:lnB>
                      <a:noFill/>
                    </a:lnB>
                    <a:noFill/>
                  </a:tcPr>
                </a:tc>
                <a:extLst>
                  <a:ext uri="{0D108BD9-81ED-4DB2-BD59-A6C34878D82A}">
                    <a16:rowId xmlns:a16="http://schemas.microsoft.com/office/drawing/2014/main" val="3761287756"/>
                  </a:ext>
                </a:extLst>
              </a:tr>
              <a:tr h="182880">
                <a:tc>
                  <a:txBody>
                    <a:bodyPr/>
                    <a:lstStyle/>
                    <a:p>
                      <a:pPr algn="l" fontAlgn="b"/>
                      <a:r>
                        <a:rPr lang="it-IT" sz="1100" b="0" i="0" u="none" strike="noStrike">
                          <a:solidFill>
                            <a:srgbClr val="000000"/>
                          </a:solidFill>
                          <a:effectLst/>
                          <a:latin typeface="Calibri" panose="020F0502020204030204" pitchFamily="34" charset="0"/>
                        </a:rPr>
                        <a:t>- - costo benzina a litro</a:t>
                      </a:r>
                    </a:p>
                  </a:txBody>
                  <a:tcPr marL="72000" marR="0" marT="0" marB="0" anchor="b">
                    <a:lnL>
                      <a:noFill/>
                    </a:lnL>
                    <a:lnR>
                      <a:noFill/>
                    </a:lnR>
                    <a:lnT>
                      <a:noFill/>
                    </a:lnT>
                    <a:lnB>
                      <a:noFill/>
                    </a:lnB>
                    <a:noFill/>
                  </a:tcPr>
                </a:tc>
                <a:extLst>
                  <a:ext uri="{0D108BD9-81ED-4DB2-BD59-A6C34878D82A}">
                    <a16:rowId xmlns:a16="http://schemas.microsoft.com/office/drawing/2014/main" val="2788328915"/>
                  </a:ext>
                </a:extLst>
              </a:tr>
              <a:tr h="182880">
                <a:tc>
                  <a:txBody>
                    <a:bodyPr/>
                    <a:lstStyle/>
                    <a:p>
                      <a:pPr algn="l" fontAlgn="b"/>
                      <a:r>
                        <a:rPr lang="it-IT" sz="1100" b="0" i="0" u="none" strike="noStrike">
                          <a:solidFill>
                            <a:srgbClr val="000000"/>
                          </a:solidFill>
                          <a:effectLst/>
                          <a:latin typeface="Calibri" panose="020F0502020204030204" pitchFamily="34" charset="0"/>
                        </a:rPr>
                        <a:t>- - consumo (km/l)</a:t>
                      </a:r>
                    </a:p>
                  </a:txBody>
                  <a:tcPr marL="72000" marR="0" marT="0" marB="0" anchor="b">
                    <a:lnL>
                      <a:noFill/>
                    </a:lnL>
                    <a:lnR>
                      <a:noFill/>
                    </a:lnR>
                    <a:lnT>
                      <a:noFill/>
                    </a:lnT>
                    <a:lnB>
                      <a:noFill/>
                    </a:lnB>
                    <a:noFill/>
                  </a:tcPr>
                </a:tc>
                <a:extLst>
                  <a:ext uri="{0D108BD9-81ED-4DB2-BD59-A6C34878D82A}">
                    <a16:rowId xmlns:a16="http://schemas.microsoft.com/office/drawing/2014/main" val="2337806140"/>
                  </a:ext>
                </a:extLst>
              </a:tr>
              <a:tr h="182880">
                <a:tc>
                  <a:txBody>
                    <a:bodyPr/>
                    <a:lstStyle/>
                    <a:p>
                      <a:pPr algn="l" fontAlgn="b"/>
                      <a:r>
                        <a:rPr lang="it-IT" sz="1100" b="0" i="0" u="none" strike="noStrike">
                          <a:solidFill>
                            <a:srgbClr val="000000"/>
                          </a:solidFill>
                          <a:effectLst/>
                          <a:latin typeface="Calibri" panose="020F0502020204030204" pitchFamily="34" charset="0"/>
                        </a:rPr>
                        <a:t>- carburante</a:t>
                      </a:r>
                    </a:p>
                  </a:txBody>
                  <a:tcPr marL="72000" marR="0" marT="0" marB="0" anchor="b">
                    <a:lnL>
                      <a:noFill/>
                    </a:lnL>
                    <a:lnR>
                      <a:noFill/>
                    </a:lnR>
                    <a:lnT>
                      <a:noFill/>
                    </a:lnT>
                    <a:lnB>
                      <a:noFill/>
                    </a:lnB>
                    <a:noFill/>
                  </a:tcPr>
                </a:tc>
                <a:extLst>
                  <a:ext uri="{0D108BD9-81ED-4DB2-BD59-A6C34878D82A}">
                    <a16:rowId xmlns:a16="http://schemas.microsoft.com/office/drawing/2014/main" val="1537139012"/>
                  </a:ext>
                </a:extLst>
              </a:tr>
              <a:tr h="182880">
                <a:tc>
                  <a:txBody>
                    <a:bodyPr/>
                    <a:lstStyle/>
                    <a:p>
                      <a:pPr algn="l" fontAlgn="b"/>
                      <a:r>
                        <a:rPr lang="it-IT" sz="1100" b="0" i="0" u="none" strike="noStrike" dirty="0">
                          <a:solidFill>
                            <a:srgbClr val="000000"/>
                          </a:solidFill>
                          <a:effectLst/>
                          <a:latin typeface="Calibri" panose="020F0502020204030204" pitchFamily="34" charset="0"/>
                        </a:rPr>
                        <a:t>Costo manutenzione a km</a:t>
                      </a:r>
                    </a:p>
                  </a:txBody>
                  <a:tcPr marL="72000" marR="0" marT="0" marB="0" anchor="b">
                    <a:lnL>
                      <a:noFill/>
                    </a:lnL>
                    <a:lnR>
                      <a:noFill/>
                    </a:lnR>
                    <a:lnT>
                      <a:noFill/>
                    </a:lnT>
                    <a:lnB>
                      <a:noFill/>
                    </a:lnB>
                    <a:noFill/>
                  </a:tcPr>
                </a:tc>
                <a:extLst>
                  <a:ext uri="{0D108BD9-81ED-4DB2-BD59-A6C34878D82A}">
                    <a16:rowId xmlns:a16="http://schemas.microsoft.com/office/drawing/2014/main" val="2964094532"/>
                  </a:ext>
                </a:extLst>
              </a:tr>
            </a:tbl>
          </a:graphicData>
        </a:graphic>
      </p:graphicFrame>
      <p:graphicFrame>
        <p:nvGraphicFramePr>
          <p:cNvPr id="6" name="Tabella 5">
            <a:extLst>
              <a:ext uri="{FF2B5EF4-FFF2-40B4-BE49-F238E27FC236}">
                <a16:creationId xmlns:a16="http://schemas.microsoft.com/office/drawing/2014/main" id="{09E953F5-3A2B-2860-D552-BA4A4AFBE6F8}"/>
              </a:ext>
            </a:extLst>
          </p:cNvPr>
          <p:cNvGraphicFramePr>
            <a:graphicFrameLocks noGrp="1"/>
          </p:cNvGraphicFramePr>
          <p:nvPr>
            <p:extLst>
              <p:ext uri="{D42A27DB-BD31-4B8C-83A1-F6EECF244321}">
                <p14:modId xmlns:p14="http://schemas.microsoft.com/office/powerpoint/2010/main" val="3629409969"/>
              </p:ext>
            </p:extLst>
          </p:nvPr>
        </p:nvGraphicFramePr>
        <p:xfrm>
          <a:off x="4015816" y="4336863"/>
          <a:ext cx="2155609" cy="792480"/>
        </p:xfrm>
        <a:graphic>
          <a:graphicData uri="http://schemas.openxmlformats.org/drawingml/2006/table">
            <a:tbl>
              <a:tblPr/>
              <a:tblGrid>
                <a:gridCol w="2155609">
                  <a:extLst>
                    <a:ext uri="{9D8B030D-6E8A-4147-A177-3AD203B41FA5}">
                      <a16:colId xmlns:a16="http://schemas.microsoft.com/office/drawing/2014/main" val="1135863512"/>
                    </a:ext>
                  </a:extLst>
                </a:gridCol>
              </a:tblGrid>
              <a:tr h="182880">
                <a:tc>
                  <a:txBody>
                    <a:bodyPr/>
                    <a:lstStyle/>
                    <a:p>
                      <a:pPr algn="l" fontAlgn="b"/>
                      <a:r>
                        <a:rPr lang="it-IT" sz="1600" b="1" i="0" u="none" strike="noStrike">
                          <a:solidFill>
                            <a:srgbClr val="000000"/>
                          </a:solidFill>
                          <a:effectLst/>
                          <a:latin typeface="Calibri" panose="020F0502020204030204" pitchFamily="34" charset="0"/>
                        </a:rPr>
                        <a:t>Costi variabili per navetta</a:t>
                      </a:r>
                      <a:endParaRPr lang="it-IT" sz="14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89961072"/>
                  </a:ext>
                </a:extLst>
              </a:tr>
              <a:tr h="182880">
                <a:tc>
                  <a:txBody>
                    <a:bodyPr/>
                    <a:lstStyle/>
                    <a:p>
                      <a:pPr algn="l" fontAlgn="b"/>
                      <a:r>
                        <a:rPr lang="it-IT" sz="1100" b="0" i="0" u="none" strike="noStrike">
                          <a:solidFill>
                            <a:srgbClr val="000000"/>
                          </a:solidFill>
                          <a:effectLst/>
                          <a:latin typeface="Calibri" panose="020F0502020204030204" pitchFamily="34" charset="0"/>
                        </a:rPr>
                        <a:t>Costo guida</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2074955336"/>
                  </a:ext>
                </a:extLst>
              </a:tr>
              <a:tr h="182880">
                <a:tc>
                  <a:txBody>
                    <a:bodyPr/>
                    <a:lstStyle/>
                    <a:p>
                      <a:pPr algn="l" fontAlgn="b"/>
                      <a:r>
                        <a:rPr lang="it-IT" sz="1100" b="0" i="0" u="none" strike="noStrike">
                          <a:solidFill>
                            <a:srgbClr val="000000"/>
                          </a:solidFill>
                          <a:effectLst/>
                          <a:latin typeface="Calibri" panose="020F0502020204030204" pitchFamily="34" charset="0"/>
                        </a:rPr>
                        <a:t>Ammortamento materiale rotabile</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2824411360"/>
                  </a:ext>
                </a:extLst>
              </a:tr>
              <a:tr h="182880">
                <a:tc>
                  <a:txBody>
                    <a:bodyPr/>
                    <a:lstStyle/>
                    <a:p>
                      <a:pPr algn="l" fontAlgn="b"/>
                      <a:r>
                        <a:rPr lang="it-IT" sz="1100" b="0" i="0" u="none" strike="noStrike" dirty="0">
                          <a:solidFill>
                            <a:srgbClr val="000000"/>
                          </a:solidFill>
                          <a:effectLst/>
                          <a:latin typeface="Calibri" panose="020F0502020204030204" pitchFamily="34" charset="0"/>
                        </a:rPr>
                        <a:t>Bolli e assicurazione</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2338424"/>
                  </a:ext>
                </a:extLst>
              </a:tr>
            </a:tbl>
          </a:graphicData>
        </a:graphic>
      </p:graphicFrame>
      <p:graphicFrame>
        <p:nvGraphicFramePr>
          <p:cNvPr id="7" name="Tabella 6">
            <a:extLst>
              <a:ext uri="{FF2B5EF4-FFF2-40B4-BE49-F238E27FC236}">
                <a16:creationId xmlns:a16="http://schemas.microsoft.com/office/drawing/2014/main" id="{3F218D78-1ACA-426D-E2F0-DA4F31E34AA5}"/>
              </a:ext>
            </a:extLst>
          </p:cNvPr>
          <p:cNvGraphicFramePr>
            <a:graphicFrameLocks noGrp="1"/>
          </p:cNvGraphicFramePr>
          <p:nvPr>
            <p:extLst>
              <p:ext uri="{D42A27DB-BD31-4B8C-83A1-F6EECF244321}">
                <p14:modId xmlns:p14="http://schemas.microsoft.com/office/powerpoint/2010/main" val="1935823892"/>
              </p:ext>
            </p:extLst>
          </p:nvPr>
        </p:nvGraphicFramePr>
        <p:xfrm>
          <a:off x="6850170" y="4336863"/>
          <a:ext cx="2898357" cy="1767840"/>
        </p:xfrm>
        <a:graphic>
          <a:graphicData uri="http://schemas.openxmlformats.org/drawingml/2006/table">
            <a:tbl>
              <a:tblPr/>
              <a:tblGrid>
                <a:gridCol w="2898357">
                  <a:extLst>
                    <a:ext uri="{9D8B030D-6E8A-4147-A177-3AD203B41FA5}">
                      <a16:colId xmlns:a16="http://schemas.microsoft.com/office/drawing/2014/main" val="1578428706"/>
                    </a:ext>
                  </a:extLst>
                </a:gridCol>
              </a:tblGrid>
              <a:tr h="182880">
                <a:tc>
                  <a:txBody>
                    <a:bodyPr/>
                    <a:lstStyle/>
                    <a:p>
                      <a:pPr algn="l" fontAlgn="b"/>
                      <a:r>
                        <a:rPr lang="it-IT" sz="1600" b="1" i="0" u="none" strike="noStrike">
                          <a:solidFill>
                            <a:srgbClr val="000000"/>
                          </a:solidFill>
                          <a:effectLst/>
                          <a:latin typeface="Calibri" panose="020F0502020204030204" pitchFamily="34" charset="0"/>
                        </a:rPr>
                        <a:t>Costi fissi di struttura </a:t>
                      </a:r>
                    </a:p>
                    <a:p>
                      <a:pPr algn="l" fontAlgn="b"/>
                      <a:r>
                        <a:rPr lang="it-IT" sz="1100" b="1" i="0" u="none" strike="noStrike">
                          <a:solidFill>
                            <a:srgbClr val="000000"/>
                          </a:solidFill>
                          <a:effectLst/>
                          <a:latin typeface="Calibri" panose="020F0502020204030204" pitchFamily="34" charset="0"/>
                        </a:rPr>
                        <a:t>(invarianti rispetto a numero navette e km)</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2912556485"/>
                  </a:ext>
                </a:extLst>
              </a:tr>
              <a:tr h="182880">
                <a:tc>
                  <a:txBody>
                    <a:bodyPr/>
                    <a:lstStyle/>
                    <a:p>
                      <a:pPr algn="l" fontAlgn="b"/>
                      <a:r>
                        <a:rPr lang="it-IT" sz="1100" b="0" i="0" u="none" strike="noStrike">
                          <a:solidFill>
                            <a:srgbClr val="000000"/>
                          </a:solidFill>
                          <a:effectLst/>
                          <a:latin typeface="Calibri" panose="020F0502020204030204" pitchFamily="34" charset="0"/>
                        </a:rPr>
                        <a:t>Costi fissi gestione call centre</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73559119"/>
                  </a:ext>
                </a:extLst>
              </a:tr>
              <a:tr h="182880">
                <a:tc>
                  <a:txBody>
                    <a:bodyPr/>
                    <a:lstStyle/>
                    <a:p>
                      <a:pPr algn="l" fontAlgn="b"/>
                      <a:r>
                        <a:rPr lang="it-IT" sz="1100" b="0" i="0" u="none" strike="noStrike" dirty="0">
                          <a:solidFill>
                            <a:srgbClr val="000000"/>
                          </a:solidFill>
                          <a:effectLst/>
                          <a:latin typeface="Calibri" panose="020F0502020204030204" pitchFamily="34" charset="0"/>
                        </a:rPr>
                        <a:t>Costi fissi gestione app </a:t>
                      </a:r>
                    </a:p>
                    <a:p>
                      <a:pPr algn="l" fontAlgn="b"/>
                      <a:r>
                        <a:rPr lang="it-IT" sz="1100" b="0" i="0" u="none" strike="noStrike" dirty="0">
                          <a:solidFill>
                            <a:srgbClr val="000000"/>
                          </a:solidFill>
                          <a:effectLst/>
                          <a:latin typeface="Calibri" panose="020F0502020204030204" pitchFamily="34" charset="0"/>
                        </a:rPr>
                        <a:t>Altri costi fissi di struttura e commerciali</a:t>
                      </a:r>
                    </a:p>
                    <a:p>
                      <a:pPr algn="l" fontAlgn="b"/>
                      <a:endParaRPr lang="it-IT" sz="1100" b="0" i="0" u="none" strike="noStrike" dirty="0">
                        <a:solidFill>
                          <a:srgbClr val="000000"/>
                        </a:solidFill>
                        <a:effectLst/>
                        <a:latin typeface="Calibri" panose="020F0502020204030204" pitchFamily="34" charset="0"/>
                      </a:endParaRPr>
                    </a:p>
                    <a:p>
                      <a:pPr algn="l" fontAlgn="b"/>
                      <a:r>
                        <a:rPr lang="it-IT" sz="1100" b="1" i="0" u="sng" strike="noStrike" dirty="0">
                          <a:solidFill>
                            <a:srgbClr val="000000"/>
                          </a:solidFill>
                          <a:effectLst/>
                          <a:latin typeface="Calibri" panose="020F0502020204030204" pitchFamily="34" charset="0"/>
                        </a:rPr>
                        <a:t>NON CONSIDERATI:</a:t>
                      </a:r>
                    </a:p>
                    <a:p>
                      <a:pPr marL="171450" indent="-171450" algn="l" fontAlgn="b">
                        <a:buFont typeface="Wingdings" panose="05000000000000000000" pitchFamily="2" charset="2"/>
                        <a:buChar char="Ø"/>
                      </a:pPr>
                      <a:r>
                        <a:rPr lang="it-IT" sz="1100" b="0" i="0" u="none" strike="noStrike" dirty="0">
                          <a:solidFill>
                            <a:srgbClr val="000000"/>
                          </a:solidFill>
                          <a:effectLst/>
                          <a:latin typeface="Calibri" panose="020F0502020204030204" pitchFamily="34" charset="0"/>
                        </a:rPr>
                        <a:t>Costi per la promozione del servizio </a:t>
                      </a:r>
                    </a:p>
                    <a:p>
                      <a:pPr marL="171450" indent="-171450" algn="l" fontAlgn="b">
                        <a:buFont typeface="Wingdings" panose="05000000000000000000" pitchFamily="2" charset="2"/>
                        <a:buChar char="Ø"/>
                      </a:pPr>
                      <a:r>
                        <a:rPr lang="it-IT" sz="1100" b="0" i="0" u="none" strike="noStrike" dirty="0" err="1">
                          <a:solidFill>
                            <a:srgbClr val="000000"/>
                          </a:solidFill>
                          <a:effectLst/>
                          <a:latin typeface="Calibri" panose="020F0502020204030204" pitchFamily="34" charset="0"/>
                        </a:rPr>
                        <a:t>Fee</a:t>
                      </a:r>
                      <a:r>
                        <a:rPr lang="it-IT" sz="1100" b="0" i="0" u="none" strike="noStrike" dirty="0">
                          <a:solidFill>
                            <a:srgbClr val="000000"/>
                          </a:solidFill>
                          <a:effectLst/>
                          <a:latin typeface="Calibri" panose="020F0502020204030204" pitchFamily="34" charset="0"/>
                        </a:rPr>
                        <a:t> commerciali e aggi</a:t>
                      </a:r>
                    </a:p>
                    <a:p>
                      <a:pPr marL="171450" indent="-171450" algn="l" fontAlgn="b">
                        <a:buFont typeface="Wingdings" panose="05000000000000000000" pitchFamily="2" charset="2"/>
                        <a:buChar char="Ø"/>
                      </a:pPr>
                      <a:r>
                        <a:rPr lang="it-IT" sz="1100" b="0" i="0" u="none" strike="noStrike" dirty="0">
                          <a:solidFill>
                            <a:srgbClr val="000000"/>
                          </a:solidFill>
                          <a:effectLst/>
                          <a:latin typeface="Calibri" panose="020F0502020204030204" pitchFamily="34" charset="0"/>
                        </a:rPr>
                        <a:t>Ammortamenti infrastruttura</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2364681296"/>
                  </a:ext>
                </a:extLst>
              </a:tr>
            </a:tbl>
          </a:graphicData>
        </a:graphic>
      </p:graphicFrame>
      <p:sp>
        <p:nvSpPr>
          <p:cNvPr id="8" name="Rettangolo con angoli arrotondati 7">
            <a:extLst>
              <a:ext uri="{FF2B5EF4-FFF2-40B4-BE49-F238E27FC236}">
                <a16:creationId xmlns:a16="http://schemas.microsoft.com/office/drawing/2014/main" id="{3BBED43C-7FA0-92D5-2C7F-5F2B6F59FD50}"/>
              </a:ext>
            </a:extLst>
          </p:cNvPr>
          <p:cNvSpPr/>
          <p:nvPr/>
        </p:nvSpPr>
        <p:spPr>
          <a:xfrm>
            <a:off x="1267722" y="4173798"/>
            <a:ext cx="8731882" cy="2064774"/>
          </a:xfrm>
          <a:prstGeom prst="roundRect">
            <a:avLst/>
          </a:prstGeom>
          <a:noFill/>
          <a:ln w="57150">
            <a:solidFill>
              <a:srgbClr val="FDC6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p>
        </p:txBody>
      </p:sp>
      <p:cxnSp>
        <p:nvCxnSpPr>
          <p:cNvPr id="9" name="Connettore diritto 8">
            <a:extLst>
              <a:ext uri="{FF2B5EF4-FFF2-40B4-BE49-F238E27FC236}">
                <a16:creationId xmlns:a16="http://schemas.microsoft.com/office/drawing/2014/main" id="{191F914D-93B3-99C3-CD0F-3556A794E890}"/>
              </a:ext>
            </a:extLst>
          </p:cNvPr>
          <p:cNvCxnSpPr>
            <a:cxnSpLocks/>
          </p:cNvCxnSpPr>
          <p:nvPr/>
        </p:nvCxnSpPr>
        <p:spPr>
          <a:xfrm>
            <a:off x="3629751" y="4367343"/>
            <a:ext cx="0" cy="1595926"/>
          </a:xfrm>
          <a:prstGeom prst="line">
            <a:avLst/>
          </a:prstGeom>
          <a:ln>
            <a:solidFill>
              <a:srgbClr val="FDC609"/>
            </a:solidFill>
          </a:ln>
        </p:spPr>
        <p:style>
          <a:lnRef idx="1">
            <a:schemeClr val="accent1"/>
          </a:lnRef>
          <a:fillRef idx="0">
            <a:schemeClr val="accent1"/>
          </a:fillRef>
          <a:effectRef idx="0">
            <a:schemeClr val="accent1"/>
          </a:effectRef>
          <a:fontRef idx="minor">
            <a:schemeClr val="tx1"/>
          </a:fontRef>
        </p:style>
      </p:cxnSp>
      <p:cxnSp>
        <p:nvCxnSpPr>
          <p:cNvPr id="10" name="Connettore diritto 9">
            <a:extLst>
              <a:ext uri="{FF2B5EF4-FFF2-40B4-BE49-F238E27FC236}">
                <a16:creationId xmlns:a16="http://schemas.microsoft.com/office/drawing/2014/main" id="{E3CF8A8A-01F9-5E28-FE75-3D7FBC375068}"/>
              </a:ext>
            </a:extLst>
          </p:cNvPr>
          <p:cNvCxnSpPr>
            <a:cxnSpLocks/>
          </p:cNvCxnSpPr>
          <p:nvPr/>
        </p:nvCxnSpPr>
        <p:spPr>
          <a:xfrm>
            <a:off x="6446693" y="4367343"/>
            <a:ext cx="0" cy="1524000"/>
          </a:xfrm>
          <a:prstGeom prst="line">
            <a:avLst/>
          </a:prstGeom>
          <a:ln>
            <a:solidFill>
              <a:srgbClr val="FDC60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27935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4">
            <a:extLst>
              <a:ext uri="{FF2B5EF4-FFF2-40B4-BE49-F238E27FC236}">
                <a16:creationId xmlns:a16="http://schemas.microsoft.com/office/drawing/2014/main" id="{D821187E-58C4-623F-D262-2910309E3B32}"/>
              </a:ext>
            </a:extLst>
          </p:cNvPr>
          <p:cNvSpPr/>
          <p:nvPr/>
        </p:nvSpPr>
        <p:spPr>
          <a:xfrm>
            <a:off x="965200" y="146817"/>
            <a:ext cx="11150600" cy="1137319"/>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it-IT" sz="4400" b="1" spc="-1" dirty="0">
                <a:solidFill>
                  <a:srgbClr val="000000"/>
                </a:solidFill>
                <a:latin typeface="Calibri"/>
                <a:ea typeface="DejaVu Sans"/>
              </a:rPr>
              <a:t>Simulazione DRT: simulazione 1</a:t>
            </a:r>
          </a:p>
          <a:p>
            <a:pPr>
              <a:lnSpc>
                <a:spcPct val="100000"/>
              </a:lnSpc>
            </a:pPr>
            <a:r>
              <a:rPr lang="it-IT" sz="2400" b="1" spc="-1" dirty="0">
                <a:solidFill>
                  <a:srgbClr val="FFC000"/>
                </a:solidFill>
                <a:latin typeface="Calibri"/>
                <a:ea typeface="DejaVu Sans"/>
              </a:rPr>
              <a:t>Simulazione del servizio di trasporto pubblico a chiamata nella Valle Arroscia</a:t>
            </a:r>
            <a:endParaRPr lang="it-IT" sz="2400" b="1" strike="noStrike" spc="-1" dirty="0">
              <a:solidFill>
                <a:srgbClr val="FFC000"/>
              </a:solidFill>
              <a:latin typeface="Arial"/>
            </a:endParaRPr>
          </a:p>
        </p:txBody>
      </p:sp>
      <p:graphicFrame>
        <p:nvGraphicFramePr>
          <p:cNvPr id="10" name="Tabella 9">
            <a:extLst>
              <a:ext uri="{FF2B5EF4-FFF2-40B4-BE49-F238E27FC236}">
                <a16:creationId xmlns:a16="http://schemas.microsoft.com/office/drawing/2014/main" id="{E78B9EE2-5DBE-FB55-A0B5-62BB99CF9651}"/>
              </a:ext>
            </a:extLst>
          </p:cNvPr>
          <p:cNvGraphicFramePr>
            <a:graphicFrameLocks noGrp="1"/>
          </p:cNvGraphicFramePr>
          <p:nvPr>
            <p:extLst>
              <p:ext uri="{D42A27DB-BD31-4B8C-83A1-F6EECF244321}">
                <p14:modId xmlns:p14="http://schemas.microsoft.com/office/powerpoint/2010/main" val="2848722002"/>
              </p:ext>
            </p:extLst>
          </p:nvPr>
        </p:nvGraphicFramePr>
        <p:xfrm>
          <a:off x="155999" y="1340547"/>
          <a:ext cx="11880001" cy="5271232"/>
        </p:xfrm>
        <a:graphic>
          <a:graphicData uri="http://schemas.openxmlformats.org/drawingml/2006/table">
            <a:tbl>
              <a:tblPr/>
              <a:tblGrid>
                <a:gridCol w="1121416">
                  <a:extLst>
                    <a:ext uri="{9D8B030D-6E8A-4147-A177-3AD203B41FA5}">
                      <a16:colId xmlns:a16="http://schemas.microsoft.com/office/drawing/2014/main" val="2975773004"/>
                    </a:ext>
                  </a:extLst>
                </a:gridCol>
                <a:gridCol w="823540">
                  <a:extLst>
                    <a:ext uri="{9D8B030D-6E8A-4147-A177-3AD203B41FA5}">
                      <a16:colId xmlns:a16="http://schemas.microsoft.com/office/drawing/2014/main" val="2986673256"/>
                    </a:ext>
                  </a:extLst>
                </a:gridCol>
                <a:gridCol w="788495">
                  <a:extLst>
                    <a:ext uri="{9D8B030D-6E8A-4147-A177-3AD203B41FA5}">
                      <a16:colId xmlns:a16="http://schemas.microsoft.com/office/drawing/2014/main" val="3122514569"/>
                    </a:ext>
                  </a:extLst>
                </a:gridCol>
                <a:gridCol w="609770">
                  <a:extLst>
                    <a:ext uri="{9D8B030D-6E8A-4147-A177-3AD203B41FA5}">
                      <a16:colId xmlns:a16="http://schemas.microsoft.com/office/drawing/2014/main" val="3699492716"/>
                    </a:ext>
                  </a:extLst>
                </a:gridCol>
                <a:gridCol w="609770">
                  <a:extLst>
                    <a:ext uri="{9D8B030D-6E8A-4147-A177-3AD203B41FA5}">
                      <a16:colId xmlns:a16="http://schemas.microsoft.com/office/drawing/2014/main" val="3195222443"/>
                    </a:ext>
                  </a:extLst>
                </a:gridCol>
                <a:gridCol w="609770">
                  <a:extLst>
                    <a:ext uri="{9D8B030D-6E8A-4147-A177-3AD203B41FA5}">
                      <a16:colId xmlns:a16="http://schemas.microsoft.com/office/drawing/2014/main" val="849954059"/>
                    </a:ext>
                  </a:extLst>
                </a:gridCol>
                <a:gridCol w="609770">
                  <a:extLst>
                    <a:ext uri="{9D8B030D-6E8A-4147-A177-3AD203B41FA5}">
                      <a16:colId xmlns:a16="http://schemas.microsoft.com/office/drawing/2014/main" val="2293806969"/>
                    </a:ext>
                  </a:extLst>
                </a:gridCol>
                <a:gridCol w="609770">
                  <a:extLst>
                    <a:ext uri="{9D8B030D-6E8A-4147-A177-3AD203B41FA5}">
                      <a16:colId xmlns:a16="http://schemas.microsoft.com/office/drawing/2014/main" val="3909153635"/>
                    </a:ext>
                  </a:extLst>
                </a:gridCol>
                <a:gridCol w="609770">
                  <a:extLst>
                    <a:ext uri="{9D8B030D-6E8A-4147-A177-3AD203B41FA5}">
                      <a16:colId xmlns:a16="http://schemas.microsoft.com/office/drawing/2014/main" val="3866471187"/>
                    </a:ext>
                  </a:extLst>
                </a:gridCol>
                <a:gridCol w="609770">
                  <a:extLst>
                    <a:ext uri="{9D8B030D-6E8A-4147-A177-3AD203B41FA5}">
                      <a16:colId xmlns:a16="http://schemas.microsoft.com/office/drawing/2014/main" val="2171042587"/>
                    </a:ext>
                  </a:extLst>
                </a:gridCol>
                <a:gridCol w="609770">
                  <a:extLst>
                    <a:ext uri="{9D8B030D-6E8A-4147-A177-3AD203B41FA5}">
                      <a16:colId xmlns:a16="http://schemas.microsoft.com/office/drawing/2014/main" val="4045226453"/>
                    </a:ext>
                  </a:extLst>
                </a:gridCol>
                <a:gridCol w="609770">
                  <a:extLst>
                    <a:ext uri="{9D8B030D-6E8A-4147-A177-3AD203B41FA5}">
                      <a16:colId xmlns:a16="http://schemas.microsoft.com/office/drawing/2014/main" val="1233201529"/>
                    </a:ext>
                  </a:extLst>
                </a:gridCol>
                <a:gridCol w="609770">
                  <a:extLst>
                    <a:ext uri="{9D8B030D-6E8A-4147-A177-3AD203B41FA5}">
                      <a16:colId xmlns:a16="http://schemas.microsoft.com/office/drawing/2014/main" val="3429238674"/>
                    </a:ext>
                  </a:extLst>
                </a:gridCol>
                <a:gridCol w="609770">
                  <a:extLst>
                    <a:ext uri="{9D8B030D-6E8A-4147-A177-3AD203B41FA5}">
                      <a16:colId xmlns:a16="http://schemas.microsoft.com/office/drawing/2014/main" val="1297922831"/>
                    </a:ext>
                  </a:extLst>
                </a:gridCol>
                <a:gridCol w="609770">
                  <a:extLst>
                    <a:ext uri="{9D8B030D-6E8A-4147-A177-3AD203B41FA5}">
                      <a16:colId xmlns:a16="http://schemas.microsoft.com/office/drawing/2014/main" val="1032513830"/>
                    </a:ext>
                  </a:extLst>
                </a:gridCol>
                <a:gridCol w="609770">
                  <a:extLst>
                    <a:ext uri="{9D8B030D-6E8A-4147-A177-3AD203B41FA5}">
                      <a16:colId xmlns:a16="http://schemas.microsoft.com/office/drawing/2014/main" val="3531472368"/>
                    </a:ext>
                  </a:extLst>
                </a:gridCol>
                <a:gridCol w="609770">
                  <a:extLst>
                    <a:ext uri="{9D8B030D-6E8A-4147-A177-3AD203B41FA5}">
                      <a16:colId xmlns:a16="http://schemas.microsoft.com/office/drawing/2014/main" val="2394441630"/>
                    </a:ext>
                  </a:extLst>
                </a:gridCol>
                <a:gridCol w="609770">
                  <a:extLst>
                    <a:ext uri="{9D8B030D-6E8A-4147-A177-3AD203B41FA5}">
                      <a16:colId xmlns:a16="http://schemas.microsoft.com/office/drawing/2014/main" val="2857302432"/>
                    </a:ext>
                  </a:extLst>
                </a:gridCol>
              </a:tblGrid>
              <a:tr h="330167">
                <a:tc gridSpan="18">
                  <a:txBody>
                    <a:bodyPr/>
                    <a:lstStyle/>
                    <a:p>
                      <a:pPr algn="ctr" fontAlgn="b"/>
                      <a:r>
                        <a:rPr lang="it-IT" sz="2400" b="1" i="0" u="none" strike="noStrike" dirty="0">
                          <a:solidFill>
                            <a:srgbClr val="FFFFFF"/>
                          </a:solidFill>
                          <a:effectLst/>
                          <a:latin typeface="Calibri" panose="020F0502020204030204" pitchFamily="34" charset="0"/>
                        </a:rPr>
                        <a:t> Scenario 1: Con vincolo di attesa max di 30 min. - Break </a:t>
                      </a:r>
                      <a:r>
                        <a:rPr lang="it-IT" sz="2400" b="1" i="0" u="none" strike="noStrike" dirty="0" err="1">
                          <a:solidFill>
                            <a:srgbClr val="FFFFFF"/>
                          </a:solidFill>
                          <a:effectLst/>
                          <a:latin typeface="Calibri" panose="020F0502020204030204" pitchFamily="34" charset="0"/>
                        </a:rPr>
                        <a:t>even</a:t>
                      </a:r>
                      <a:r>
                        <a:rPr lang="it-IT" sz="2400" b="1" i="0" u="none" strike="noStrike" dirty="0">
                          <a:solidFill>
                            <a:srgbClr val="FFFFFF"/>
                          </a:solidFill>
                          <a:effectLst/>
                          <a:latin typeface="Calibri" panose="020F0502020204030204" pitchFamily="34" charset="0"/>
                        </a:rPr>
                        <a:t> complessivo Elaborazioni </a:t>
                      </a:r>
                      <a:r>
                        <a:rPr lang="it-IT" sz="2400" b="1" i="0" u="none" strike="noStrike" dirty="0" err="1">
                          <a:solidFill>
                            <a:srgbClr val="FFFFFF"/>
                          </a:solidFill>
                          <a:effectLst/>
                          <a:latin typeface="Calibri" panose="020F0502020204030204" pitchFamily="34" charset="0"/>
                        </a:rPr>
                        <a:t>TeMA</a:t>
                      </a:r>
                      <a:endParaRPr lang="it-IT" sz="2400" b="1" i="0" u="none" strike="noStrike" dirty="0">
                        <a:solidFill>
                          <a:srgbClr val="FFFFFF"/>
                        </a:solidFill>
                        <a:effectLst/>
                        <a:latin typeface="Calibri" panose="020F0502020204030204" pitchFamily="34" charset="0"/>
                      </a:endParaRPr>
                    </a:p>
                  </a:txBody>
                  <a:tcPr marL="7620" marR="7620" marT="7620" marB="0" anchor="b">
                    <a:lnL>
                      <a:noFill/>
                    </a:lnL>
                    <a:lnR>
                      <a:noFill/>
                    </a:lnR>
                    <a:lnT>
                      <a:noFill/>
                    </a:lnT>
                    <a:lnB>
                      <a:noFill/>
                    </a:lnB>
                    <a:solidFill>
                      <a:srgbClr val="757171"/>
                    </a:solidFill>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975733097"/>
                  </a:ext>
                </a:extLst>
              </a:tr>
              <a:tr h="576217">
                <a:tc>
                  <a:txBody>
                    <a:bodyPr/>
                    <a:lstStyle/>
                    <a:p>
                      <a:pPr algn="ctr" fontAlgn="b"/>
                      <a:r>
                        <a:rPr lang="it-IT" sz="1200" b="1" i="0" u="none" strike="noStrike" dirty="0">
                          <a:solidFill>
                            <a:srgbClr val="000000"/>
                          </a:solidFill>
                          <a:effectLst/>
                          <a:latin typeface="Calibri" panose="020F0502020204030204" pitchFamily="34" charset="0"/>
                        </a:rPr>
                        <a:t>%  Domanda potenziale</a:t>
                      </a:r>
                    </a:p>
                  </a:txBody>
                  <a:tcPr marL="7620" marR="7620" marT="7620" marB="0" anchor="ctr">
                    <a:lnL>
                      <a:noFill/>
                    </a:lnL>
                    <a:lnR>
                      <a:noFill/>
                    </a:lnR>
                    <a:lnT>
                      <a:noFill/>
                    </a:lnT>
                    <a:lnB>
                      <a:noFill/>
                    </a:lnB>
                    <a:solidFill>
                      <a:srgbClr val="D9D9D9"/>
                    </a:solidFill>
                  </a:tcPr>
                </a:tc>
                <a:tc>
                  <a:txBody>
                    <a:bodyPr/>
                    <a:lstStyle/>
                    <a:p>
                      <a:pPr algn="ctr" fontAlgn="b"/>
                      <a:r>
                        <a:rPr lang="it-IT" sz="1200" b="1" i="0" u="none" strike="noStrike" dirty="0">
                          <a:solidFill>
                            <a:srgbClr val="000000"/>
                          </a:solidFill>
                          <a:effectLst/>
                          <a:latin typeface="Calibri" panose="020F0502020204030204" pitchFamily="34" charset="0"/>
                        </a:rPr>
                        <a:t>Quota su totale</a:t>
                      </a:r>
                    </a:p>
                  </a:txBody>
                  <a:tcPr marL="7620" marR="7620" marT="7620" marB="0" anchor="ctr">
                    <a:lnL>
                      <a:noFill/>
                    </a:lnL>
                    <a:lnR>
                      <a:noFill/>
                    </a:lnR>
                    <a:lnT>
                      <a:noFill/>
                    </a:lnT>
                    <a:lnB>
                      <a:noFill/>
                    </a:lnB>
                    <a:solidFill>
                      <a:srgbClr val="D9D9D9"/>
                    </a:solidFill>
                  </a:tcPr>
                </a:tc>
                <a:tc>
                  <a:txBody>
                    <a:bodyPr/>
                    <a:lstStyle/>
                    <a:p>
                      <a:pPr algn="ctr" fontAlgn="b"/>
                      <a:r>
                        <a:rPr lang="it-IT" sz="1200" b="1" i="0" u="none" strike="noStrike" dirty="0">
                          <a:solidFill>
                            <a:srgbClr val="000000"/>
                          </a:solidFill>
                          <a:effectLst/>
                          <a:latin typeface="Calibri" panose="020F0502020204030204" pitchFamily="34" charset="0"/>
                        </a:rPr>
                        <a:t>Pax/gg</a:t>
                      </a:r>
                    </a:p>
                  </a:txBody>
                  <a:tcPr marL="7620" marR="7620" marT="7620" marB="0" anchor="ctr">
                    <a:lnL>
                      <a:noFill/>
                    </a:lnL>
                    <a:lnR>
                      <a:noFill/>
                    </a:lnR>
                    <a:lnT>
                      <a:noFill/>
                    </a:lnT>
                    <a:lnB>
                      <a:noFill/>
                    </a:lnB>
                    <a:solidFill>
                      <a:srgbClr val="D9D9D9"/>
                    </a:solidFill>
                  </a:tcPr>
                </a:tc>
                <a:tc>
                  <a:txBody>
                    <a:bodyPr/>
                    <a:lstStyle/>
                    <a:p>
                      <a:pPr algn="r" fontAlgn="b"/>
                      <a:r>
                        <a:rPr lang="it-IT" sz="1200" b="1" i="0" u="none" strike="noStrike" dirty="0">
                          <a:solidFill>
                            <a:srgbClr val="000000"/>
                          </a:solidFill>
                          <a:effectLst/>
                          <a:latin typeface="Calibri" panose="020F0502020204030204" pitchFamily="34" charset="0"/>
                        </a:rPr>
                        <a:t>      1,0 € </a:t>
                      </a:r>
                    </a:p>
                  </a:txBody>
                  <a:tcPr marL="7620" marR="7620" marT="7620" marB="0" anchor="ctr">
                    <a:lnL>
                      <a:noFill/>
                    </a:lnL>
                    <a:lnR>
                      <a:noFill/>
                    </a:lnR>
                    <a:lnT>
                      <a:noFill/>
                    </a:lnT>
                    <a:lnB>
                      <a:noFill/>
                    </a:lnB>
                    <a:solidFill>
                      <a:srgbClr val="D9D9D9"/>
                    </a:solidFill>
                  </a:tcPr>
                </a:tc>
                <a:tc>
                  <a:txBody>
                    <a:bodyPr/>
                    <a:lstStyle/>
                    <a:p>
                      <a:pPr algn="r" fontAlgn="b"/>
                      <a:r>
                        <a:rPr lang="it-IT" sz="1200" b="1" i="0" u="none" strike="noStrike" dirty="0">
                          <a:solidFill>
                            <a:srgbClr val="000000"/>
                          </a:solidFill>
                          <a:effectLst/>
                          <a:latin typeface="Calibri" panose="020F0502020204030204" pitchFamily="34" charset="0"/>
                        </a:rPr>
                        <a:t>      1,3 € </a:t>
                      </a:r>
                    </a:p>
                  </a:txBody>
                  <a:tcPr marL="7620" marR="7620" marT="7620" marB="0" anchor="ctr">
                    <a:lnL>
                      <a:noFill/>
                    </a:lnL>
                    <a:lnR>
                      <a:noFill/>
                    </a:lnR>
                    <a:lnT>
                      <a:noFill/>
                    </a:lnT>
                    <a:lnB>
                      <a:noFill/>
                    </a:lnB>
                    <a:solidFill>
                      <a:srgbClr val="D9D9D9"/>
                    </a:solidFill>
                  </a:tcPr>
                </a:tc>
                <a:tc>
                  <a:txBody>
                    <a:bodyPr/>
                    <a:lstStyle/>
                    <a:p>
                      <a:pPr algn="r" fontAlgn="b"/>
                      <a:r>
                        <a:rPr lang="it-IT" sz="1200" b="1" i="0" u="none" strike="noStrike" dirty="0">
                          <a:solidFill>
                            <a:srgbClr val="000000"/>
                          </a:solidFill>
                          <a:effectLst/>
                          <a:latin typeface="Calibri" panose="020F0502020204030204" pitchFamily="34" charset="0"/>
                        </a:rPr>
                        <a:t>      1,5 € </a:t>
                      </a:r>
                    </a:p>
                  </a:txBody>
                  <a:tcPr marL="7620" marR="7620" marT="7620" marB="0" anchor="ctr">
                    <a:lnL>
                      <a:noFill/>
                    </a:lnL>
                    <a:lnR>
                      <a:noFill/>
                    </a:lnR>
                    <a:lnT>
                      <a:noFill/>
                    </a:lnT>
                    <a:lnB>
                      <a:noFill/>
                    </a:lnB>
                    <a:solidFill>
                      <a:srgbClr val="D9D9D9"/>
                    </a:solidFill>
                  </a:tcPr>
                </a:tc>
                <a:tc>
                  <a:txBody>
                    <a:bodyPr/>
                    <a:lstStyle/>
                    <a:p>
                      <a:pPr algn="r" fontAlgn="b"/>
                      <a:r>
                        <a:rPr lang="it-IT" sz="1200" b="1" i="0" u="none" strike="noStrike" dirty="0">
                          <a:solidFill>
                            <a:srgbClr val="000000"/>
                          </a:solidFill>
                          <a:effectLst/>
                          <a:latin typeface="Calibri" panose="020F0502020204030204" pitchFamily="34" charset="0"/>
                        </a:rPr>
                        <a:t>      1,8 € </a:t>
                      </a:r>
                    </a:p>
                  </a:txBody>
                  <a:tcPr marL="7620" marR="7620" marT="7620" marB="0" anchor="ctr">
                    <a:lnL>
                      <a:noFill/>
                    </a:lnL>
                    <a:lnR>
                      <a:noFill/>
                    </a:lnR>
                    <a:lnT>
                      <a:noFill/>
                    </a:lnT>
                    <a:lnB>
                      <a:noFill/>
                    </a:lnB>
                    <a:solidFill>
                      <a:srgbClr val="D9D9D9"/>
                    </a:solidFill>
                  </a:tcPr>
                </a:tc>
                <a:tc>
                  <a:txBody>
                    <a:bodyPr/>
                    <a:lstStyle/>
                    <a:p>
                      <a:pPr algn="r" fontAlgn="b"/>
                      <a:r>
                        <a:rPr lang="it-IT" sz="1200" b="1" i="0" u="none" strike="noStrike" dirty="0">
                          <a:solidFill>
                            <a:srgbClr val="000000"/>
                          </a:solidFill>
                          <a:effectLst/>
                          <a:latin typeface="Calibri" panose="020F0502020204030204" pitchFamily="34" charset="0"/>
                        </a:rPr>
                        <a:t>      2,0 € </a:t>
                      </a:r>
                    </a:p>
                  </a:txBody>
                  <a:tcPr marL="7620" marR="7620" marT="7620" marB="0" anchor="ctr">
                    <a:lnL>
                      <a:noFill/>
                    </a:lnL>
                    <a:lnR>
                      <a:noFill/>
                    </a:lnR>
                    <a:lnT>
                      <a:noFill/>
                    </a:lnT>
                    <a:lnB>
                      <a:noFill/>
                    </a:lnB>
                    <a:solidFill>
                      <a:srgbClr val="D9D9D9"/>
                    </a:solidFill>
                  </a:tcPr>
                </a:tc>
                <a:tc>
                  <a:txBody>
                    <a:bodyPr/>
                    <a:lstStyle/>
                    <a:p>
                      <a:pPr algn="r" fontAlgn="b"/>
                      <a:r>
                        <a:rPr lang="it-IT" sz="1200" b="1" i="0" u="none" strike="noStrike" dirty="0">
                          <a:solidFill>
                            <a:srgbClr val="000000"/>
                          </a:solidFill>
                          <a:effectLst/>
                          <a:latin typeface="Calibri" panose="020F0502020204030204" pitchFamily="34" charset="0"/>
                        </a:rPr>
                        <a:t>      2,3 € </a:t>
                      </a:r>
                    </a:p>
                  </a:txBody>
                  <a:tcPr marL="7620" marR="7620" marT="7620" marB="0" anchor="ctr">
                    <a:lnL>
                      <a:noFill/>
                    </a:lnL>
                    <a:lnR>
                      <a:noFill/>
                    </a:lnR>
                    <a:lnT>
                      <a:noFill/>
                    </a:lnT>
                    <a:lnB>
                      <a:noFill/>
                    </a:lnB>
                    <a:solidFill>
                      <a:srgbClr val="D9D9D9"/>
                    </a:solidFill>
                  </a:tcPr>
                </a:tc>
                <a:tc>
                  <a:txBody>
                    <a:bodyPr/>
                    <a:lstStyle/>
                    <a:p>
                      <a:pPr algn="r" fontAlgn="b"/>
                      <a:r>
                        <a:rPr lang="it-IT" sz="1200" b="1" i="0" u="none" strike="noStrike" dirty="0">
                          <a:solidFill>
                            <a:srgbClr val="000000"/>
                          </a:solidFill>
                          <a:effectLst/>
                          <a:latin typeface="Calibri" panose="020F0502020204030204" pitchFamily="34" charset="0"/>
                        </a:rPr>
                        <a:t>      2,5 € </a:t>
                      </a:r>
                    </a:p>
                  </a:txBody>
                  <a:tcPr marL="7620" marR="7620" marT="7620" marB="0" anchor="ctr">
                    <a:lnL>
                      <a:noFill/>
                    </a:lnL>
                    <a:lnR>
                      <a:noFill/>
                    </a:lnR>
                    <a:lnT>
                      <a:noFill/>
                    </a:lnT>
                    <a:lnB>
                      <a:noFill/>
                    </a:lnB>
                    <a:solidFill>
                      <a:srgbClr val="D9D9D9"/>
                    </a:solidFill>
                  </a:tcPr>
                </a:tc>
                <a:tc>
                  <a:txBody>
                    <a:bodyPr/>
                    <a:lstStyle/>
                    <a:p>
                      <a:pPr algn="r" fontAlgn="b"/>
                      <a:r>
                        <a:rPr lang="it-IT" sz="1200" b="1" i="0" u="none" strike="noStrike" dirty="0">
                          <a:solidFill>
                            <a:srgbClr val="000000"/>
                          </a:solidFill>
                          <a:effectLst/>
                          <a:latin typeface="Calibri" panose="020F0502020204030204" pitchFamily="34" charset="0"/>
                        </a:rPr>
                        <a:t>      2,8 € </a:t>
                      </a:r>
                    </a:p>
                  </a:txBody>
                  <a:tcPr marL="7620" marR="7620" marT="7620" marB="0" anchor="ctr">
                    <a:lnL>
                      <a:noFill/>
                    </a:lnL>
                    <a:lnR>
                      <a:noFill/>
                    </a:lnR>
                    <a:lnT>
                      <a:noFill/>
                    </a:lnT>
                    <a:lnB>
                      <a:noFill/>
                    </a:lnB>
                    <a:solidFill>
                      <a:srgbClr val="D9D9D9"/>
                    </a:solidFill>
                  </a:tcPr>
                </a:tc>
                <a:tc>
                  <a:txBody>
                    <a:bodyPr/>
                    <a:lstStyle/>
                    <a:p>
                      <a:pPr algn="r" fontAlgn="b"/>
                      <a:r>
                        <a:rPr lang="it-IT" sz="1200" b="1" i="0" u="none" strike="noStrike" dirty="0">
                          <a:solidFill>
                            <a:srgbClr val="000000"/>
                          </a:solidFill>
                          <a:effectLst/>
                          <a:latin typeface="Calibri" panose="020F0502020204030204" pitchFamily="34" charset="0"/>
                        </a:rPr>
                        <a:t>      3,0 € </a:t>
                      </a:r>
                    </a:p>
                  </a:txBody>
                  <a:tcPr marL="7620" marR="7620" marT="7620" marB="0" anchor="ctr">
                    <a:lnL>
                      <a:noFill/>
                    </a:lnL>
                    <a:lnR>
                      <a:noFill/>
                    </a:lnR>
                    <a:lnT>
                      <a:noFill/>
                    </a:lnT>
                    <a:lnB>
                      <a:noFill/>
                    </a:lnB>
                    <a:solidFill>
                      <a:srgbClr val="D9D9D9"/>
                    </a:solidFill>
                  </a:tcPr>
                </a:tc>
                <a:tc>
                  <a:txBody>
                    <a:bodyPr/>
                    <a:lstStyle/>
                    <a:p>
                      <a:pPr algn="r" fontAlgn="b"/>
                      <a:r>
                        <a:rPr lang="it-IT" sz="1200" b="1" i="0" u="none" strike="noStrike" dirty="0">
                          <a:solidFill>
                            <a:srgbClr val="000000"/>
                          </a:solidFill>
                          <a:effectLst/>
                          <a:latin typeface="Calibri" panose="020F0502020204030204" pitchFamily="34" charset="0"/>
                        </a:rPr>
                        <a:t>      3,3 € </a:t>
                      </a:r>
                    </a:p>
                  </a:txBody>
                  <a:tcPr marL="7620" marR="7620" marT="7620" marB="0" anchor="ctr">
                    <a:lnL>
                      <a:noFill/>
                    </a:lnL>
                    <a:lnR>
                      <a:noFill/>
                    </a:lnR>
                    <a:lnT>
                      <a:noFill/>
                    </a:lnT>
                    <a:lnB>
                      <a:noFill/>
                    </a:lnB>
                    <a:solidFill>
                      <a:srgbClr val="D9D9D9"/>
                    </a:solidFill>
                  </a:tcPr>
                </a:tc>
                <a:tc>
                  <a:txBody>
                    <a:bodyPr/>
                    <a:lstStyle/>
                    <a:p>
                      <a:pPr algn="r" fontAlgn="b"/>
                      <a:r>
                        <a:rPr lang="it-IT" sz="1200" b="1" i="0" u="none" strike="noStrike" dirty="0">
                          <a:solidFill>
                            <a:srgbClr val="000000"/>
                          </a:solidFill>
                          <a:effectLst/>
                          <a:latin typeface="Calibri" panose="020F0502020204030204" pitchFamily="34" charset="0"/>
                        </a:rPr>
                        <a:t>      3,5 € </a:t>
                      </a:r>
                    </a:p>
                  </a:txBody>
                  <a:tcPr marL="7620" marR="7620" marT="7620" marB="0" anchor="ctr">
                    <a:lnL>
                      <a:noFill/>
                    </a:lnL>
                    <a:lnR>
                      <a:noFill/>
                    </a:lnR>
                    <a:lnT>
                      <a:noFill/>
                    </a:lnT>
                    <a:lnB>
                      <a:noFill/>
                    </a:lnB>
                    <a:solidFill>
                      <a:srgbClr val="D9D9D9"/>
                    </a:solidFill>
                  </a:tcPr>
                </a:tc>
                <a:tc>
                  <a:txBody>
                    <a:bodyPr/>
                    <a:lstStyle/>
                    <a:p>
                      <a:pPr algn="r" fontAlgn="b"/>
                      <a:r>
                        <a:rPr lang="it-IT" sz="1200" b="1" i="0" u="none" strike="noStrike" dirty="0">
                          <a:solidFill>
                            <a:srgbClr val="000000"/>
                          </a:solidFill>
                          <a:effectLst/>
                          <a:latin typeface="Calibri" panose="020F0502020204030204" pitchFamily="34" charset="0"/>
                        </a:rPr>
                        <a:t>      3,8 € </a:t>
                      </a:r>
                    </a:p>
                  </a:txBody>
                  <a:tcPr marL="7620" marR="7620" marT="7620" marB="0" anchor="ctr">
                    <a:lnL>
                      <a:noFill/>
                    </a:lnL>
                    <a:lnR>
                      <a:noFill/>
                    </a:lnR>
                    <a:lnT>
                      <a:noFill/>
                    </a:lnT>
                    <a:lnB>
                      <a:noFill/>
                    </a:lnB>
                    <a:solidFill>
                      <a:srgbClr val="D9D9D9"/>
                    </a:solidFill>
                  </a:tcPr>
                </a:tc>
                <a:tc>
                  <a:txBody>
                    <a:bodyPr/>
                    <a:lstStyle/>
                    <a:p>
                      <a:pPr algn="r" fontAlgn="b"/>
                      <a:r>
                        <a:rPr lang="it-IT" sz="1200" b="1" i="0" u="none" strike="noStrike" dirty="0">
                          <a:solidFill>
                            <a:srgbClr val="000000"/>
                          </a:solidFill>
                          <a:effectLst/>
                          <a:latin typeface="Calibri" panose="020F0502020204030204" pitchFamily="34" charset="0"/>
                        </a:rPr>
                        <a:t>      4,0 € </a:t>
                      </a:r>
                    </a:p>
                  </a:txBody>
                  <a:tcPr marL="7620" marR="7620" marT="7620" marB="0" anchor="ctr">
                    <a:lnL>
                      <a:noFill/>
                    </a:lnL>
                    <a:lnR>
                      <a:noFill/>
                    </a:lnR>
                    <a:lnT>
                      <a:noFill/>
                    </a:lnT>
                    <a:lnB>
                      <a:noFill/>
                    </a:lnB>
                    <a:solidFill>
                      <a:srgbClr val="D9D9D9"/>
                    </a:solidFill>
                  </a:tcPr>
                </a:tc>
                <a:tc>
                  <a:txBody>
                    <a:bodyPr/>
                    <a:lstStyle/>
                    <a:p>
                      <a:pPr algn="r" fontAlgn="b"/>
                      <a:r>
                        <a:rPr lang="it-IT" sz="1200" b="1" i="0" u="none" strike="noStrike" dirty="0">
                          <a:solidFill>
                            <a:srgbClr val="000000"/>
                          </a:solidFill>
                          <a:effectLst/>
                          <a:latin typeface="Calibri" panose="020F0502020204030204" pitchFamily="34" charset="0"/>
                        </a:rPr>
                        <a:t>      4,3 € </a:t>
                      </a:r>
                    </a:p>
                  </a:txBody>
                  <a:tcPr marL="7620" marR="7620" marT="7620" marB="0" anchor="ctr">
                    <a:lnL>
                      <a:noFill/>
                    </a:lnL>
                    <a:lnR>
                      <a:noFill/>
                    </a:lnR>
                    <a:lnT>
                      <a:noFill/>
                    </a:lnT>
                    <a:lnB>
                      <a:noFill/>
                    </a:lnB>
                    <a:solidFill>
                      <a:srgbClr val="D9D9D9"/>
                    </a:solidFill>
                  </a:tcPr>
                </a:tc>
                <a:tc>
                  <a:txBody>
                    <a:bodyPr/>
                    <a:lstStyle/>
                    <a:p>
                      <a:pPr algn="r" fontAlgn="b"/>
                      <a:r>
                        <a:rPr lang="it-IT" sz="1200" b="1" i="0" u="none" strike="noStrike" dirty="0">
                          <a:solidFill>
                            <a:srgbClr val="000000"/>
                          </a:solidFill>
                          <a:effectLst/>
                          <a:latin typeface="Calibri" panose="020F0502020204030204" pitchFamily="34" charset="0"/>
                        </a:rPr>
                        <a:t>      4,5 € </a:t>
                      </a:r>
                    </a:p>
                  </a:txBody>
                  <a:tcPr marL="7620" marR="7620" marT="7620" marB="0" anchor="ctr">
                    <a:lnL>
                      <a:noFill/>
                    </a:lnL>
                    <a:lnR>
                      <a:noFill/>
                    </a:lnR>
                    <a:lnT>
                      <a:noFill/>
                    </a:lnT>
                    <a:lnB>
                      <a:noFill/>
                    </a:lnB>
                    <a:solidFill>
                      <a:srgbClr val="D9D9D9"/>
                    </a:solidFill>
                  </a:tcPr>
                </a:tc>
                <a:extLst>
                  <a:ext uri="{0D108BD9-81ED-4DB2-BD59-A6C34878D82A}">
                    <a16:rowId xmlns:a16="http://schemas.microsoft.com/office/drawing/2014/main" val="4240815925"/>
                  </a:ext>
                </a:extLst>
              </a:tr>
              <a:tr h="288109">
                <a:tc>
                  <a:txBody>
                    <a:bodyPr/>
                    <a:lstStyle/>
                    <a:p>
                      <a:pPr algn="ctr" fontAlgn="b"/>
                      <a:r>
                        <a:rPr lang="it-IT" sz="1200" b="1" i="0" u="none" strike="noStrike" dirty="0">
                          <a:solidFill>
                            <a:srgbClr val="000000"/>
                          </a:solidFill>
                          <a:effectLst/>
                          <a:latin typeface="Calibri" panose="020F0502020204030204" pitchFamily="34" charset="0"/>
                        </a:rPr>
                        <a:t>1,0%</a:t>
                      </a:r>
                    </a:p>
                  </a:txBody>
                  <a:tcPr marL="7620" marR="7620" marT="7620" marB="0" anchor="b">
                    <a:lnL>
                      <a:noFill/>
                    </a:lnL>
                    <a:lnR>
                      <a:noFill/>
                    </a:lnR>
                    <a:lnT>
                      <a:noFill/>
                    </a:lnT>
                    <a:lnB>
                      <a:noFill/>
                    </a:lnB>
                    <a:solidFill>
                      <a:srgbClr val="D9D9D9"/>
                    </a:solidFill>
                  </a:tcPr>
                </a:tc>
                <a:tc>
                  <a:txBody>
                    <a:bodyPr/>
                    <a:lstStyle/>
                    <a:p>
                      <a:pPr algn="ctr" fontAlgn="b"/>
                      <a:r>
                        <a:rPr lang="it-IT" sz="1200" b="1" i="0" u="none" strike="noStrike" dirty="0">
                          <a:solidFill>
                            <a:srgbClr val="000000"/>
                          </a:solidFill>
                          <a:effectLst/>
                          <a:latin typeface="Calibri" panose="020F0502020204030204" pitchFamily="34" charset="0"/>
                        </a:rPr>
                        <a:t>0,5%</a:t>
                      </a:r>
                    </a:p>
                  </a:txBody>
                  <a:tcPr marL="7620" marR="7620" marT="7620" marB="0" anchor="b">
                    <a:lnL>
                      <a:noFill/>
                    </a:lnL>
                    <a:lnR>
                      <a:noFill/>
                    </a:lnR>
                    <a:lnT>
                      <a:noFill/>
                    </a:lnT>
                    <a:lnB>
                      <a:noFill/>
                    </a:lnB>
                    <a:solidFill>
                      <a:srgbClr val="D9D9D9"/>
                    </a:solidFill>
                  </a:tcPr>
                </a:tc>
                <a:tc>
                  <a:txBody>
                    <a:bodyPr/>
                    <a:lstStyle/>
                    <a:p>
                      <a:pPr algn="ctr" fontAlgn="b"/>
                      <a:r>
                        <a:rPr lang="it-IT" sz="1200" b="1" i="0" u="none" strike="noStrike" dirty="0">
                          <a:solidFill>
                            <a:srgbClr val="000000"/>
                          </a:solidFill>
                          <a:effectLst/>
                          <a:latin typeface="Calibri" panose="020F0502020204030204" pitchFamily="34" charset="0"/>
                        </a:rPr>
                        <a:t>32</a:t>
                      </a:r>
                    </a:p>
                  </a:txBody>
                  <a:tcPr marL="7620" marR="7620" marT="7620" marB="0" anchor="b">
                    <a:lnL>
                      <a:noFill/>
                    </a:lnL>
                    <a:lnR>
                      <a:noFill/>
                    </a:lnR>
                    <a:lnT>
                      <a:noFill/>
                    </a:lnT>
                    <a:lnB>
                      <a:noFill/>
                    </a:lnB>
                    <a:solidFill>
                      <a:srgbClr val="D9D9D9"/>
                    </a:solidFill>
                  </a:tcPr>
                </a:tc>
                <a:tc>
                  <a:txBody>
                    <a:bodyPr/>
                    <a:lstStyle/>
                    <a:p>
                      <a:pPr algn="ctr" fontAlgn="b"/>
                      <a:r>
                        <a:rPr lang="it-IT" sz="1200" b="0" i="0" u="none" strike="noStrike">
                          <a:solidFill>
                            <a:srgbClr val="9C0006"/>
                          </a:solidFill>
                          <a:effectLst/>
                          <a:latin typeface="Calibri" panose="020F0502020204030204" pitchFamily="34" charset="0"/>
                        </a:rPr>
                        <a:t>-       649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642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635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628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621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614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607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600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593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586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578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571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564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557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550 </a:t>
                      </a:r>
                    </a:p>
                  </a:txBody>
                  <a:tcPr marL="7620" marR="7620" marT="7620" marB="0" anchor="b">
                    <a:lnL>
                      <a:noFill/>
                    </a:lnL>
                    <a:lnR>
                      <a:noFill/>
                    </a:lnR>
                    <a:lnT>
                      <a:noFill/>
                    </a:lnT>
                    <a:lnB>
                      <a:noFill/>
                    </a:lnB>
                    <a:solidFill>
                      <a:srgbClr val="FFC7CE"/>
                    </a:solidFill>
                  </a:tcPr>
                </a:tc>
                <a:extLst>
                  <a:ext uri="{0D108BD9-81ED-4DB2-BD59-A6C34878D82A}">
                    <a16:rowId xmlns:a16="http://schemas.microsoft.com/office/drawing/2014/main" val="3850105309"/>
                  </a:ext>
                </a:extLst>
              </a:tr>
              <a:tr h="288109">
                <a:tc>
                  <a:txBody>
                    <a:bodyPr/>
                    <a:lstStyle/>
                    <a:p>
                      <a:pPr algn="ctr" fontAlgn="b"/>
                      <a:r>
                        <a:rPr lang="it-IT" sz="1200" b="1" i="0" u="none" strike="noStrike">
                          <a:solidFill>
                            <a:srgbClr val="000000"/>
                          </a:solidFill>
                          <a:effectLst/>
                          <a:latin typeface="Calibri" panose="020F0502020204030204" pitchFamily="34" charset="0"/>
                        </a:rPr>
                        <a:t>2,5%</a:t>
                      </a:r>
                    </a:p>
                  </a:txBody>
                  <a:tcPr marL="7620" marR="7620" marT="7620" marB="0" anchor="b">
                    <a:lnL>
                      <a:noFill/>
                    </a:lnL>
                    <a:lnR>
                      <a:noFill/>
                    </a:lnR>
                    <a:lnT>
                      <a:noFill/>
                    </a:lnT>
                    <a:lnB>
                      <a:noFill/>
                    </a:lnB>
                    <a:solidFill>
                      <a:srgbClr val="D9D9D9"/>
                    </a:solidFill>
                  </a:tcPr>
                </a:tc>
                <a:tc>
                  <a:txBody>
                    <a:bodyPr/>
                    <a:lstStyle/>
                    <a:p>
                      <a:pPr algn="ctr" fontAlgn="b"/>
                      <a:r>
                        <a:rPr lang="it-IT" sz="1200" b="1" i="0" u="none" strike="noStrike">
                          <a:solidFill>
                            <a:srgbClr val="000000"/>
                          </a:solidFill>
                          <a:effectLst/>
                          <a:latin typeface="Calibri" panose="020F0502020204030204" pitchFamily="34" charset="0"/>
                        </a:rPr>
                        <a:t>1,2%</a:t>
                      </a:r>
                    </a:p>
                  </a:txBody>
                  <a:tcPr marL="7620" marR="7620" marT="7620" marB="0" anchor="b">
                    <a:lnL>
                      <a:noFill/>
                    </a:lnL>
                    <a:lnR>
                      <a:noFill/>
                    </a:lnR>
                    <a:lnT>
                      <a:noFill/>
                    </a:lnT>
                    <a:lnB>
                      <a:noFill/>
                    </a:lnB>
                    <a:solidFill>
                      <a:srgbClr val="D9D9D9"/>
                    </a:solidFill>
                  </a:tcPr>
                </a:tc>
                <a:tc>
                  <a:txBody>
                    <a:bodyPr/>
                    <a:lstStyle/>
                    <a:p>
                      <a:pPr algn="ctr" fontAlgn="b"/>
                      <a:r>
                        <a:rPr lang="it-IT" sz="1200" b="1" i="0" u="none" strike="noStrike" dirty="0">
                          <a:solidFill>
                            <a:srgbClr val="000000"/>
                          </a:solidFill>
                          <a:effectLst/>
                          <a:latin typeface="Calibri" panose="020F0502020204030204" pitchFamily="34" charset="0"/>
                        </a:rPr>
                        <a:t>79</a:t>
                      </a:r>
                    </a:p>
                  </a:txBody>
                  <a:tcPr marL="7620" marR="7620" marT="7620" marB="0" anchor="b">
                    <a:lnL>
                      <a:noFill/>
                    </a:lnL>
                    <a:lnR>
                      <a:noFill/>
                    </a:lnR>
                    <a:lnT>
                      <a:noFill/>
                    </a:lnT>
                    <a:lnB>
                      <a:noFill/>
                    </a:lnB>
                    <a:solidFill>
                      <a:srgbClr val="D9D9D9"/>
                    </a:solidFill>
                  </a:tcPr>
                </a:tc>
                <a:tc>
                  <a:txBody>
                    <a:bodyPr/>
                    <a:lstStyle/>
                    <a:p>
                      <a:pPr algn="ctr" fontAlgn="b"/>
                      <a:r>
                        <a:rPr lang="it-IT" sz="1200" b="0" i="0" u="none" strike="noStrike" dirty="0">
                          <a:solidFill>
                            <a:srgbClr val="9C0006"/>
                          </a:solidFill>
                          <a:effectLst/>
                          <a:latin typeface="Calibri" panose="020F0502020204030204" pitchFamily="34" charset="0"/>
                        </a:rPr>
                        <a:t>-       758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740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722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704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687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669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651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634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616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598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580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563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545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527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510 </a:t>
                      </a:r>
                    </a:p>
                  </a:txBody>
                  <a:tcPr marL="7620" marR="7620" marT="7620" marB="0" anchor="b">
                    <a:lnL>
                      <a:noFill/>
                    </a:lnL>
                    <a:lnR>
                      <a:noFill/>
                    </a:lnR>
                    <a:lnT>
                      <a:noFill/>
                    </a:lnT>
                    <a:lnB>
                      <a:noFill/>
                    </a:lnB>
                    <a:solidFill>
                      <a:srgbClr val="FFC7CE"/>
                    </a:solidFill>
                  </a:tcPr>
                </a:tc>
                <a:extLst>
                  <a:ext uri="{0D108BD9-81ED-4DB2-BD59-A6C34878D82A}">
                    <a16:rowId xmlns:a16="http://schemas.microsoft.com/office/drawing/2014/main" val="3536246156"/>
                  </a:ext>
                </a:extLst>
              </a:tr>
              <a:tr h="288109">
                <a:tc>
                  <a:txBody>
                    <a:bodyPr/>
                    <a:lstStyle/>
                    <a:p>
                      <a:pPr algn="ctr" fontAlgn="b"/>
                      <a:r>
                        <a:rPr lang="it-IT" sz="1200" b="1" i="0" u="none" strike="noStrike">
                          <a:solidFill>
                            <a:srgbClr val="000000"/>
                          </a:solidFill>
                          <a:effectLst/>
                          <a:latin typeface="Calibri" panose="020F0502020204030204" pitchFamily="34" charset="0"/>
                        </a:rPr>
                        <a:t>4,0%</a:t>
                      </a:r>
                    </a:p>
                  </a:txBody>
                  <a:tcPr marL="7620" marR="7620" marT="7620" marB="0" anchor="b">
                    <a:lnL>
                      <a:noFill/>
                    </a:lnL>
                    <a:lnR>
                      <a:noFill/>
                    </a:lnR>
                    <a:lnT>
                      <a:noFill/>
                    </a:lnT>
                    <a:lnB>
                      <a:noFill/>
                    </a:lnB>
                    <a:solidFill>
                      <a:srgbClr val="D9D9D9"/>
                    </a:solidFill>
                  </a:tcPr>
                </a:tc>
                <a:tc>
                  <a:txBody>
                    <a:bodyPr/>
                    <a:lstStyle/>
                    <a:p>
                      <a:pPr algn="ctr" fontAlgn="b"/>
                      <a:r>
                        <a:rPr lang="it-IT" sz="1200" b="1" i="0" u="none" strike="noStrike">
                          <a:solidFill>
                            <a:srgbClr val="000000"/>
                          </a:solidFill>
                          <a:effectLst/>
                          <a:latin typeface="Calibri" panose="020F0502020204030204" pitchFamily="34" charset="0"/>
                        </a:rPr>
                        <a:t>1,9%</a:t>
                      </a:r>
                    </a:p>
                  </a:txBody>
                  <a:tcPr marL="7620" marR="7620" marT="7620" marB="0" anchor="b">
                    <a:lnL>
                      <a:noFill/>
                    </a:lnL>
                    <a:lnR>
                      <a:noFill/>
                    </a:lnR>
                    <a:lnT>
                      <a:noFill/>
                    </a:lnT>
                    <a:lnB>
                      <a:noFill/>
                    </a:lnB>
                    <a:solidFill>
                      <a:srgbClr val="D9D9D9"/>
                    </a:solidFill>
                  </a:tcPr>
                </a:tc>
                <a:tc>
                  <a:txBody>
                    <a:bodyPr/>
                    <a:lstStyle/>
                    <a:p>
                      <a:pPr algn="ctr" fontAlgn="b"/>
                      <a:r>
                        <a:rPr lang="it-IT" sz="1200" b="1" i="0" u="none" strike="noStrike" dirty="0">
                          <a:solidFill>
                            <a:srgbClr val="000000"/>
                          </a:solidFill>
                          <a:effectLst/>
                          <a:latin typeface="Calibri" panose="020F0502020204030204" pitchFamily="34" charset="0"/>
                        </a:rPr>
                        <a:t>127</a:t>
                      </a:r>
                    </a:p>
                  </a:txBody>
                  <a:tcPr marL="7620" marR="7620" marT="7620" marB="0" anchor="b">
                    <a:lnL>
                      <a:noFill/>
                    </a:lnL>
                    <a:lnR>
                      <a:noFill/>
                    </a:lnR>
                    <a:lnT>
                      <a:noFill/>
                    </a:lnT>
                    <a:lnB>
                      <a:noFill/>
                    </a:lnB>
                    <a:solidFill>
                      <a:srgbClr val="D9D9D9"/>
                    </a:solidFill>
                  </a:tcPr>
                </a:tc>
                <a:tc>
                  <a:txBody>
                    <a:bodyPr/>
                    <a:lstStyle/>
                    <a:p>
                      <a:pPr algn="ctr" fontAlgn="b"/>
                      <a:r>
                        <a:rPr lang="it-IT" sz="1200" b="0" i="0" u="none" strike="noStrike" dirty="0">
                          <a:solidFill>
                            <a:srgbClr val="9C0006"/>
                          </a:solidFill>
                          <a:effectLst/>
                          <a:latin typeface="Calibri" panose="020F0502020204030204" pitchFamily="34" charset="0"/>
                        </a:rPr>
                        <a:t>-       778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749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721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693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664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636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608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579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551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523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494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466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437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409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381 </a:t>
                      </a:r>
                    </a:p>
                  </a:txBody>
                  <a:tcPr marL="7620" marR="7620" marT="7620" marB="0" anchor="b">
                    <a:lnL>
                      <a:noFill/>
                    </a:lnL>
                    <a:lnR>
                      <a:noFill/>
                    </a:lnR>
                    <a:lnT>
                      <a:noFill/>
                    </a:lnT>
                    <a:lnB>
                      <a:noFill/>
                    </a:lnB>
                    <a:solidFill>
                      <a:srgbClr val="FFC7CE"/>
                    </a:solidFill>
                  </a:tcPr>
                </a:tc>
                <a:extLst>
                  <a:ext uri="{0D108BD9-81ED-4DB2-BD59-A6C34878D82A}">
                    <a16:rowId xmlns:a16="http://schemas.microsoft.com/office/drawing/2014/main" val="529345619"/>
                  </a:ext>
                </a:extLst>
              </a:tr>
              <a:tr h="288109">
                <a:tc>
                  <a:txBody>
                    <a:bodyPr/>
                    <a:lstStyle/>
                    <a:p>
                      <a:pPr algn="ctr" fontAlgn="b"/>
                      <a:r>
                        <a:rPr lang="it-IT" sz="1200" b="1" i="0" u="none" strike="noStrike">
                          <a:solidFill>
                            <a:srgbClr val="000000"/>
                          </a:solidFill>
                          <a:effectLst/>
                          <a:latin typeface="Calibri" panose="020F0502020204030204" pitchFamily="34" charset="0"/>
                        </a:rPr>
                        <a:t>5,5%</a:t>
                      </a:r>
                    </a:p>
                  </a:txBody>
                  <a:tcPr marL="7620" marR="7620" marT="7620" marB="0" anchor="b">
                    <a:lnL>
                      <a:noFill/>
                    </a:lnL>
                    <a:lnR>
                      <a:noFill/>
                    </a:lnR>
                    <a:lnT>
                      <a:noFill/>
                    </a:lnT>
                    <a:lnB>
                      <a:noFill/>
                    </a:lnB>
                    <a:solidFill>
                      <a:srgbClr val="D9D9D9"/>
                    </a:solidFill>
                  </a:tcPr>
                </a:tc>
                <a:tc>
                  <a:txBody>
                    <a:bodyPr/>
                    <a:lstStyle/>
                    <a:p>
                      <a:pPr algn="ctr" fontAlgn="b"/>
                      <a:r>
                        <a:rPr lang="it-IT" sz="1200" b="1" i="0" u="none" strike="noStrike">
                          <a:solidFill>
                            <a:srgbClr val="000000"/>
                          </a:solidFill>
                          <a:effectLst/>
                          <a:latin typeface="Calibri" panose="020F0502020204030204" pitchFamily="34" charset="0"/>
                        </a:rPr>
                        <a:t>2,7%</a:t>
                      </a:r>
                    </a:p>
                  </a:txBody>
                  <a:tcPr marL="7620" marR="7620" marT="7620" marB="0" anchor="b">
                    <a:lnL>
                      <a:noFill/>
                    </a:lnL>
                    <a:lnR>
                      <a:noFill/>
                    </a:lnR>
                    <a:lnT>
                      <a:noFill/>
                    </a:lnT>
                    <a:lnB>
                      <a:noFill/>
                    </a:lnB>
                    <a:solidFill>
                      <a:srgbClr val="D9D9D9"/>
                    </a:solidFill>
                  </a:tcPr>
                </a:tc>
                <a:tc>
                  <a:txBody>
                    <a:bodyPr/>
                    <a:lstStyle/>
                    <a:p>
                      <a:pPr algn="ctr" fontAlgn="b"/>
                      <a:r>
                        <a:rPr lang="it-IT" sz="1200" b="1" i="0" u="none" strike="noStrike">
                          <a:solidFill>
                            <a:srgbClr val="000000"/>
                          </a:solidFill>
                          <a:effectLst/>
                          <a:latin typeface="Calibri" panose="020F0502020204030204" pitchFamily="34" charset="0"/>
                        </a:rPr>
                        <a:t>174</a:t>
                      </a:r>
                    </a:p>
                  </a:txBody>
                  <a:tcPr marL="7620" marR="7620" marT="7620" marB="0" anchor="b">
                    <a:lnL>
                      <a:noFill/>
                    </a:lnL>
                    <a:lnR>
                      <a:noFill/>
                    </a:lnR>
                    <a:lnT>
                      <a:noFill/>
                    </a:lnT>
                    <a:lnB>
                      <a:noFill/>
                    </a:lnB>
                    <a:solidFill>
                      <a:srgbClr val="D9D9D9"/>
                    </a:solidFill>
                  </a:tcPr>
                </a:tc>
                <a:tc>
                  <a:txBody>
                    <a:bodyPr/>
                    <a:lstStyle/>
                    <a:p>
                      <a:pPr algn="ctr" fontAlgn="b"/>
                      <a:r>
                        <a:rPr lang="it-IT" sz="1200" b="0" i="0" u="none" strike="noStrike">
                          <a:solidFill>
                            <a:srgbClr val="9C0006"/>
                          </a:solidFill>
                          <a:effectLst/>
                          <a:latin typeface="Calibri" panose="020F0502020204030204" pitchFamily="34" charset="0"/>
                        </a:rPr>
                        <a:t>-       758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dirty="0">
                          <a:solidFill>
                            <a:srgbClr val="9C0006"/>
                          </a:solidFill>
                          <a:effectLst/>
                          <a:latin typeface="Calibri" panose="020F0502020204030204" pitchFamily="34" charset="0"/>
                        </a:rPr>
                        <a:t>-       719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dirty="0">
                          <a:solidFill>
                            <a:srgbClr val="9C0006"/>
                          </a:solidFill>
                          <a:effectLst/>
                          <a:latin typeface="Calibri" panose="020F0502020204030204" pitchFamily="34" charset="0"/>
                        </a:rPr>
                        <a:t>-       680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641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602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563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524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485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446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407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368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329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290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251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212 </a:t>
                      </a:r>
                    </a:p>
                  </a:txBody>
                  <a:tcPr marL="7620" marR="7620" marT="7620" marB="0" anchor="b">
                    <a:lnL>
                      <a:noFill/>
                    </a:lnL>
                    <a:lnR>
                      <a:noFill/>
                    </a:lnR>
                    <a:lnT>
                      <a:noFill/>
                    </a:lnT>
                    <a:lnB>
                      <a:noFill/>
                    </a:lnB>
                    <a:solidFill>
                      <a:srgbClr val="FFC7CE"/>
                    </a:solidFill>
                  </a:tcPr>
                </a:tc>
                <a:extLst>
                  <a:ext uri="{0D108BD9-81ED-4DB2-BD59-A6C34878D82A}">
                    <a16:rowId xmlns:a16="http://schemas.microsoft.com/office/drawing/2014/main" val="486286504"/>
                  </a:ext>
                </a:extLst>
              </a:tr>
              <a:tr h="288109">
                <a:tc>
                  <a:txBody>
                    <a:bodyPr/>
                    <a:lstStyle/>
                    <a:p>
                      <a:pPr algn="ctr" fontAlgn="b"/>
                      <a:r>
                        <a:rPr lang="it-IT" sz="1200" b="1" i="0" u="none" strike="noStrike">
                          <a:solidFill>
                            <a:srgbClr val="000000"/>
                          </a:solidFill>
                          <a:effectLst/>
                          <a:latin typeface="Calibri" panose="020F0502020204030204" pitchFamily="34" charset="0"/>
                        </a:rPr>
                        <a:t>7,0%</a:t>
                      </a:r>
                    </a:p>
                  </a:txBody>
                  <a:tcPr marL="7620" marR="7620" marT="7620" marB="0" anchor="b">
                    <a:lnL>
                      <a:noFill/>
                    </a:lnL>
                    <a:lnR>
                      <a:noFill/>
                    </a:lnR>
                    <a:lnT>
                      <a:noFill/>
                    </a:lnT>
                    <a:lnB>
                      <a:noFill/>
                    </a:lnB>
                    <a:solidFill>
                      <a:srgbClr val="D9D9D9"/>
                    </a:solidFill>
                  </a:tcPr>
                </a:tc>
                <a:tc>
                  <a:txBody>
                    <a:bodyPr/>
                    <a:lstStyle/>
                    <a:p>
                      <a:pPr algn="ctr" fontAlgn="b"/>
                      <a:r>
                        <a:rPr lang="it-IT" sz="1200" b="1" i="0" u="none" strike="noStrike">
                          <a:solidFill>
                            <a:srgbClr val="000000"/>
                          </a:solidFill>
                          <a:effectLst/>
                          <a:latin typeface="Calibri" panose="020F0502020204030204" pitchFamily="34" charset="0"/>
                        </a:rPr>
                        <a:t>3,4%</a:t>
                      </a:r>
                    </a:p>
                  </a:txBody>
                  <a:tcPr marL="7620" marR="7620" marT="7620" marB="0" anchor="b">
                    <a:lnL>
                      <a:noFill/>
                    </a:lnL>
                    <a:lnR>
                      <a:noFill/>
                    </a:lnR>
                    <a:lnT>
                      <a:noFill/>
                    </a:lnT>
                    <a:lnB>
                      <a:noFill/>
                    </a:lnB>
                    <a:solidFill>
                      <a:srgbClr val="D9D9D9"/>
                    </a:solidFill>
                  </a:tcPr>
                </a:tc>
                <a:tc>
                  <a:txBody>
                    <a:bodyPr/>
                    <a:lstStyle/>
                    <a:p>
                      <a:pPr algn="ctr" fontAlgn="b"/>
                      <a:r>
                        <a:rPr lang="it-IT" sz="1200" b="1" i="0" u="none" strike="noStrike">
                          <a:solidFill>
                            <a:srgbClr val="000000"/>
                          </a:solidFill>
                          <a:effectLst/>
                          <a:latin typeface="Calibri" panose="020F0502020204030204" pitchFamily="34" charset="0"/>
                        </a:rPr>
                        <a:t>222</a:t>
                      </a:r>
                    </a:p>
                  </a:txBody>
                  <a:tcPr marL="7620" marR="7620" marT="7620" marB="0" anchor="b">
                    <a:lnL>
                      <a:noFill/>
                    </a:lnL>
                    <a:lnR>
                      <a:noFill/>
                    </a:lnR>
                    <a:lnT>
                      <a:noFill/>
                    </a:lnT>
                    <a:lnB>
                      <a:noFill/>
                    </a:lnB>
                    <a:solidFill>
                      <a:srgbClr val="D9D9D9"/>
                    </a:solidFill>
                  </a:tcPr>
                </a:tc>
                <a:tc>
                  <a:txBody>
                    <a:bodyPr/>
                    <a:lstStyle/>
                    <a:p>
                      <a:pPr algn="ctr" fontAlgn="b"/>
                      <a:r>
                        <a:rPr lang="it-IT" sz="1200" b="0" i="0" u="none" strike="noStrike">
                          <a:solidFill>
                            <a:srgbClr val="9C0006"/>
                          </a:solidFill>
                          <a:effectLst/>
                          <a:latin typeface="Calibri" panose="020F0502020204030204" pitchFamily="34" charset="0"/>
                        </a:rPr>
                        <a:t>-       715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665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dirty="0">
                          <a:solidFill>
                            <a:srgbClr val="9C0006"/>
                          </a:solidFill>
                          <a:effectLst/>
                          <a:latin typeface="Calibri" panose="020F0502020204030204" pitchFamily="34" charset="0"/>
                        </a:rPr>
                        <a:t>-       615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dirty="0">
                          <a:solidFill>
                            <a:srgbClr val="9C0006"/>
                          </a:solidFill>
                          <a:effectLst/>
                          <a:latin typeface="Calibri" panose="020F0502020204030204" pitchFamily="34" charset="0"/>
                        </a:rPr>
                        <a:t>-       566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516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467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417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367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318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268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218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169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119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70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20 </a:t>
                      </a:r>
                    </a:p>
                  </a:txBody>
                  <a:tcPr marL="7620" marR="7620" marT="7620" marB="0" anchor="b">
                    <a:lnL>
                      <a:noFill/>
                    </a:lnL>
                    <a:lnR>
                      <a:noFill/>
                    </a:lnR>
                    <a:lnT>
                      <a:noFill/>
                    </a:lnT>
                    <a:lnB>
                      <a:noFill/>
                    </a:lnB>
                    <a:solidFill>
                      <a:srgbClr val="FFC7CE"/>
                    </a:solidFill>
                  </a:tcPr>
                </a:tc>
                <a:extLst>
                  <a:ext uri="{0D108BD9-81ED-4DB2-BD59-A6C34878D82A}">
                    <a16:rowId xmlns:a16="http://schemas.microsoft.com/office/drawing/2014/main" val="487589083"/>
                  </a:ext>
                </a:extLst>
              </a:tr>
              <a:tr h="288109">
                <a:tc>
                  <a:txBody>
                    <a:bodyPr/>
                    <a:lstStyle/>
                    <a:p>
                      <a:pPr algn="ctr" fontAlgn="b"/>
                      <a:r>
                        <a:rPr lang="it-IT" sz="1200" b="1" i="0" u="none" strike="noStrike">
                          <a:solidFill>
                            <a:srgbClr val="000000"/>
                          </a:solidFill>
                          <a:effectLst/>
                          <a:latin typeface="Calibri" panose="020F0502020204030204" pitchFamily="34" charset="0"/>
                        </a:rPr>
                        <a:t>8,5%</a:t>
                      </a:r>
                    </a:p>
                  </a:txBody>
                  <a:tcPr marL="7620" marR="7620" marT="7620" marB="0" anchor="b">
                    <a:lnL>
                      <a:noFill/>
                    </a:lnL>
                    <a:lnR>
                      <a:noFill/>
                    </a:lnR>
                    <a:lnT>
                      <a:noFill/>
                    </a:lnT>
                    <a:lnB>
                      <a:noFill/>
                    </a:lnB>
                    <a:solidFill>
                      <a:srgbClr val="D9D9D9"/>
                    </a:solidFill>
                  </a:tcPr>
                </a:tc>
                <a:tc>
                  <a:txBody>
                    <a:bodyPr/>
                    <a:lstStyle/>
                    <a:p>
                      <a:pPr algn="ctr" fontAlgn="b"/>
                      <a:r>
                        <a:rPr lang="it-IT" sz="1200" b="1" i="0" u="none" strike="noStrike">
                          <a:solidFill>
                            <a:srgbClr val="000000"/>
                          </a:solidFill>
                          <a:effectLst/>
                          <a:latin typeface="Calibri" panose="020F0502020204030204" pitchFamily="34" charset="0"/>
                        </a:rPr>
                        <a:t>4,1%</a:t>
                      </a:r>
                    </a:p>
                  </a:txBody>
                  <a:tcPr marL="7620" marR="7620" marT="7620" marB="0" anchor="b">
                    <a:lnL>
                      <a:noFill/>
                    </a:lnL>
                    <a:lnR>
                      <a:noFill/>
                    </a:lnR>
                    <a:lnT>
                      <a:noFill/>
                    </a:lnT>
                    <a:lnB>
                      <a:noFill/>
                    </a:lnB>
                    <a:solidFill>
                      <a:srgbClr val="D9D9D9"/>
                    </a:solidFill>
                  </a:tcPr>
                </a:tc>
                <a:tc>
                  <a:txBody>
                    <a:bodyPr/>
                    <a:lstStyle/>
                    <a:p>
                      <a:pPr algn="ctr" fontAlgn="b"/>
                      <a:r>
                        <a:rPr lang="it-IT" sz="1200" b="1" i="0" u="none" strike="noStrike">
                          <a:solidFill>
                            <a:srgbClr val="000000"/>
                          </a:solidFill>
                          <a:effectLst/>
                          <a:latin typeface="Calibri" panose="020F0502020204030204" pitchFamily="34" charset="0"/>
                        </a:rPr>
                        <a:t>269</a:t>
                      </a:r>
                    </a:p>
                  </a:txBody>
                  <a:tcPr marL="7620" marR="7620" marT="7620" marB="0" anchor="b">
                    <a:lnL>
                      <a:noFill/>
                    </a:lnL>
                    <a:lnR>
                      <a:noFill/>
                    </a:lnR>
                    <a:lnT>
                      <a:noFill/>
                    </a:lnT>
                    <a:lnB>
                      <a:noFill/>
                    </a:lnB>
                    <a:solidFill>
                      <a:srgbClr val="D9D9D9"/>
                    </a:solidFill>
                  </a:tcPr>
                </a:tc>
                <a:tc>
                  <a:txBody>
                    <a:bodyPr/>
                    <a:lstStyle/>
                    <a:p>
                      <a:pPr algn="ctr" fontAlgn="b"/>
                      <a:r>
                        <a:rPr lang="it-IT" sz="1200" b="0" i="0" u="none" strike="noStrike">
                          <a:solidFill>
                            <a:srgbClr val="9C0006"/>
                          </a:solidFill>
                          <a:effectLst/>
                          <a:latin typeface="Calibri" panose="020F0502020204030204" pitchFamily="34" charset="0"/>
                        </a:rPr>
                        <a:t>-       673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613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553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493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dirty="0">
                          <a:solidFill>
                            <a:srgbClr val="9C0006"/>
                          </a:solidFill>
                          <a:effectLst/>
                          <a:latin typeface="Calibri" panose="020F0502020204030204" pitchFamily="34" charset="0"/>
                        </a:rPr>
                        <a:t>-       432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372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312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252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191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131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71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11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006100"/>
                          </a:solidFill>
                          <a:effectLst/>
                          <a:latin typeface="Calibri" panose="020F0502020204030204" pitchFamily="34" charset="0"/>
                        </a:rPr>
                        <a:t>           50 </a:t>
                      </a:r>
                    </a:p>
                  </a:txBody>
                  <a:tcPr marL="7620" marR="7620" marT="7620" marB="0" anchor="b">
                    <a:lnL>
                      <a:noFill/>
                    </a:lnL>
                    <a:lnR>
                      <a:noFill/>
                    </a:lnR>
                    <a:lnT>
                      <a:noFill/>
                    </a:lnT>
                    <a:lnB>
                      <a:noFill/>
                    </a:lnB>
                    <a:solidFill>
                      <a:srgbClr val="C6EFCE"/>
                    </a:solidFill>
                  </a:tcPr>
                </a:tc>
                <a:tc>
                  <a:txBody>
                    <a:bodyPr/>
                    <a:lstStyle/>
                    <a:p>
                      <a:pPr algn="ctr" fontAlgn="b"/>
                      <a:r>
                        <a:rPr lang="it-IT" sz="1200" b="0" i="0" u="none" strike="noStrike">
                          <a:solidFill>
                            <a:srgbClr val="006100"/>
                          </a:solidFill>
                          <a:effectLst/>
                          <a:latin typeface="Calibri" panose="020F0502020204030204" pitchFamily="34" charset="0"/>
                        </a:rPr>
                        <a:t>        110 </a:t>
                      </a:r>
                    </a:p>
                  </a:txBody>
                  <a:tcPr marL="7620" marR="7620" marT="7620" marB="0" anchor="b">
                    <a:lnL>
                      <a:noFill/>
                    </a:lnL>
                    <a:lnR>
                      <a:noFill/>
                    </a:lnR>
                    <a:lnT>
                      <a:noFill/>
                    </a:lnT>
                    <a:lnB>
                      <a:noFill/>
                    </a:lnB>
                    <a:solidFill>
                      <a:srgbClr val="C6EFCE"/>
                    </a:solidFill>
                  </a:tcPr>
                </a:tc>
                <a:tc>
                  <a:txBody>
                    <a:bodyPr/>
                    <a:lstStyle/>
                    <a:p>
                      <a:pPr algn="ctr" fontAlgn="b"/>
                      <a:r>
                        <a:rPr lang="it-IT" sz="1200" b="0" i="0" u="none" strike="noStrike">
                          <a:solidFill>
                            <a:srgbClr val="006100"/>
                          </a:solidFill>
                          <a:effectLst/>
                          <a:latin typeface="Calibri" panose="020F0502020204030204" pitchFamily="34" charset="0"/>
                        </a:rPr>
                        <a:t>        170 </a:t>
                      </a:r>
                    </a:p>
                  </a:txBody>
                  <a:tcPr marL="7620" marR="7620" marT="7620" marB="0" anchor="b">
                    <a:lnL>
                      <a:noFill/>
                    </a:lnL>
                    <a:lnR>
                      <a:noFill/>
                    </a:lnR>
                    <a:lnT>
                      <a:noFill/>
                    </a:lnT>
                    <a:lnB>
                      <a:noFill/>
                    </a:lnB>
                    <a:solidFill>
                      <a:srgbClr val="C6EFCE"/>
                    </a:solidFill>
                  </a:tcPr>
                </a:tc>
                <a:extLst>
                  <a:ext uri="{0D108BD9-81ED-4DB2-BD59-A6C34878D82A}">
                    <a16:rowId xmlns:a16="http://schemas.microsoft.com/office/drawing/2014/main" val="974806066"/>
                  </a:ext>
                </a:extLst>
              </a:tr>
              <a:tr h="288109">
                <a:tc>
                  <a:txBody>
                    <a:bodyPr/>
                    <a:lstStyle/>
                    <a:p>
                      <a:pPr algn="ctr" fontAlgn="b"/>
                      <a:r>
                        <a:rPr lang="it-IT" sz="1200" b="1" i="0" u="none" strike="noStrike">
                          <a:solidFill>
                            <a:srgbClr val="000000"/>
                          </a:solidFill>
                          <a:effectLst/>
                          <a:latin typeface="Calibri" panose="020F0502020204030204" pitchFamily="34" charset="0"/>
                        </a:rPr>
                        <a:t>10,0%</a:t>
                      </a:r>
                    </a:p>
                  </a:txBody>
                  <a:tcPr marL="7620" marR="7620" marT="7620" marB="0" anchor="b">
                    <a:lnL>
                      <a:noFill/>
                    </a:lnL>
                    <a:lnR>
                      <a:noFill/>
                    </a:lnR>
                    <a:lnT>
                      <a:noFill/>
                    </a:lnT>
                    <a:lnB>
                      <a:noFill/>
                    </a:lnB>
                    <a:solidFill>
                      <a:srgbClr val="D9D9D9"/>
                    </a:solidFill>
                  </a:tcPr>
                </a:tc>
                <a:tc>
                  <a:txBody>
                    <a:bodyPr/>
                    <a:lstStyle/>
                    <a:p>
                      <a:pPr algn="ctr" fontAlgn="b"/>
                      <a:r>
                        <a:rPr lang="it-IT" sz="1200" b="1" i="0" u="none" strike="noStrike">
                          <a:solidFill>
                            <a:srgbClr val="000000"/>
                          </a:solidFill>
                          <a:effectLst/>
                          <a:latin typeface="Calibri" panose="020F0502020204030204" pitchFamily="34" charset="0"/>
                        </a:rPr>
                        <a:t>4,9%</a:t>
                      </a:r>
                    </a:p>
                  </a:txBody>
                  <a:tcPr marL="7620" marR="7620" marT="7620" marB="0" anchor="b">
                    <a:lnL>
                      <a:noFill/>
                    </a:lnL>
                    <a:lnR>
                      <a:noFill/>
                    </a:lnR>
                    <a:lnT>
                      <a:noFill/>
                    </a:lnT>
                    <a:lnB>
                      <a:noFill/>
                    </a:lnB>
                    <a:solidFill>
                      <a:srgbClr val="D9D9D9"/>
                    </a:solidFill>
                  </a:tcPr>
                </a:tc>
                <a:tc>
                  <a:txBody>
                    <a:bodyPr/>
                    <a:lstStyle/>
                    <a:p>
                      <a:pPr algn="ctr" fontAlgn="b"/>
                      <a:r>
                        <a:rPr lang="it-IT" sz="1200" b="1" i="0" u="none" strike="noStrike">
                          <a:solidFill>
                            <a:srgbClr val="000000"/>
                          </a:solidFill>
                          <a:effectLst/>
                          <a:latin typeface="Calibri" panose="020F0502020204030204" pitchFamily="34" charset="0"/>
                        </a:rPr>
                        <a:t>317</a:t>
                      </a:r>
                    </a:p>
                  </a:txBody>
                  <a:tcPr marL="7620" marR="7620" marT="7620" marB="0" anchor="b">
                    <a:lnL>
                      <a:noFill/>
                    </a:lnL>
                    <a:lnR>
                      <a:noFill/>
                    </a:lnR>
                    <a:lnT>
                      <a:noFill/>
                    </a:lnT>
                    <a:lnB>
                      <a:noFill/>
                    </a:lnB>
                    <a:solidFill>
                      <a:srgbClr val="D9D9D9"/>
                    </a:solidFill>
                  </a:tcPr>
                </a:tc>
                <a:tc>
                  <a:txBody>
                    <a:bodyPr/>
                    <a:lstStyle/>
                    <a:p>
                      <a:pPr algn="ctr" fontAlgn="b"/>
                      <a:r>
                        <a:rPr lang="it-IT" sz="1200" b="0" i="0" u="none" strike="noStrike">
                          <a:solidFill>
                            <a:srgbClr val="9C0006"/>
                          </a:solidFill>
                          <a:effectLst/>
                          <a:latin typeface="Calibri" panose="020F0502020204030204" pitchFamily="34" charset="0"/>
                        </a:rPr>
                        <a:t>-       632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561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490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420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349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dirty="0">
                          <a:solidFill>
                            <a:srgbClr val="9C0006"/>
                          </a:solidFill>
                          <a:effectLst/>
                          <a:latin typeface="Calibri" panose="020F0502020204030204" pitchFamily="34" charset="0"/>
                        </a:rPr>
                        <a:t>-       278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207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136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65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006100"/>
                          </a:solidFill>
                          <a:effectLst/>
                          <a:latin typeface="Calibri" panose="020F0502020204030204" pitchFamily="34" charset="0"/>
                        </a:rPr>
                        <a:t>             6 </a:t>
                      </a:r>
                    </a:p>
                  </a:txBody>
                  <a:tcPr marL="7620" marR="7620" marT="7620" marB="0" anchor="b">
                    <a:lnL>
                      <a:noFill/>
                    </a:lnL>
                    <a:lnR>
                      <a:noFill/>
                    </a:lnR>
                    <a:lnT>
                      <a:noFill/>
                    </a:lnT>
                    <a:lnB>
                      <a:noFill/>
                    </a:lnB>
                    <a:solidFill>
                      <a:srgbClr val="C6EFCE"/>
                    </a:solidFill>
                  </a:tcPr>
                </a:tc>
                <a:tc>
                  <a:txBody>
                    <a:bodyPr/>
                    <a:lstStyle/>
                    <a:p>
                      <a:pPr algn="ctr" fontAlgn="b"/>
                      <a:r>
                        <a:rPr lang="it-IT" sz="1200" b="0" i="0" u="none" strike="noStrike">
                          <a:solidFill>
                            <a:srgbClr val="006100"/>
                          </a:solidFill>
                          <a:effectLst/>
                          <a:latin typeface="Calibri" panose="020F0502020204030204" pitchFamily="34" charset="0"/>
                        </a:rPr>
                        <a:t>           77 </a:t>
                      </a:r>
                    </a:p>
                  </a:txBody>
                  <a:tcPr marL="7620" marR="7620" marT="7620" marB="0" anchor="b">
                    <a:lnL>
                      <a:noFill/>
                    </a:lnL>
                    <a:lnR>
                      <a:noFill/>
                    </a:lnR>
                    <a:lnT>
                      <a:noFill/>
                    </a:lnT>
                    <a:lnB>
                      <a:noFill/>
                    </a:lnB>
                    <a:solidFill>
                      <a:srgbClr val="C6EFCE"/>
                    </a:solidFill>
                  </a:tcPr>
                </a:tc>
                <a:tc>
                  <a:txBody>
                    <a:bodyPr/>
                    <a:lstStyle/>
                    <a:p>
                      <a:pPr algn="ctr" fontAlgn="b"/>
                      <a:r>
                        <a:rPr lang="it-IT" sz="1200" b="0" i="0" u="none" strike="noStrike">
                          <a:solidFill>
                            <a:srgbClr val="006100"/>
                          </a:solidFill>
                          <a:effectLst/>
                          <a:latin typeface="Calibri" panose="020F0502020204030204" pitchFamily="34" charset="0"/>
                        </a:rPr>
                        <a:t>        147 </a:t>
                      </a:r>
                    </a:p>
                  </a:txBody>
                  <a:tcPr marL="7620" marR="7620" marT="7620" marB="0" anchor="b">
                    <a:lnL>
                      <a:noFill/>
                    </a:lnL>
                    <a:lnR>
                      <a:noFill/>
                    </a:lnR>
                    <a:lnT>
                      <a:noFill/>
                    </a:lnT>
                    <a:lnB>
                      <a:noFill/>
                    </a:lnB>
                    <a:solidFill>
                      <a:srgbClr val="C6EFCE"/>
                    </a:solidFill>
                  </a:tcPr>
                </a:tc>
                <a:tc>
                  <a:txBody>
                    <a:bodyPr/>
                    <a:lstStyle/>
                    <a:p>
                      <a:pPr algn="ctr" fontAlgn="b"/>
                      <a:r>
                        <a:rPr lang="it-IT" sz="1200" b="0" i="0" u="none" strike="noStrike">
                          <a:solidFill>
                            <a:srgbClr val="006100"/>
                          </a:solidFill>
                          <a:effectLst/>
                          <a:latin typeface="Calibri" panose="020F0502020204030204" pitchFamily="34" charset="0"/>
                        </a:rPr>
                        <a:t>        218 </a:t>
                      </a:r>
                    </a:p>
                  </a:txBody>
                  <a:tcPr marL="7620" marR="7620" marT="7620" marB="0" anchor="b">
                    <a:lnL>
                      <a:noFill/>
                    </a:lnL>
                    <a:lnR>
                      <a:noFill/>
                    </a:lnR>
                    <a:lnT>
                      <a:noFill/>
                    </a:lnT>
                    <a:lnB>
                      <a:noFill/>
                    </a:lnB>
                    <a:solidFill>
                      <a:srgbClr val="C6EFCE"/>
                    </a:solidFill>
                  </a:tcPr>
                </a:tc>
                <a:tc>
                  <a:txBody>
                    <a:bodyPr/>
                    <a:lstStyle/>
                    <a:p>
                      <a:pPr algn="ctr" fontAlgn="b"/>
                      <a:r>
                        <a:rPr lang="it-IT" sz="1200" b="0" i="0" u="none" strike="noStrike">
                          <a:solidFill>
                            <a:srgbClr val="006100"/>
                          </a:solidFill>
                          <a:effectLst/>
                          <a:latin typeface="Calibri" panose="020F0502020204030204" pitchFamily="34" charset="0"/>
                        </a:rPr>
                        <a:t>        289 </a:t>
                      </a:r>
                    </a:p>
                  </a:txBody>
                  <a:tcPr marL="7620" marR="7620" marT="7620" marB="0" anchor="b">
                    <a:lnL>
                      <a:noFill/>
                    </a:lnL>
                    <a:lnR>
                      <a:noFill/>
                    </a:lnR>
                    <a:lnT>
                      <a:noFill/>
                    </a:lnT>
                    <a:lnB>
                      <a:noFill/>
                    </a:lnB>
                    <a:solidFill>
                      <a:srgbClr val="C6EFCE"/>
                    </a:solidFill>
                  </a:tcPr>
                </a:tc>
                <a:tc>
                  <a:txBody>
                    <a:bodyPr/>
                    <a:lstStyle/>
                    <a:p>
                      <a:pPr algn="ctr" fontAlgn="b"/>
                      <a:r>
                        <a:rPr lang="it-IT" sz="1200" b="0" i="0" u="none" strike="noStrike">
                          <a:solidFill>
                            <a:srgbClr val="006100"/>
                          </a:solidFill>
                          <a:effectLst/>
                          <a:latin typeface="Calibri" panose="020F0502020204030204" pitchFamily="34" charset="0"/>
                        </a:rPr>
                        <a:t>        360 </a:t>
                      </a:r>
                    </a:p>
                  </a:txBody>
                  <a:tcPr marL="7620" marR="7620" marT="7620" marB="0" anchor="b">
                    <a:lnL>
                      <a:noFill/>
                    </a:lnL>
                    <a:lnR>
                      <a:noFill/>
                    </a:lnR>
                    <a:lnT>
                      <a:noFill/>
                    </a:lnT>
                    <a:lnB>
                      <a:noFill/>
                    </a:lnB>
                    <a:solidFill>
                      <a:srgbClr val="C6EFCE"/>
                    </a:solidFill>
                  </a:tcPr>
                </a:tc>
                <a:extLst>
                  <a:ext uri="{0D108BD9-81ED-4DB2-BD59-A6C34878D82A}">
                    <a16:rowId xmlns:a16="http://schemas.microsoft.com/office/drawing/2014/main" val="67405091"/>
                  </a:ext>
                </a:extLst>
              </a:tr>
              <a:tr h="288109">
                <a:tc>
                  <a:txBody>
                    <a:bodyPr/>
                    <a:lstStyle/>
                    <a:p>
                      <a:pPr algn="ctr" fontAlgn="b"/>
                      <a:r>
                        <a:rPr lang="it-IT" sz="1200" b="1" i="0" u="none" strike="noStrike">
                          <a:solidFill>
                            <a:srgbClr val="000000"/>
                          </a:solidFill>
                          <a:effectLst/>
                          <a:latin typeface="Calibri" panose="020F0502020204030204" pitchFamily="34" charset="0"/>
                        </a:rPr>
                        <a:t>11,5%</a:t>
                      </a:r>
                    </a:p>
                  </a:txBody>
                  <a:tcPr marL="7620" marR="7620" marT="7620" marB="0" anchor="b">
                    <a:lnL>
                      <a:noFill/>
                    </a:lnL>
                    <a:lnR>
                      <a:noFill/>
                    </a:lnR>
                    <a:lnT>
                      <a:noFill/>
                    </a:lnT>
                    <a:lnB>
                      <a:noFill/>
                    </a:lnB>
                    <a:solidFill>
                      <a:srgbClr val="D9D9D9"/>
                    </a:solidFill>
                  </a:tcPr>
                </a:tc>
                <a:tc>
                  <a:txBody>
                    <a:bodyPr/>
                    <a:lstStyle/>
                    <a:p>
                      <a:pPr algn="ctr" fontAlgn="b"/>
                      <a:r>
                        <a:rPr lang="it-IT" sz="1200" b="1" i="0" u="none" strike="noStrike">
                          <a:solidFill>
                            <a:srgbClr val="000000"/>
                          </a:solidFill>
                          <a:effectLst/>
                          <a:latin typeface="Calibri" panose="020F0502020204030204" pitchFamily="34" charset="0"/>
                        </a:rPr>
                        <a:t>5,6%</a:t>
                      </a:r>
                    </a:p>
                  </a:txBody>
                  <a:tcPr marL="7620" marR="7620" marT="7620" marB="0" anchor="b">
                    <a:lnL>
                      <a:noFill/>
                    </a:lnL>
                    <a:lnR>
                      <a:noFill/>
                    </a:lnR>
                    <a:lnT>
                      <a:noFill/>
                    </a:lnT>
                    <a:lnB>
                      <a:noFill/>
                    </a:lnB>
                    <a:solidFill>
                      <a:srgbClr val="D9D9D9"/>
                    </a:solidFill>
                  </a:tcPr>
                </a:tc>
                <a:tc>
                  <a:txBody>
                    <a:bodyPr/>
                    <a:lstStyle/>
                    <a:p>
                      <a:pPr algn="ctr" fontAlgn="b"/>
                      <a:r>
                        <a:rPr lang="it-IT" sz="1200" b="1" i="0" u="none" strike="noStrike">
                          <a:solidFill>
                            <a:srgbClr val="000000"/>
                          </a:solidFill>
                          <a:effectLst/>
                          <a:latin typeface="Calibri" panose="020F0502020204030204" pitchFamily="34" charset="0"/>
                        </a:rPr>
                        <a:t>365</a:t>
                      </a:r>
                    </a:p>
                  </a:txBody>
                  <a:tcPr marL="7620" marR="7620" marT="7620" marB="0" anchor="b">
                    <a:lnL>
                      <a:noFill/>
                    </a:lnL>
                    <a:lnR>
                      <a:noFill/>
                    </a:lnR>
                    <a:lnT>
                      <a:noFill/>
                    </a:lnT>
                    <a:lnB>
                      <a:noFill/>
                    </a:lnB>
                    <a:solidFill>
                      <a:srgbClr val="D9D9D9"/>
                    </a:solidFill>
                  </a:tcPr>
                </a:tc>
                <a:tc>
                  <a:txBody>
                    <a:bodyPr/>
                    <a:lstStyle/>
                    <a:p>
                      <a:pPr algn="ctr" fontAlgn="b"/>
                      <a:r>
                        <a:rPr lang="it-IT" sz="1200" b="0" i="0" u="none" strike="noStrike">
                          <a:solidFill>
                            <a:srgbClr val="9C0006"/>
                          </a:solidFill>
                          <a:effectLst/>
                          <a:latin typeface="Calibri" panose="020F0502020204030204" pitchFamily="34" charset="0"/>
                        </a:rPr>
                        <a:t>-       598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516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435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353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272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dirty="0">
                          <a:solidFill>
                            <a:srgbClr val="9C0006"/>
                          </a:solidFill>
                          <a:effectLst/>
                          <a:latin typeface="Calibri" panose="020F0502020204030204" pitchFamily="34" charset="0"/>
                        </a:rPr>
                        <a:t>-       190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109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27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006100"/>
                          </a:solidFill>
                          <a:effectLst/>
                          <a:latin typeface="Calibri" panose="020F0502020204030204" pitchFamily="34" charset="0"/>
                        </a:rPr>
                        <a:t>           54 </a:t>
                      </a:r>
                    </a:p>
                  </a:txBody>
                  <a:tcPr marL="7620" marR="7620" marT="7620" marB="0" anchor="b">
                    <a:lnL>
                      <a:noFill/>
                    </a:lnL>
                    <a:lnR>
                      <a:noFill/>
                    </a:lnR>
                    <a:lnT>
                      <a:noFill/>
                    </a:lnT>
                    <a:lnB>
                      <a:noFill/>
                    </a:lnB>
                    <a:solidFill>
                      <a:srgbClr val="C6EFCE"/>
                    </a:solidFill>
                  </a:tcPr>
                </a:tc>
                <a:tc>
                  <a:txBody>
                    <a:bodyPr/>
                    <a:lstStyle/>
                    <a:p>
                      <a:pPr algn="ctr" fontAlgn="b"/>
                      <a:r>
                        <a:rPr lang="it-IT" sz="1200" b="0" i="0" u="none" strike="noStrike">
                          <a:solidFill>
                            <a:srgbClr val="006100"/>
                          </a:solidFill>
                          <a:effectLst/>
                          <a:latin typeface="Calibri" panose="020F0502020204030204" pitchFamily="34" charset="0"/>
                        </a:rPr>
                        <a:t>        136 </a:t>
                      </a:r>
                    </a:p>
                  </a:txBody>
                  <a:tcPr marL="7620" marR="7620" marT="7620" marB="0" anchor="b">
                    <a:lnL>
                      <a:noFill/>
                    </a:lnL>
                    <a:lnR>
                      <a:noFill/>
                    </a:lnR>
                    <a:lnT>
                      <a:noFill/>
                    </a:lnT>
                    <a:lnB>
                      <a:noFill/>
                    </a:lnB>
                    <a:solidFill>
                      <a:srgbClr val="C6EFCE"/>
                    </a:solidFill>
                  </a:tcPr>
                </a:tc>
                <a:tc>
                  <a:txBody>
                    <a:bodyPr/>
                    <a:lstStyle/>
                    <a:p>
                      <a:pPr algn="ctr" fontAlgn="b"/>
                      <a:r>
                        <a:rPr lang="it-IT" sz="1200" b="0" i="0" u="none" strike="noStrike">
                          <a:solidFill>
                            <a:srgbClr val="006100"/>
                          </a:solidFill>
                          <a:effectLst/>
                          <a:latin typeface="Calibri" panose="020F0502020204030204" pitchFamily="34" charset="0"/>
                        </a:rPr>
                        <a:t>        217 </a:t>
                      </a:r>
                    </a:p>
                  </a:txBody>
                  <a:tcPr marL="7620" marR="7620" marT="7620" marB="0" anchor="b">
                    <a:lnL>
                      <a:noFill/>
                    </a:lnL>
                    <a:lnR>
                      <a:noFill/>
                    </a:lnR>
                    <a:lnT>
                      <a:noFill/>
                    </a:lnT>
                    <a:lnB>
                      <a:noFill/>
                    </a:lnB>
                    <a:solidFill>
                      <a:srgbClr val="C6EFCE"/>
                    </a:solidFill>
                  </a:tcPr>
                </a:tc>
                <a:tc>
                  <a:txBody>
                    <a:bodyPr/>
                    <a:lstStyle/>
                    <a:p>
                      <a:pPr algn="ctr" fontAlgn="b"/>
                      <a:r>
                        <a:rPr lang="it-IT" sz="1200" b="0" i="0" u="none" strike="noStrike">
                          <a:solidFill>
                            <a:srgbClr val="006100"/>
                          </a:solidFill>
                          <a:effectLst/>
                          <a:latin typeface="Calibri" panose="020F0502020204030204" pitchFamily="34" charset="0"/>
                        </a:rPr>
                        <a:t>        299 </a:t>
                      </a:r>
                    </a:p>
                  </a:txBody>
                  <a:tcPr marL="7620" marR="7620" marT="7620" marB="0" anchor="b">
                    <a:lnL>
                      <a:noFill/>
                    </a:lnL>
                    <a:lnR>
                      <a:noFill/>
                    </a:lnR>
                    <a:lnT>
                      <a:noFill/>
                    </a:lnT>
                    <a:lnB>
                      <a:noFill/>
                    </a:lnB>
                    <a:solidFill>
                      <a:srgbClr val="C6EFCE"/>
                    </a:solidFill>
                  </a:tcPr>
                </a:tc>
                <a:tc>
                  <a:txBody>
                    <a:bodyPr/>
                    <a:lstStyle/>
                    <a:p>
                      <a:pPr algn="ctr" fontAlgn="b"/>
                      <a:r>
                        <a:rPr lang="it-IT" sz="1200" b="0" i="0" u="none" strike="noStrike">
                          <a:solidFill>
                            <a:srgbClr val="006100"/>
                          </a:solidFill>
                          <a:effectLst/>
                          <a:latin typeface="Calibri" panose="020F0502020204030204" pitchFamily="34" charset="0"/>
                        </a:rPr>
                        <a:t>        380 </a:t>
                      </a:r>
                    </a:p>
                  </a:txBody>
                  <a:tcPr marL="7620" marR="7620" marT="7620" marB="0" anchor="b">
                    <a:lnL>
                      <a:noFill/>
                    </a:lnL>
                    <a:lnR>
                      <a:noFill/>
                    </a:lnR>
                    <a:lnT>
                      <a:noFill/>
                    </a:lnT>
                    <a:lnB>
                      <a:noFill/>
                    </a:lnB>
                    <a:solidFill>
                      <a:srgbClr val="C6EFCE"/>
                    </a:solidFill>
                  </a:tcPr>
                </a:tc>
                <a:tc>
                  <a:txBody>
                    <a:bodyPr/>
                    <a:lstStyle/>
                    <a:p>
                      <a:pPr algn="ctr" fontAlgn="b"/>
                      <a:r>
                        <a:rPr lang="it-IT" sz="1200" b="0" i="0" u="none" strike="noStrike">
                          <a:solidFill>
                            <a:srgbClr val="006100"/>
                          </a:solidFill>
                          <a:effectLst/>
                          <a:latin typeface="Calibri" panose="020F0502020204030204" pitchFamily="34" charset="0"/>
                        </a:rPr>
                        <a:t>        462 </a:t>
                      </a:r>
                    </a:p>
                  </a:txBody>
                  <a:tcPr marL="7620" marR="7620" marT="7620" marB="0" anchor="b">
                    <a:lnL>
                      <a:noFill/>
                    </a:lnL>
                    <a:lnR>
                      <a:noFill/>
                    </a:lnR>
                    <a:lnT>
                      <a:noFill/>
                    </a:lnT>
                    <a:lnB>
                      <a:noFill/>
                    </a:lnB>
                    <a:solidFill>
                      <a:srgbClr val="C6EFCE"/>
                    </a:solidFill>
                  </a:tcPr>
                </a:tc>
                <a:tc>
                  <a:txBody>
                    <a:bodyPr/>
                    <a:lstStyle/>
                    <a:p>
                      <a:pPr algn="ctr" fontAlgn="b"/>
                      <a:r>
                        <a:rPr lang="it-IT" sz="1200" b="0" i="0" u="none" strike="noStrike">
                          <a:solidFill>
                            <a:srgbClr val="006100"/>
                          </a:solidFill>
                          <a:effectLst/>
                          <a:latin typeface="Calibri" panose="020F0502020204030204" pitchFamily="34" charset="0"/>
                        </a:rPr>
                        <a:t>        543 </a:t>
                      </a:r>
                    </a:p>
                  </a:txBody>
                  <a:tcPr marL="7620" marR="7620" marT="7620" marB="0" anchor="b">
                    <a:lnL>
                      <a:noFill/>
                    </a:lnL>
                    <a:lnR>
                      <a:noFill/>
                    </a:lnR>
                    <a:lnT>
                      <a:noFill/>
                    </a:lnT>
                    <a:lnB>
                      <a:noFill/>
                    </a:lnB>
                    <a:solidFill>
                      <a:srgbClr val="C6EFCE"/>
                    </a:solidFill>
                  </a:tcPr>
                </a:tc>
                <a:extLst>
                  <a:ext uri="{0D108BD9-81ED-4DB2-BD59-A6C34878D82A}">
                    <a16:rowId xmlns:a16="http://schemas.microsoft.com/office/drawing/2014/main" val="3405036996"/>
                  </a:ext>
                </a:extLst>
              </a:tr>
              <a:tr h="288109">
                <a:tc>
                  <a:txBody>
                    <a:bodyPr/>
                    <a:lstStyle/>
                    <a:p>
                      <a:pPr algn="ctr" fontAlgn="b"/>
                      <a:r>
                        <a:rPr lang="it-IT" sz="1200" b="1" i="0" u="none" strike="noStrike">
                          <a:solidFill>
                            <a:srgbClr val="000000"/>
                          </a:solidFill>
                          <a:effectLst/>
                          <a:latin typeface="Calibri" panose="020F0502020204030204" pitchFamily="34" charset="0"/>
                        </a:rPr>
                        <a:t>13,0%</a:t>
                      </a:r>
                    </a:p>
                  </a:txBody>
                  <a:tcPr marL="7620" marR="7620" marT="7620" marB="0" anchor="b">
                    <a:lnL>
                      <a:noFill/>
                    </a:lnL>
                    <a:lnR>
                      <a:noFill/>
                    </a:lnR>
                    <a:lnT>
                      <a:noFill/>
                    </a:lnT>
                    <a:lnB>
                      <a:noFill/>
                    </a:lnB>
                    <a:solidFill>
                      <a:srgbClr val="D9D9D9"/>
                    </a:solidFill>
                  </a:tcPr>
                </a:tc>
                <a:tc>
                  <a:txBody>
                    <a:bodyPr/>
                    <a:lstStyle/>
                    <a:p>
                      <a:pPr algn="ctr" fontAlgn="b"/>
                      <a:r>
                        <a:rPr lang="it-IT" sz="1200" b="1" i="0" u="none" strike="noStrike">
                          <a:solidFill>
                            <a:srgbClr val="000000"/>
                          </a:solidFill>
                          <a:effectLst/>
                          <a:latin typeface="Calibri" panose="020F0502020204030204" pitchFamily="34" charset="0"/>
                        </a:rPr>
                        <a:t>6,3%</a:t>
                      </a:r>
                    </a:p>
                  </a:txBody>
                  <a:tcPr marL="7620" marR="7620" marT="7620" marB="0" anchor="b">
                    <a:lnL>
                      <a:noFill/>
                    </a:lnL>
                    <a:lnR>
                      <a:noFill/>
                    </a:lnR>
                    <a:lnT>
                      <a:noFill/>
                    </a:lnT>
                    <a:lnB>
                      <a:noFill/>
                    </a:lnB>
                    <a:solidFill>
                      <a:srgbClr val="D9D9D9"/>
                    </a:solidFill>
                  </a:tcPr>
                </a:tc>
                <a:tc>
                  <a:txBody>
                    <a:bodyPr/>
                    <a:lstStyle/>
                    <a:p>
                      <a:pPr algn="ctr" fontAlgn="b"/>
                      <a:r>
                        <a:rPr lang="it-IT" sz="1200" b="1" i="0" u="none" strike="noStrike">
                          <a:solidFill>
                            <a:srgbClr val="000000"/>
                          </a:solidFill>
                          <a:effectLst/>
                          <a:latin typeface="Calibri" panose="020F0502020204030204" pitchFamily="34" charset="0"/>
                        </a:rPr>
                        <a:t>412</a:t>
                      </a:r>
                    </a:p>
                  </a:txBody>
                  <a:tcPr marL="7620" marR="7620" marT="7620" marB="0" anchor="b">
                    <a:lnL>
                      <a:noFill/>
                    </a:lnL>
                    <a:lnR>
                      <a:noFill/>
                    </a:lnR>
                    <a:lnT>
                      <a:noFill/>
                    </a:lnT>
                    <a:lnB>
                      <a:noFill/>
                    </a:lnB>
                    <a:solidFill>
                      <a:srgbClr val="D9D9D9"/>
                    </a:solidFill>
                  </a:tcPr>
                </a:tc>
                <a:tc>
                  <a:txBody>
                    <a:bodyPr/>
                    <a:lstStyle/>
                    <a:p>
                      <a:pPr algn="ctr" fontAlgn="b"/>
                      <a:r>
                        <a:rPr lang="it-IT" sz="1200" b="0" i="0" u="none" strike="noStrike">
                          <a:solidFill>
                            <a:srgbClr val="9C0006"/>
                          </a:solidFill>
                          <a:effectLst/>
                          <a:latin typeface="Calibri" panose="020F0502020204030204" pitchFamily="34" charset="0"/>
                        </a:rPr>
                        <a:t>-       562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470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378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286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194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102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dirty="0">
                          <a:solidFill>
                            <a:srgbClr val="9C0006"/>
                          </a:solidFill>
                          <a:effectLst/>
                          <a:latin typeface="Calibri" panose="020F0502020204030204" pitchFamily="34" charset="0"/>
                        </a:rPr>
                        <a:t>-         10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006100"/>
                          </a:solidFill>
                          <a:effectLst/>
                          <a:latin typeface="Calibri" panose="020F0502020204030204" pitchFamily="34" charset="0"/>
                        </a:rPr>
                        <a:t>           83 </a:t>
                      </a:r>
                    </a:p>
                  </a:txBody>
                  <a:tcPr marL="7620" marR="7620" marT="7620" marB="0" anchor="b">
                    <a:lnL>
                      <a:noFill/>
                    </a:lnL>
                    <a:lnR>
                      <a:noFill/>
                    </a:lnR>
                    <a:lnT>
                      <a:noFill/>
                    </a:lnT>
                    <a:lnB>
                      <a:noFill/>
                    </a:lnB>
                    <a:solidFill>
                      <a:srgbClr val="C6EFCE"/>
                    </a:solidFill>
                  </a:tcPr>
                </a:tc>
                <a:tc>
                  <a:txBody>
                    <a:bodyPr/>
                    <a:lstStyle/>
                    <a:p>
                      <a:pPr algn="ctr" fontAlgn="b"/>
                      <a:r>
                        <a:rPr lang="it-IT" sz="1200" b="0" i="0" u="none" strike="noStrike">
                          <a:solidFill>
                            <a:srgbClr val="006100"/>
                          </a:solidFill>
                          <a:effectLst/>
                          <a:latin typeface="Calibri" panose="020F0502020204030204" pitchFamily="34" charset="0"/>
                        </a:rPr>
                        <a:t>        175 </a:t>
                      </a:r>
                    </a:p>
                  </a:txBody>
                  <a:tcPr marL="7620" marR="7620" marT="7620" marB="0" anchor="b">
                    <a:lnL>
                      <a:noFill/>
                    </a:lnL>
                    <a:lnR>
                      <a:noFill/>
                    </a:lnR>
                    <a:lnT>
                      <a:noFill/>
                    </a:lnT>
                    <a:lnB>
                      <a:noFill/>
                    </a:lnB>
                    <a:solidFill>
                      <a:srgbClr val="C6EFCE"/>
                    </a:solidFill>
                  </a:tcPr>
                </a:tc>
                <a:tc>
                  <a:txBody>
                    <a:bodyPr/>
                    <a:lstStyle/>
                    <a:p>
                      <a:pPr algn="ctr" fontAlgn="b"/>
                      <a:r>
                        <a:rPr lang="it-IT" sz="1200" b="0" i="0" u="none" strike="noStrike">
                          <a:solidFill>
                            <a:srgbClr val="006100"/>
                          </a:solidFill>
                          <a:effectLst/>
                          <a:latin typeface="Calibri" panose="020F0502020204030204" pitchFamily="34" charset="0"/>
                        </a:rPr>
                        <a:t>        267 </a:t>
                      </a:r>
                    </a:p>
                  </a:txBody>
                  <a:tcPr marL="7620" marR="7620" marT="7620" marB="0" anchor="b">
                    <a:lnL>
                      <a:noFill/>
                    </a:lnL>
                    <a:lnR>
                      <a:noFill/>
                    </a:lnR>
                    <a:lnT>
                      <a:noFill/>
                    </a:lnT>
                    <a:lnB>
                      <a:noFill/>
                    </a:lnB>
                    <a:solidFill>
                      <a:srgbClr val="C6EFCE"/>
                    </a:solidFill>
                  </a:tcPr>
                </a:tc>
                <a:tc>
                  <a:txBody>
                    <a:bodyPr/>
                    <a:lstStyle/>
                    <a:p>
                      <a:pPr algn="ctr" fontAlgn="b"/>
                      <a:r>
                        <a:rPr lang="it-IT" sz="1200" b="0" i="0" u="none" strike="noStrike">
                          <a:solidFill>
                            <a:srgbClr val="006100"/>
                          </a:solidFill>
                          <a:effectLst/>
                          <a:latin typeface="Calibri" panose="020F0502020204030204" pitchFamily="34" charset="0"/>
                        </a:rPr>
                        <a:t>        359 </a:t>
                      </a:r>
                    </a:p>
                  </a:txBody>
                  <a:tcPr marL="7620" marR="7620" marT="7620" marB="0" anchor="b">
                    <a:lnL>
                      <a:noFill/>
                    </a:lnL>
                    <a:lnR>
                      <a:noFill/>
                    </a:lnR>
                    <a:lnT>
                      <a:noFill/>
                    </a:lnT>
                    <a:lnB>
                      <a:noFill/>
                    </a:lnB>
                    <a:solidFill>
                      <a:srgbClr val="C6EFCE"/>
                    </a:solidFill>
                  </a:tcPr>
                </a:tc>
                <a:tc>
                  <a:txBody>
                    <a:bodyPr/>
                    <a:lstStyle/>
                    <a:p>
                      <a:pPr algn="ctr" fontAlgn="b"/>
                      <a:r>
                        <a:rPr lang="it-IT" sz="1200" b="0" i="0" u="none" strike="noStrike">
                          <a:solidFill>
                            <a:srgbClr val="006100"/>
                          </a:solidFill>
                          <a:effectLst/>
                          <a:latin typeface="Calibri" panose="020F0502020204030204" pitchFamily="34" charset="0"/>
                        </a:rPr>
                        <a:t>        451 </a:t>
                      </a:r>
                    </a:p>
                  </a:txBody>
                  <a:tcPr marL="7620" marR="7620" marT="7620" marB="0" anchor="b">
                    <a:lnL>
                      <a:noFill/>
                    </a:lnL>
                    <a:lnR>
                      <a:noFill/>
                    </a:lnR>
                    <a:lnT>
                      <a:noFill/>
                    </a:lnT>
                    <a:lnB>
                      <a:noFill/>
                    </a:lnB>
                    <a:solidFill>
                      <a:srgbClr val="C6EFCE"/>
                    </a:solidFill>
                  </a:tcPr>
                </a:tc>
                <a:tc>
                  <a:txBody>
                    <a:bodyPr/>
                    <a:lstStyle/>
                    <a:p>
                      <a:pPr algn="ctr" fontAlgn="b"/>
                      <a:r>
                        <a:rPr lang="it-IT" sz="1200" b="0" i="0" u="none" strike="noStrike">
                          <a:solidFill>
                            <a:srgbClr val="006100"/>
                          </a:solidFill>
                          <a:effectLst/>
                          <a:latin typeface="Calibri" panose="020F0502020204030204" pitchFamily="34" charset="0"/>
                        </a:rPr>
                        <a:t>        543 </a:t>
                      </a:r>
                    </a:p>
                  </a:txBody>
                  <a:tcPr marL="7620" marR="7620" marT="7620" marB="0" anchor="b">
                    <a:lnL>
                      <a:noFill/>
                    </a:lnL>
                    <a:lnR>
                      <a:noFill/>
                    </a:lnR>
                    <a:lnT>
                      <a:noFill/>
                    </a:lnT>
                    <a:lnB>
                      <a:noFill/>
                    </a:lnB>
                    <a:solidFill>
                      <a:srgbClr val="C6EFCE"/>
                    </a:solidFill>
                  </a:tcPr>
                </a:tc>
                <a:tc>
                  <a:txBody>
                    <a:bodyPr/>
                    <a:lstStyle/>
                    <a:p>
                      <a:pPr algn="ctr" fontAlgn="b"/>
                      <a:r>
                        <a:rPr lang="it-IT" sz="1200" b="0" i="0" u="none" strike="noStrike">
                          <a:solidFill>
                            <a:srgbClr val="006100"/>
                          </a:solidFill>
                          <a:effectLst/>
                          <a:latin typeface="Calibri" panose="020F0502020204030204" pitchFamily="34" charset="0"/>
                        </a:rPr>
                        <a:t>        635 </a:t>
                      </a:r>
                    </a:p>
                  </a:txBody>
                  <a:tcPr marL="7620" marR="7620" marT="7620" marB="0" anchor="b">
                    <a:lnL>
                      <a:noFill/>
                    </a:lnL>
                    <a:lnR>
                      <a:noFill/>
                    </a:lnR>
                    <a:lnT>
                      <a:noFill/>
                    </a:lnT>
                    <a:lnB>
                      <a:noFill/>
                    </a:lnB>
                    <a:solidFill>
                      <a:srgbClr val="C6EFCE"/>
                    </a:solidFill>
                  </a:tcPr>
                </a:tc>
                <a:tc>
                  <a:txBody>
                    <a:bodyPr/>
                    <a:lstStyle/>
                    <a:p>
                      <a:pPr algn="ctr" fontAlgn="b"/>
                      <a:r>
                        <a:rPr lang="it-IT" sz="1200" b="0" i="0" u="none" strike="noStrike">
                          <a:solidFill>
                            <a:srgbClr val="006100"/>
                          </a:solidFill>
                          <a:effectLst/>
                          <a:latin typeface="Calibri" panose="020F0502020204030204" pitchFamily="34" charset="0"/>
                        </a:rPr>
                        <a:t>        728 </a:t>
                      </a:r>
                    </a:p>
                  </a:txBody>
                  <a:tcPr marL="7620" marR="7620" marT="7620" marB="0" anchor="b">
                    <a:lnL>
                      <a:noFill/>
                    </a:lnL>
                    <a:lnR>
                      <a:noFill/>
                    </a:lnR>
                    <a:lnT>
                      <a:noFill/>
                    </a:lnT>
                    <a:lnB>
                      <a:noFill/>
                    </a:lnB>
                    <a:solidFill>
                      <a:srgbClr val="C6EFCE"/>
                    </a:solidFill>
                  </a:tcPr>
                </a:tc>
                <a:extLst>
                  <a:ext uri="{0D108BD9-81ED-4DB2-BD59-A6C34878D82A}">
                    <a16:rowId xmlns:a16="http://schemas.microsoft.com/office/drawing/2014/main" val="864976263"/>
                  </a:ext>
                </a:extLst>
              </a:tr>
              <a:tr h="288109">
                <a:tc>
                  <a:txBody>
                    <a:bodyPr/>
                    <a:lstStyle/>
                    <a:p>
                      <a:pPr algn="ctr" fontAlgn="b"/>
                      <a:r>
                        <a:rPr lang="it-IT" sz="1200" b="1" i="0" u="none" strike="noStrike">
                          <a:solidFill>
                            <a:srgbClr val="000000"/>
                          </a:solidFill>
                          <a:effectLst/>
                          <a:latin typeface="Calibri" panose="020F0502020204030204" pitchFamily="34" charset="0"/>
                        </a:rPr>
                        <a:t>14,5%</a:t>
                      </a:r>
                    </a:p>
                  </a:txBody>
                  <a:tcPr marL="7620" marR="7620" marT="7620" marB="0" anchor="b">
                    <a:lnL>
                      <a:noFill/>
                    </a:lnL>
                    <a:lnR>
                      <a:noFill/>
                    </a:lnR>
                    <a:lnT>
                      <a:noFill/>
                    </a:lnT>
                    <a:lnB>
                      <a:noFill/>
                    </a:lnB>
                    <a:solidFill>
                      <a:srgbClr val="D9D9D9"/>
                    </a:solidFill>
                  </a:tcPr>
                </a:tc>
                <a:tc>
                  <a:txBody>
                    <a:bodyPr/>
                    <a:lstStyle/>
                    <a:p>
                      <a:pPr algn="ctr" fontAlgn="b"/>
                      <a:r>
                        <a:rPr lang="it-IT" sz="1200" b="1" i="0" u="none" strike="noStrike">
                          <a:solidFill>
                            <a:srgbClr val="000000"/>
                          </a:solidFill>
                          <a:effectLst/>
                          <a:latin typeface="Calibri" panose="020F0502020204030204" pitchFamily="34" charset="0"/>
                        </a:rPr>
                        <a:t>7,1%</a:t>
                      </a:r>
                    </a:p>
                  </a:txBody>
                  <a:tcPr marL="7620" marR="7620" marT="7620" marB="0" anchor="b">
                    <a:lnL>
                      <a:noFill/>
                    </a:lnL>
                    <a:lnR>
                      <a:noFill/>
                    </a:lnR>
                    <a:lnT>
                      <a:noFill/>
                    </a:lnT>
                    <a:lnB>
                      <a:noFill/>
                    </a:lnB>
                    <a:solidFill>
                      <a:srgbClr val="D9D9D9"/>
                    </a:solidFill>
                  </a:tcPr>
                </a:tc>
                <a:tc>
                  <a:txBody>
                    <a:bodyPr/>
                    <a:lstStyle/>
                    <a:p>
                      <a:pPr algn="ctr" fontAlgn="b"/>
                      <a:r>
                        <a:rPr lang="it-IT" sz="1200" b="1" i="0" u="none" strike="noStrike">
                          <a:solidFill>
                            <a:srgbClr val="000000"/>
                          </a:solidFill>
                          <a:effectLst/>
                          <a:latin typeface="Calibri" panose="020F0502020204030204" pitchFamily="34" charset="0"/>
                        </a:rPr>
                        <a:t>460</a:t>
                      </a:r>
                    </a:p>
                  </a:txBody>
                  <a:tcPr marL="7620" marR="7620" marT="7620" marB="0" anchor="b">
                    <a:lnL>
                      <a:noFill/>
                    </a:lnL>
                    <a:lnR>
                      <a:noFill/>
                    </a:lnR>
                    <a:lnT>
                      <a:noFill/>
                    </a:lnT>
                    <a:lnB>
                      <a:noFill/>
                    </a:lnB>
                    <a:solidFill>
                      <a:srgbClr val="D9D9D9"/>
                    </a:solidFill>
                  </a:tcPr>
                </a:tc>
                <a:tc>
                  <a:txBody>
                    <a:bodyPr/>
                    <a:lstStyle/>
                    <a:p>
                      <a:pPr algn="ctr" fontAlgn="b"/>
                      <a:r>
                        <a:rPr lang="it-IT" sz="1200" b="0" i="0" u="none" strike="noStrike">
                          <a:solidFill>
                            <a:srgbClr val="9C0006"/>
                          </a:solidFill>
                          <a:effectLst/>
                          <a:latin typeface="Calibri" panose="020F0502020204030204" pitchFamily="34" charset="0"/>
                        </a:rPr>
                        <a:t>-       629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526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423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320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217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115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dirty="0">
                          <a:solidFill>
                            <a:srgbClr val="9C0006"/>
                          </a:solidFill>
                          <a:effectLst/>
                          <a:latin typeface="Calibri" panose="020F0502020204030204" pitchFamily="34" charset="0"/>
                        </a:rPr>
                        <a:t>-         12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dirty="0">
                          <a:solidFill>
                            <a:srgbClr val="006100"/>
                          </a:solidFill>
                          <a:effectLst/>
                          <a:latin typeface="Calibri" panose="020F0502020204030204" pitchFamily="34" charset="0"/>
                        </a:rPr>
                        <a:t>           91 </a:t>
                      </a:r>
                    </a:p>
                  </a:txBody>
                  <a:tcPr marL="7620" marR="7620" marT="7620" marB="0" anchor="b">
                    <a:lnL>
                      <a:noFill/>
                    </a:lnL>
                    <a:lnR>
                      <a:noFill/>
                    </a:lnR>
                    <a:lnT>
                      <a:noFill/>
                    </a:lnT>
                    <a:lnB>
                      <a:noFill/>
                    </a:lnB>
                    <a:solidFill>
                      <a:srgbClr val="C6EFCE"/>
                    </a:solidFill>
                  </a:tcPr>
                </a:tc>
                <a:tc>
                  <a:txBody>
                    <a:bodyPr/>
                    <a:lstStyle/>
                    <a:p>
                      <a:pPr algn="ctr" fontAlgn="b"/>
                      <a:r>
                        <a:rPr lang="it-IT" sz="1200" b="0" i="0" u="none" strike="noStrike">
                          <a:solidFill>
                            <a:srgbClr val="006100"/>
                          </a:solidFill>
                          <a:effectLst/>
                          <a:latin typeface="Calibri" panose="020F0502020204030204" pitchFamily="34" charset="0"/>
                        </a:rPr>
                        <a:t>        194 </a:t>
                      </a:r>
                    </a:p>
                  </a:txBody>
                  <a:tcPr marL="7620" marR="7620" marT="7620" marB="0" anchor="b">
                    <a:lnL>
                      <a:noFill/>
                    </a:lnL>
                    <a:lnR>
                      <a:noFill/>
                    </a:lnR>
                    <a:lnT>
                      <a:noFill/>
                    </a:lnT>
                    <a:lnB>
                      <a:noFill/>
                    </a:lnB>
                    <a:solidFill>
                      <a:srgbClr val="C6EFCE"/>
                    </a:solidFill>
                  </a:tcPr>
                </a:tc>
                <a:tc>
                  <a:txBody>
                    <a:bodyPr/>
                    <a:lstStyle/>
                    <a:p>
                      <a:pPr algn="ctr" fontAlgn="b"/>
                      <a:r>
                        <a:rPr lang="it-IT" sz="1200" b="0" i="0" u="none" strike="noStrike">
                          <a:solidFill>
                            <a:srgbClr val="006100"/>
                          </a:solidFill>
                          <a:effectLst/>
                          <a:latin typeface="Calibri" panose="020F0502020204030204" pitchFamily="34" charset="0"/>
                        </a:rPr>
                        <a:t>        296 </a:t>
                      </a:r>
                    </a:p>
                  </a:txBody>
                  <a:tcPr marL="7620" marR="7620" marT="7620" marB="0" anchor="b">
                    <a:lnL>
                      <a:noFill/>
                    </a:lnL>
                    <a:lnR>
                      <a:noFill/>
                    </a:lnR>
                    <a:lnT>
                      <a:noFill/>
                    </a:lnT>
                    <a:lnB>
                      <a:noFill/>
                    </a:lnB>
                    <a:solidFill>
                      <a:srgbClr val="C6EFCE"/>
                    </a:solidFill>
                  </a:tcPr>
                </a:tc>
                <a:tc>
                  <a:txBody>
                    <a:bodyPr/>
                    <a:lstStyle/>
                    <a:p>
                      <a:pPr algn="ctr" fontAlgn="b"/>
                      <a:r>
                        <a:rPr lang="it-IT" sz="1200" b="0" i="0" u="none" strike="noStrike">
                          <a:solidFill>
                            <a:srgbClr val="006100"/>
                          </a:solidFill>
                          <a:effectLst/>
                          <a:latin typeface="Calibri" panose="020F0502020204030204" pitchFamily="34" charset="0"/>
                        </a:rPr>
                        <a:t>        399 </a:t>
                      </a:r>
                    </a:p>
                  </a:txBody>
                  <a:tcPr marL="7620" marR="7620" marT="7620" marB="0" anchor="b">
                    <a:lnL>
                      <a:noFill/>
                    </a:lnL>
                    <a:lnR>
                      <a:noFill/>
                    </a:lnR>
                    <a:lnT>
                      <a:noFill/>
                    </a:lnT>
                    <a:lnB>
                      <a:noFill/>
                    </a:lnB>
                    <a:solidFill>
                      <a:srgbClr val="C6EFCE"/>
                    </a:solidFill>
                  </a:tcPr>
                </a:tc>
                <a:tc>
                  <a:txBody>
                    <a:bodyPr/>
                    <a:lstStyle/>
                    <a:p>
                      <a:pPr algn="ctr" fontAlgn="b"/>
                      <a:r>
                        <a:rPr lang="it-IT" sz="1200" b="0" i="0" u="none" strike="noStrike">
                          <a:solidFill>
                            <a:srgbClr val="006100"/>
                          </a:solidFill>
                          <a:effectLst/>
                          <a:latin typeface="Calibri" panose="020F0502020204030204" pitchFamily="34" charset="0"/>
                        </a:rPr>
                        <a:t>        502 </a:t>
                      </a:r>
                    </a:p>
                  </a:txBody>
                  <a:tcPr marL="7620" marR="7620" marT="7620" marB="0" anchor="b">
                    <a:lnL>
                      <a:noFill/>
                    </a:lnL>
                    <a:lnR>
                      <a:noFill/>
                    </a:lnR>
                    <a:lnT>
                      <a:noFill/>
                    </a:lnT>
                    <a:lnB>
                      <a:noFill/>
                    </a:lnB>
                    <a:solidFill>
                      <a:srgbClr val="C6EFCE"/>
                    </a:solidFill>
                  </a:tcPr>
                </a:tc>
                <a:tc>
                  <a:txBody>
                    <a:bodyPr/>
                    <a:lstStyle/>
                    <a:p>
                      <a:pPr algn="ctr" fontAlgn="b"/>
                      <a:r>
                        <a:rPr lang="it-IT" sz="1200" b="0" i="0" u="none" strike="noStrike">
                          <a:solidFill>
                            <a:srgbClr val="006100"/>
                          </a:solidFill>
                          <a:effectLst/>
                          <a:latin typeface="Calibri" panose="020F0502020204030204" pitchFamily="34" charset="0"/>
                        </a:rPr>
                        <a:t>        605 </a:t>
                      </a:r>
                    </a:p>
                  </a:txBody>
                  <a:tcPr marL="7620" marR="7620" marT="7620" marB="0" anchor="b">
                    <a:lnL>
                      <a:noFill/>
                    </a:lnL>
                    <a:lnR>
                      <a:noFill/>
                    </a:lnR>
                    <a:lnT>
                      <a:noFill/>
                    </a:lnT>
                    <a:lnB>
                      <a:noFill/>
                    </a:lnB>
                    <a:solidFill>
                      <a:srgbClr val="C6EFCE"/>
                    </a:solidFill>
                  </a:tcPr>
                </a:tc>
                <a:tc>
                  <a:txBody>
                    <a:bodyPr/>
                    <a:lstStyle/>
                    <a:p>
                      <a:pPr algn="ctr" fontAlgn="b"/>
                      <a:r>
                        <a:rPr lang="it-IT" sz="1200" b="0" i="0" u="none" strike="noStrike">
                          <a:solidFill>
                            <a:srgbClr val="006100"/>
                          </a:solidFill>
                          <a:effectLst/>
                          <a:latin typeface="Calibri" panose="020F0502020204030204" pitchFamily="34" charset="0"/>
                        </a:rPr>
                        <a:t>        708 </a:t>
                      </a:r>
                    </a:p>
                  </a:txBody>
                  <a:tcPr marL="7620" marR="7620" marT="7620" marB="0" anchor="b">
                    <a:lnL>
                      <a:noFill/>
                    </a:lnL>
                    <a:lnR>
                      <a:noFill/>
                    </a:lnR>
                    <a:lnT>
                      <a:noFill/>
                    </a:lnT>
                    <a:lnB>
                      <a:noFill/>
                    </a:lnB>
                    <a:solidFill>
                      <a:srgbClr val="C6EFCE"/>
                    </a:solidFill>
                  </a:tcPr>
                </a:tc>
                <a:tc>
                  <a:txBody>
                    <a:bodyPr/>
                    <a:lstStyle/>
                    <a:p>
                      <a:pPr algn="ctr" fontAlgn="b"/>
                      <a:r>
                        <a:rPr lang="it-IT" sz="1200" b="0" i="0" u="none" strike="noStrike">
                          <a:solidFill>
                            <a:srgbClr val="006100"/>
                          </a:solidFill>
                          <a:effectLst/>
                          <a:latin typeface="Calibri" panose="020F0502020204030204" pitchFamily="34" charset="0"/>
                        </a:rPr>
                        <a:t>        810 </a:t>
                      </a:r>
                    </a:p>
                  </a:txBody>
                  <a:tcPr marL="7620" marR="7620" marT="7620" marB="0" anchor="b">
                    <a:lnL>
                      <a:noFill/>
                    </a:lnL>
                    <a:lnR>
                      <a:noFill/>
                    </a:lnR>
                    <a:lnT>
                      <a:noFill/>
                    </a:lnT>
                    <a:lnB>
                      <a:noFill/>
                    </a:lnB>
                    <a:solidFill>
                      <a:srgbClr val="C6EFCE"/>
                    </a:solidFill>
                  </a:tcPr>
                </a:tc>
                <a:extLst>
                  <a:ext uri="{0D108BD9-81ED-4DB2-BD59-A6C34878D82A}">
                    <a16:rowId xmlns:a16="http://schemas.microsoft.com/office/drawing/2014/main" val="2246339627"/>
                  </a:ext>
                </a:extLst>
              </a:tr>
              <a:tr h="288109">
                <a:tc>
                  <a:txBody>
                    <a:bodyPr/>
                    <a:lstStyle/>
                    <a:p>
                      <a:pPr algn="ctr" fontAlgn="b"/>
                      <a:r>
                        <a:rPr lang="it-IT" sz="1200" b="1" i="0" u="none" strike="noStrike">
                          <a:solidFill>
                            <a:srgbClr val="000000"/>
                          </a:solidFill>
                          <a:effectLst/>
                          <a:latin typeface="Calibri" panose="020F0502020204030204" pitchFamily="34" charset="0"/>
                        </a:rPr>
                        <a:t>16,0%</a:t>
                      </a:r>
                    </a:p>
                  </a:txBody>
                  <a:tcPr marL="7620" marR="7620" marT="7620" marB="0" anchor="b">
                    <a:lnL>
                      <a:noFill/>
                    </a:lnL>
                    <a:lnR>
                      <a:noFill/>
                    </a:lnR>
                    <a:lnT>
                      <a:noFill/>
                    </a:lnT>
                    <a:lnB>
                      <a:noFill/>
                    </a:lnB>
                    <a:solidFill>
                      <a:srgbClr val="D9D9D9"/>
                    </a:solidFill>
                  </a:tcPr>
                </a:tc>
                <a:tc>
                  <a:txBody>
                    <a:bodyPr/>
                    <a:lstStyle/>
                    <a:p>
                      <a:pPr algn="ctr" fontAlgn="b"/>
                      <a:r>
                        <a:rPr lang="it-IT" sz="1200" b="1" i="0" u="none" strike="noStrike">
                          <a:solidFill>
                            <a:srgbClr val="000000"/>
                          </a:solidFill>
                          <a:effectLst/>
                          <a:latin typeface="Calibri" panose="020F0502020204030204" pitchFamily="34" charset="0"/>
                        </a:rPr>
                        <a:t>7,8%</a:t>
                      </a:r>
                    </a:p>
                  </a:txBody>
                  <a:tcPr marL="7620" marR="7620" marT="7620" marB="0" anchor="b">
                    <a:lnL>
                      <a:noFill/>
                    </a:lnL>
                    <a:lnR>
                      <a:noFill/>
                    </a:lnR>
                    <a:lnT>
                      <a:noFill/>
                    </a:lnT>
                    <a:lnB>
                      <a:noFill/>
                    </a:lnB>
                    <a:solidFill>
                      <a:srgbClr val="D9D9D9"/>
                    </a:solidFill>
                  </a:tcPr>
                </a:tc>
                <a:tc>
                  <a:txBody>
                    <a:bodyPr/>
                    <a:lstStyle/>
                    <a:p>
                      <a:pPr algn="ctr" fontAlgn="b"/>
                      <a:r>
                        <a:rPr lang="it-IT" sz="1200" b="1" i="0" u="none" strike="noStrike">
                          <a:solidFill>
                            <a:srgbClr val="000000"/>
                          </a:solidFill>
                          <a:effectLst/>
                          <a:latin typeface="Calibri" panose="020F0502020204030204" pitchFamily="34" charset="0"/>
                        </a:rPr>
                        <a:t>507</a:t>
                      </a:r>
                    </a:p>
                  </a:txBody>
                  <a:tcPr marL="7620" marR="7620" marT="7620" marB="0" anchor="b">
                    <a:lnL>
                      <a:noFill/>
                    </a:lnL>
                    <a:lnR>
                      <a:noFill/>
                    </a:lnR>
                    <a:lnT>
                      <a:noFill/>
                    </a:lnT>
                    <a:lnB>
                      <a:noFill/>
                    </a:lnB>
                    <a:solidFill>
                      <a:srgbClr val="D9D9D9"/>
                    </a:solidFill>
                  </a:tcPr>
                </a:tc>
                <a:tc>
                  <a:txBody>
                    <a:bodyPr/>
                    <a:lstStyle/>
                    <a:p>
                      <a:pPr algn="ctr" fontAlgn="b"/>
                      <a:r>
                        <a:rPr lang="it-IT" sz="1200" b="0" i="0" u="none" strike="noStrike">
                          <a:solidFill>
                            <a:srgbClr val="9C0006"/>
                          </a:solidFill>
                          <a:effectLst/>
                          <a:latin typeface="Calibri" panose="020F0502020204030204" pitchFamily="34" charset="0"/>
                        </a:rPr>
                        <a:t>-       598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485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371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258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144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31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006100"/>
                          </a:solidFill>
                          <a:effectLst/>
                          <a:latin typeface="Calibri" panose="020F0502020204030204" pitchFamily="34" charset="0"/>
                        </a:rPr>
                        <a:t>           82 </a:t>
                      </a:r>
                    </a:p>
                  </a:txBody>
                  <a:tcPr marL="7620" marR="7620" marT="7620" marB="0" anchor="b">
                    <a:lnL>
                      <a:noFill/>
                    </a:lnL>
                    <a:lnR>
                      <a:noFill/>
                    </a:lnR>
                    <a:lnT>
                      <a:noFill/>
                    </a:lnT>
                    <a:lnB>
                      <a:noFill/>
                    </a:lnB>
                    <a:solidFill>
                      <a:srgbClr val="C6EFCE"/>
                    </a:solidFill>
                  </a:tcPr>
                </a:tc>
                <a:tc>
                  <a:txBody>
                    <a:bodyPr/>
                    <a:lstStyle/>
                    <a:p>
                      <a:pPr algn="ctr" fontAlgn="b"/>
                      <a:r>
                        <a:rPr lang="it-IT" sz="1200" b="0" i="0" u="none" strike="noStrike" dirty="0">
                          <a:solidFill>
                            <a:srgbClr val="006100"/>
                          </a:solidFill>
                          <a:effectLst/>
                          <a:latin typeface="Calibri" panose="020F0502020204030204" pitchFamily="34" charset="0"/>
                        </a:rPr>
                        <a:t>        196 </a:t>
                      </a:r>
                    </a:p>
                  </a:txBody>
                  <a:tcPr marL="7620" marR="7620" marT="7620" marB="0" anchor="b">
                    <a:lnL>
                      <a:noFill/>
                    </a:lnL>
                    <a:lnR>
                      <a:noFill/>
                    </a:lnR>
                    <a:lnT>
                      <a:noFill/>
                    </a:lnT>
                    <a:lnB>
                      <a:noFill/>
                    </a:lnB>
                    <a:solidFill>
                      <a:srgbClr val="C6EFCE"/>
                    </a:solidFill>
                  </a:tcPr>
                </a:tc>
                <a:tc>
                  <a:txBody>
                    <a:bodyPr/>
                    <a:lstStyle/>
                    <a:p>
                      <a:pPr algn="ctr" fontAlgn="b"/>
                      <a:r>
                        <a:rPr lang="it-IT" sz="1200" b="0" i="0" u="none" strike="noStrike" dirty="0">
                          <a:solidFill>
                            <a:srgbClr val="006100"/>
                          </a:solidFill>
                          <a:effectLst/>
                          <a:latin typeface="Calibri" panose="020F0502020204030204" pitchFamily="34" charset="0"/>
                        </a:rPr>
                        <a:t>        309 </a:t>
                      </a:r>
                    </a:p>
                  </a:txBody>
                  <a:tcPr marL="7620" marR="7620" marT="7620" marB="0" anchor="b">
                    <a:lnL>
                      <a:noFill/>
                    </a:lnL>
                    <a:lnR>
                      <a:noFill/>
                    </a:lnR>
                    <a:lnT>
                      <a:noFill/>
                    </a:lnT>
                    <a:lnB>
                      <a:noFill/>
                    </a:lnB>
                    <a:solidFill>
                      <a:srgbClr val="C6EFCE"/>
                    </a:solidFill>
                  </a:tcPr>
                </a:tc>
                <a:tc>
                  <a:txBody>
                    <a:bodyPr/>
                    <a:lstStyle/>
                    <a:p>
                      <a:pPr algn="ctr" fontAlgn="b"/>
                      <a:r>
                        <a:rPr lang="it-IT" sz="1200" b="0" i="0" u="none" strike="noStrike">
                          <a:solidFill>
                            <a:srgbClr val="006100"/>
                          </a:solidFill>
                          <a:effectLst/>
                          <a:latin typeface="Calibri" panose="020F0502020204030204" pitchFamily="34" charset="0"/>
                        </a:rPr>
                        <a:t>        423 </a:t>
                      </a:r>
                    </a:p>
                  </a:txBody>
                  <a:tcPr marL="7620" marR="7620" marT="7620" marB="0" anchor="b">
                    <a:lnL>
                      <a:noFill/>
                    </a:lnL>
                    <a:lnR>
                      <a:noFill/>
                    </a:lnR>
                    <a:lnT>
                      <a:noFill/>
                    </a:lnT>
                    <a:lnB>
                      <a:noFill/>
                    </a:lnB>
                    <a:solidFill>
                      <a:srgbClr val="C6EFCE"/>
                    </a:solidFill>
                  </a:tcPr>
                </a:tc>
                <a:tc>
                  <a:txBody>
                    <a:bodyPr/>
                    <a:lstStyle/>
                    <a:p>
                      <a:pPr algn="ctr" fontAlgn="b"/>
                      <a:r>
                        <a:rPr lang="it-IT" sz="1200" b="0" i="0" u="none" strike="noStrike">
                          <a:solidFill>
                            <a:srgbClr val="006100"/>
                          </a:solidFill>
                          <a:effectLst/>
                          <a:latin typeface="Calibri" panose="020F0502020204030204" pitchFamily="34" charset="0"/>
                        </a:rPr>
                        <a:t>        536 </a:t>
                      </a:r>
                    </a:p>
                  </a:txBody>
                  <a:tcPr marL="7620" marR="7620" marT="7620" marB="0" anchor="b">
                    <a:lnL>
                      <a:noFill/>
                    </a:lnL>
                    <a:lnR>
                      <a:noFill/>
                    </a:lnR>
                    <a:lnT>
                      <a:noFill/>
                    </a:lnT>
                    <a:lnB>
                      <a:noFill/>
                    </a:lnB>
                    <a:solidFill>
                      <a:srgbClr val="C6EFCE"/>
                    </a:solidFill>
                  </a:tcPr>
                </a:tc>
                <a:tc>
                  <a:txBody>
                    <a:bodyPr/>
                    <a:lstStyle/>
                    <a:p>
                      <a:pPr algn="ctr" fontAlgn="b"/>
                      <a:r>
                        <a:rPr lang="it-IT" sz="1200" b="0" i="0" u="none" strike="noStrike">
                          <a:solidFill>
                            <a:srgbClr val="006100"/>
                          </a:solidFill>
                          <a:effectLst/>
                          <a:latin typeface="Calibri" panose="020F0502020204030204" pitchFamily="34" charset="0"/>
                        </a:rPr>
                        <a:t>        649 </a:t>
                      </a:r>
                    </a:p>
                  </a:txBody>
                  <a:tcPr marL="7620" marR="7620" marT="7620" marB="0" anchor="b">
                    <a:lnL>
                      <a:noFill/>
                    </a:lnL>
                    <a:lnR>
                      <a:noFill/>
                    </a:lnR>
                    <a:lnT>
                      <a:noFill/>
                    </a:lnT>
                    <a:lnB>
                      <a:noFill/>
                    </a:lnB>
                    <a:solidFill>
                      <a:srgbClr val="C6EFCE"/>
                    </a:solidFill>
                  </a:tcPr>
                </a:tc>
                <a:tc>
                  <a:txBody>
                    <a:bodyPr/>
                    <a:lstStyle/>
                    <a:p>
                      <a:pPr algn="ctr" fontAlgn="b"/>
                      <a:r>
                        <a:rPr lang="it-IT" sz="1200" b="0" i="0" u="none" strike="noStrike">
                          <a:solidFill>
                            <a:srgbClr val="006100"/>
                          </a:solidFill>
                          <a:effectLst/>
                          <a:latin typeface="Calibri" panose="020F0502020204030204" pitchFamily="34" charset="0"/>
                        </a:rPr>
                        <a:t>        763 </a:t>
                      </a:r>
                    </a:p>
                  </a:txBody>
                  <a:tcPr marL="7620" marR="7620" marT="7620" marB="0" anchor="b">
                    <a:lnL>
                      <a:noFill/>
                    </a:lnL>
                    <a:lnR>
                      <a:noFill/>
                    </a:lnR>
                    <a:lnT>
                      <a:noFill/>
                    </a:lnT>
                    <a:lnB>
                      <a:noFill/>
                    </a:lnB>
                    <a:solidFill>
                      <a:srgbClr val="C6EFCE"/>
                    </a:solidFill>
                  </a:tcPr>
                </a:tc>
                <a:tc>
                  <a:txBody>
                    <a:bodyPr/>
                    <a:lstStyle/>
                    <a:p>
                      <a:pPr algn="ctr" fontAlgn="b"/>
                      <a:r>
                        <a:rPr lang="it-IT" sz="1200" b="0" i="0" u="none" strike="noStrike">
                          <a:solidFill>
                            <a:srgbClr val="006100"/>
                          </a:solidFill>
                          <a:effectLst/>
                          <a:latin typeface="Calibri" panose="020F0502020204030204" pitchFamily="34" charset="0"/>
                        </a:rPr>
                        <a:t>        876 </a:t>
                      </a:r>
                    </a:p>
                  </a:txBody>
                  <a:tcPr marL="7620" marR="7620" marT="7620" marB="0" anchor="b">
                    <a:lnL>
                      <a:noFill/>
                    </a:lnL>
                    <a:lnR>
                      <a:noFill/>
                    </a:lnR>
                    <a:lnT>
                      <a:noFill/>
                    </a:lnT>
                    <a:lnB>
                      <a:noFill/>
                    </a:lnB>
                    <a:solidFill>
                      <a:srgbClr val="C6EFCE"/>
                    </a:solidFill>
                  </a:tcPr>
                </a:tc>
                <a:tc>
                  <a:txBody>
                    <a:bodyPr/>
                    <a:lstStyle/>
                    <a:p>
                      <a:pPr algn="ctr" fontAlgn="b"/>
                      <a:r>
                        <a:rPr lang="it-IT" sz="1200" b="0" i="0" u="none" strike="noStrike">
                          <a:solidFill>
                            <a:srgbClr val="006100"/>
                          </a:solidFill>
                          <a:effectLst/>
                          <a:latin typeface="Calibri" panose="020F0502020204030204" pitchFamily="34" charset="0"/>
                        </a:rPr>
                        <a:t>        990 </a:t>
                      </a:r>
                    </a:p>
                  </a:txBody>
                  <a:tcPr marL="7620" marR="7620" marT="7620" marB="0" anchor="b">
                    <a:lnL>
                      <a:noFill/>
                    </a:lnL>
                    <a:lnR>
                      <a:noFill/>
                    </a:lnR>
                    <a:lnT>
                      <a:noFill/>
                    </a:lnT>
                    <a:lnB>
                      <a:noFill/>
                    </a:lnB>
                    <a:solidFill>
                      <a:srgbClr val="C6EFCE"/>
                    </a:solidFill>
                  </a:tcPr>
                </a:tc>
                <a:extLst>
                  <a:ext uri="{0D108BD9-81ED-4DB2-BD59-A6C34878D82A}">
                    <a16:rowId xmlns:a16="http://schemas.microsoft.com/office/drawing/2014/main" val="3415105551"/>
                  </a:ext>
                </a:extLst>
              </a:tr>
              <a:tr h="288109">
                <a:tc>
                  <a:txBody>
                    <a:bodyPr/>
                    <a:lstStyle/>
                    <a:p>
                      <a:pPr algn="ctr" fontAlgn="b"/>
                      <a:r>
                        <a:rPr lang="it-IT" sz="1200" b="1" i="0" u="none" strike="noStrike">
                          <a:solidFill>
                            <a:srgbClr val="000000"/>
                          </a:solidFill>
                          <a:effectLst/>
                          <a:latin typeface="Calibri" panose="020F0502020204030204" pitchFamily="34" charset="0"/>
                        </a:rPr>
                        <a:t>17,5%</a:t>
                      </a:r>
                    </a:p>
                  </a:txBody>
                  <a:tcPr marL="7620" marR="7620" marT="7620" marB="0" anchor="b">
                    <a:lnL>
                      <a:noFill/>
                    </a:lnL>
                    <a:lnR>
                      <a:noFill/>
                    </a:lnR>
                    <a:lnT>
                      <a:noFill/>
                    </a:lnT>
                    <a:lnB>
                      <a:noFill/>
                    </a:lnB>
                    <a:solidFill>
                      <a:srgbClr val="D9D9D9"/>
                    </a:solidFill>
                  </a:tcPr>
                </a:tc>
                <a:tc>
                  <a:txBody>
                    <a:bodyPr/>
                    <a:lstStyle/>
                    <a:p>
                      <a:pPr algn="ctr" fontAlgn="b"/>
                      <a:r>
                        <a:rPr lang="it-IT" sz="1200" b="1" i="0" u="none" strike="noStrike">
                          <a:solidFill>
                            <a:srgbClr val="000000"/>
                          </a:solidFill>
                          <a:effectLst/>
                          <a:latin typeface="Calibri" panose="020F0502020204030204" pitchFamily="34" charset="0"/>
                        </a:rPr>
                        <a:t>8,5%</a:t>
                      </a:r>
                    </a:p>
                  </a:txBody>
                  <a:tcPr marL="7620" marR="7620" marT="7620" marB="0" anchor="b">
                    <a:lnL>
                      <a:noFill/>
                    </a:lnL>
                    <a:lnR>
                      <a:noFill/>
                    </a:lnR>
                    <a:lnT>
                      <a:noFill/>
                    </a:lnT>
                    <a:lnB>
                      <a:noFill/>
                    </a:lnB>
                    <a:solidFill>
                      <a:srgbClr val="D9D9D9"/>
                    </a:solidFill>
                  </a:tcPr>
                </a:tc>
                <a:tc>
                  <a:txBody>
                    <a:bodyPr/>
                    <a:lstStyle/>
                    <a:p>
                      <a:pPr algn="ctr" fontAlgn="b"/>
                      <a:r>
                        <a:rPr lang="it-IT" sz="1200" b="1" i="0" u="none" strike="noStrike">
                          <a:solidFill>
                            <a:srgbClr val="000000"/>
                          </a:solidFill>
                          <a:effectLst/>
                          <a:latin typeface="Calibri" panose="020F0502020204030204" pitchFamily="34" charset="0"/>
                        </a:rPr>
                        <a:t>555</a:t>
                      </a:r>
                    </a:p>
                  </a:txBody>
                  <a:tcPr marL="7620" marR="7620" marT="7620" marB="0" anchor="b">
                    <a:lnL>
                      <a:noFill/>
                    </a:lnL>
                    <a:lnR>
                      <a:noFill/>
                    </a:lnR>
                    <a:lnT>
                      <a:noFill/>
                    </a:lnT>
                    <a:lnB>
                      <a:noFill/>
                    </a:lnB>
                    <a:solidFill>
                      <a:srgbClr val="D9D9D9"/>
                    </a:solidFill>
                  </a:tcPr>
                </a:tc>
                <a:tc>
                  <a:txBody>
                    <a:bodyPr/>
                    <a:lstStyle/>
                    <a:p>
                      <a:pPr algn="ctr" fontAlgn="b"/>
                      <a:r>
                        <a:rPr lang="it-IT" sz="1200" b="0" i="0" u="none" strike="noStrike">
                          <a:solidFill>
                            <a:srgbClr val="9C0006"/>
                          </a:solidFill>
                          <a:effectLst/>
                          <a:latin typeface="Calibri" panose="020F0502020204030204" pitchFamily="34" charset="0"/>
                        </a:rPr>
                        <a:t>-       563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439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315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191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67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006100"/>
                          </a:solidFill>
                          <a:effectLst/>
                          <a:latin typeface="Calibri" panose="020F0502020204030204" pitchFamily="34" charset="0"/>
                        </a:rPr>
                        <a:t>           57 </a:t>
                      </a:r>
                    </a:p>
                  </a:txBody>
                  <a:tcPr marL="7620" marR="7620" marT="7620" marB="0" anchor="b">
                    <a:lnL>
                      <a:noFill/>
                    </a:lnL>
                    <a:lnR>
                      <a:noFill/>
                    </a:lnR>
                    <a:lnT>
                      <a:noFill/>
                    </a:lnT>
                    <a:lnB>
                      <a:noFill/>
                    </a:lnB>
                    <a:solidFill>
                      <a:srgbClr val="C6EFCE"/>
                    </a:solidFill>
                  </a:tcPr>
                </a:tc>
                <a:tc>
                  <a:txBody>
                    <a:bodyPr/>
                    <a:lstStyle/>
                    <a:p>
                      <a:pPr algn="ctr" fontAlgn="b"/>
                      <a:r>
                        <a:rPr lang="it-IT" sz="1200" b="0" i="0" u="none" strike="noStrike">
                          <a:solidFill>
                            <a:srgbClr val="006100"/>
                          </a:solidFill>
                          <a:effectLst/>
                          <a:latin typeface="Calibri" panose="020F0502020204030204" pitchFamily="34" charset="0"/>
                        </a:rPr>
                        <a:t>        181 </a:t>
                      </a:r>
                    </a:p>
                  </a:txBody>
                  <a:tcPr marL="7620" marR="7620" marT="7620" marB="0" anchor="b">
                    <a:lnL>
                      <a:noFill/>
                    </a:lnL>
                    <a:lnR>
                      <a:noFill/>
                    </a:lnR>
                    <a:lnT>
                      <a:noFill/>
                    </a:lnT>
                    <a:lnB>
                      <a:noFill/>
                    </a:lnB>
                    <a:solidFill>
                      <a:srgbClr val="C6EFCE"/>
                    </a:solidFill>
                  </a:tcPr>
                </a:tc>
                <a:tc>
                  <a:txBody>
                    <a:bodyPr/>
                    <a:lstStyle/>
                    <a:p>
                      <a:pPr algn="ctr" fontAlgn="b"/>
                      <a:r>
                        <a:rPr lang="it-IT" sz="1200" b="0" i="0" u="none" strike="noStrike">
                          <a:solidFill>
                            <a:srgbClr val="006100"/>
                          </a:solidFill>
                          <a:effectLst/>
                          <a:latin typeface="Calibri" panose="020F0502020204030204" pitchFamily="34" charset="0"/>
                        </a:rPr>
                        <a:t>        305 </a:t>
                      </a:r>
                    </a:p>
                  </a:txBody>
                  <a:tcPr marL="7620" marR="7620" marT="7620" marB="0" anchor="b">
                    <a:lnL>
                      <a:noFill/>
                    </a:lnL>
                    <a:lnR>
                      <a:noFill/>
                    </a:lnR>
                    <a:lnT>
                      <a:noFill/>
                    </a:lnT>
                    <a:lnB>
                      <a:noFill/>
                    </a:lnB>
                    <a:solidFill>
                      <a:srgbClr val="C6EFCE"/>
                    </a:solidFill>
                  </a:tcPr>
                </a:tc>
                <a:tc>
                  <a:txBody>
                    <a:bodyPr/>
                    <a:lstStyle/>
                    <a:p>
                      <a:pPr algn="ctr" fontAlgn="b"/>
                      <a:r>
                        <a:rPr lang="it-IT" sz="1200" b="0" i="0" u="none" strike="noStrike" dirty="0">
                          <a:solidFill>
                            <a:srgbClr val="006100"/>
                          </a:solidFill>
                          <a:effectLst/>
                          <a:latin typeface="Calibri" panose="020F0502020204030204" pitchFamily="34" charset="0"/>
                        </a:rPr>
                        <a:t>        429 </a:t>
                      </a:r>
                    </a:p>
                  </a:txBody>
                  <a:tcPr marL="7620" marR="7620" marT="7620" marB="0" anchor="b">
                    <a:lnL>
                      <a:noFill/>
                    </a:lnL>
                    <a:lnR>
                      <a:noFill/>
                    </a:lnR>
                    <a:lnT>
                      <a:noFill/>
                    </a:lnT>
                    <a:lnB>
                      <a:noFill/>
                    </a:lnB>
                    <a:solidFill>
                      <a:srgbClr val="C6EFCE"/>
                    </a:solidFill>
                  </a:tcPr>
                </a:tc>
                <a:tc>
                  <a:txBody>
                    <a:bodyPr/>
                    <a:lstStyle/>
                    <a:p>
                      <a:pPr algn="ctr" fontAlgn="b"/>
                      <a:r>
                        <a:rPr lang="it-IT" sz="1200" b="0" i="0" u="none" strike="noStrike" dirty="0">
                          <a:solidFill>
                            <a:srgbClr val="006100"/>
                          </a:solidFill>
                          <a:effectLst/>
                          <a:latin typeface="Calibri" panose="020F0502020204030204" pitchFamily="34" charset="0"/>
                        </a:rPr>
                        <a:t>        553 </a:t>
                      </a:r>
                    </a:p>
                  </a:txBody>
                  <a:tcPr marL="7620" marR="7620" marT="7620" marB="0" anchor="b">
                    <a:lnL>
                      <a:noFill/>
                    </a:lnL>
                    <a:lnR>
                      <a:noFill/>
                    </a:lnR>
                    <a:lnT>
                      <a:noFill/>
                    </a:lnT>
                    <a:lnB>
                      <a:noFill/>
                    </a:lnB>
                    <a:solidFill>
                      <a:srgbClr val="C6EFCE"/>
                    </a:solidFill>
                  </a:tcPr>
                </a:tc>
                <a:tc>
                  <a:txBody>
                    <a:bodyPr/>
                    <a:lstStyle/>
                    <a:p>
                      <a:pPr algn="ctr" fontAlgn="b"/>
                      <a:r>
                        <a:rPr lang="it-IT" sz="1200" b="0" i="0" u="none" strike="noStrike">
                          <a:solidFill>
                            <a:srgbClr val="006100"/>
                          </a:solidFill>
                          <a:effectLst/>
                          <a:latin typeface="Calibri" panose="020F0502020204030204" pitchFamily="34" charset="0"/>
                        </a:rPr>
                        <a:t>        677 </a:t>
                      </a:r>
                    </a:p>
                  </a:txBody>
                  <a:tcPr marL="7620" marR="7620" marT="7620" marB="0" anchor="b">
                    <a:lnL>
                      <a:noFill/>
                    </a:lnL>
                    <a:lnR>
                      <a:noFill/>
                    </a:lnR>
                    <a:lnT>
                      <a:noFill/>
                    </a:lnT>
                    <a:lnB>
                      <a:noFill/>
                    </a:lnB>
                    <a:solidFill>
                      <a:srgbClr val="C6EFCE"/>
                    </a:solidFill>
                  </a:tcPr>
                </a:tc>
                <a:tc>
                  <a:txBody>
                    <a:bodyPr/>
                    <a:lstStyle/>
                    <a:p>
                      <a:pPr algn="ctr" fontAlgn="b"/>
                      <a:r>
                        <a:rPr lang="it-IT" sz="1200" b="0" i="0" u="none" strike="noStrike">
                          <a:solidFill>
                            <a:srgbClr val="006100"/>
                          </a:solidFill>
                          <a:effectLst/>
                          <a:latin typeface="Calibri" panose="020F0502020204030204" pitchFamily="34" charset="0"/>
                        </a:rPr>
                        <a:t>        801 </a:t>
                      </a:r>
                    </a:p>
                  </a:txBody>
                  <a:tcPr marL="7620" marR="7620" marT="7620" marB="0" anchor="b">
                    <a:lnL>
                      <a:noFill/>
                    </a:lnL>
                    <a:lnR>
                      <a:noFill/>
                    </a:lnR>
                    <a:lnT>
                      <a:noFill/>
                    </a:lnT>
                    <a:lnB>
                      <a:noFill/>
                    </a:lnB>
                    <a:solidFill>
                      <a:srgbClr val="C6EFCE"/>
                    </a:solidFill>
                  </a:tcPr>
                </a:tc>
                <a:tc>
                  <a:txBody>
                    <a:bodyPr/>
                    <a:lstStyle/>
                    <a:p>
                      <a:pPr algn="ctr" fontAlgn="b"/>
                      <a:r>
                        <a:rPr lang="it-IT" sz="1200" b="0" i="0" u="none" strike="noStrike">
                          <a:solidFill>
                            <a:srgbClr val="006100"/>
                          </a:solidFill>
                          <a:effectLst/>
                          <a:latin typeface="Calibri" panose="020F0502020204030204" pitchFamily="34" charset="0"/>
                        </a:rPr>
                        <a:t>        925 </a:t>
                      </a:r>
                    </a:p>
                  </a:txBody>
                  <a:tcPr marL="7620" marR="7620" marT="7620" marB="0" anchor="b">
                    <a:lnL>
                      <a:noFill/>
                    </a:lnL>
                    <a:lnR>
                      <a:noFill/>
                    </a:lnR>
                    <a:lnT>
                      <a:noFill/>
                    </a:lnT>
                    <a:lnB>
                      <a:noFill/>
                    </a:lnB>
                    <a:solidFill>
                      <a:srgbClr val="C6EFCE"/>
                    </a:solidFill>
                  </a:tcPr>
                </a:tc>
                <a:tc>
                  <a:txBody>
                    <a:bodyPr/>
                    <a:lstStyle/>
                    <a:p>
                      <a:pPr algn="ctr" fontAlgn="b"/>
                      <a:r>
                        <a:rPr lang="it-IT" sz="1200" b="0" i="0" u="none" strike="noStrike">
                          <a:solidFill>
                            <a:srgbClr val="006100"/>
                          </a:solidFill>
                          <a:effectLst/>
                          <a:latin typeface="Calibri" panose="020F0502020204030204" pitchFamily="34" charset="0"/>
                        </a:rPr>
                        <a:t>     1.049 </a:t>
                      </a:r>
                    </a:p>
                  </a:txBody>
                  <a:tcPr marL="7620" marR="7620" marT="7620" marB="0" anchor="b">
                    <a:lnL>
                      <a:noFill/>
                    </a:lnL>
                    <a:lnR>
                      <a:noFill/>
                    </a:lnR>
                    <a:lnT>
                      <a:noFill/>
                    </a:lnT>
                    <a:lnB>
                      <a:noFill/>
                    </a:lnB>
                    <a:solidFill>
                      <a:srgbClr val="C6EFCE"/>
                    </a:solidFill>
                  </a:tcPr>
                </a:tc>
                <a:tc>
                  <a:txBody>
                    <a:bodyPr/>
                    <a:lstStyle/>
                    <a:p>
                      <a:pPr algn="ctr" fontAlgn="b"/>
                      <a:r>
                        <a:rPr lang="it-IT" sz="1200" b="0" i="0" u="none" strike="noStrike">
                          <a:solidFill>
                            <a:srgbClr val="006100"/>
                          </a:solidFill>
                          <a:effectLst/>
                          <a:latin typeface="Calibri" panose="020F0502020204030204" pitchFamily="34" charset="0"/>
                        </a:rPr>
                        <a:t>     1.173 </a:t>
                      </a:r>
                    </a:p>
                  </a:txBody>
                  <a:tcPr marL="7620" marR="7620" marT="7620" marB="0" anchor="b">
                    <a:lnL>
                      <a:noFill/>
                    </a:lnL>
                    <a:lnR>
                      <a:noFill/>
                    </a:lnR>
                    <a:lnT>
                      <a:noFill/>
                    </a:lnT>
                    <a:lnB>
                      <a:noFill/>
                    </a:lnB>
                    <a:solidFill>
                      <a:srgbClr val="C6EFCE"/>
                    </a:solidFill>
                  </a:tcPr>
                </a:tc>
                <a:extLst>
                  <a:ext uri="{0D108BD9-81ED-4DB2-BD59-A6C34878D82A}">
                    <a16:rowId xmlns:a16="http://schemas.microsoft.com/office/drawing/2014/main" val="258877643"/>
                  </a:ext>
                </a:extLst>
              </a:tr>
              <a:tr h="288109">
                <a:tc>
                  <a:txBody>
                    <a:bodyPr/>
                    <a:lstStyle/>
                    <a:p>
                      <a:pPr algn="ctr" fontAlgn="b"/>
                      <a:r>
                        <a:rPr lang="it-IT" sz="1200" b="1" i="0" u="none" strike="noStrike">
                          <a:solidFill>
                            <a:srgbClr val="000000"/>
                          </a:solidFill>
                          <a:effectLst/>
                          <a:latin typeface="Calibri" panose="020F0502020204030204" pitchFamily="34" charset="0"/>
                        </a:rPr>
                        <a:t>19,0%</a:t>
                      </a:r>
                    </a:p>
                  </a:txBody>
                  <a:tcPr marL="7620" marR="7620" marT="7620" marB="0" anchor="b">
                    <a:lnL>
                      <a:noFill/>
                    </a:lnL>
                    <a:lnR>
                      <a:noFill/>
                    </a:lnR>
                    <a:lnT>
                      <a:noFill/>
                    </a:lnT>
                    <a:lnB>
                      <a:noFill/>
                    </a:lnB>
                    <a:solidFill>
                      <a:srgbClr val="D9D9D9"/>
                    </a:solidFill>
                  </a:tcPr>
                </a:tc>
                <a:tc>
                  <a:txBody>
                    <a:bodyPr/>
                    <a:lstStyle/>
                    <a:p>
                      <a:pPr algn="ctr" fontAlgn="b"/>
                      <a:r>
                        <a:rPr lang="it-IT" sz="1200" b="1" i="0" u="none" strike="noStrike">
                          <a:solidFill>
                            <a:srgbClr val="000000"/>
                          </a:solidFill>
                          <a:effectLst/>
                          <a:latin typeface="Calibri" panose="020F0502020204030204" pitchFamily="34" charset="0"/>
                        </a:rPr>
                        <a:t>9,2%</a:t>
                      </a:r>
                    </a:p>
                  </a:txBody>
                  <a:tcPr marL="7620" marR="7620" marT="7620" marB="0" anchor="b">
                    <a:lnL>
                      <a:noFill/>
                    </a:lnL>
                    <a:lnR>
                      <a:noFill/>
                    </a:lnR>
                    <a:lnT>
                      <a:noFill/>
                    </a:lnT>
                    <a:lnB>
                      <a:noFill/>
                    </a:lnB>
                    <a:solidFill>
                      <a:srgbClr val="D9D9D9"/>
                    </a:solidFill>
                  </a:tcPr>
                </a:tc>
                <a:tc>
                  <a:txBody>
                    <a:bodyPr/>
                    <a:lstStyle/>
                    <a:p>
                      <a:pPr algn="ctr" fontAlgn="b"/>
                      <a:r>
                        <a:rPr lang="it-IT" sz="1200" b="1" i="0" u="none" strike="noStrike">
                          <a:solidFill>
                            <a:srgbClr val="000000"/>
                          </a:solidFill>
                          <a:effectLst/>
                          <a:latin typeface="Calibri" panose="020F0502020204030204" pitchFamily="34" charset="0"/>
                        </a:rPr>
                        <a:t>602</a:t>
                      </a:r>
                    </a:p>
                  </a:txBody>
                  <a:tcPr marL="7620" marR="7620" marT="7620" marB="0" anchor="b">
                    <a:lnL>
                      <a:noFill/>
                    </a:lnL>
                    <a:lnR>
                      <a:noFill/>
                    </a:lnR>
                    <a:lnT>
                      <a:noFill/>
                    </a:lnT>
                    <a:lnB>
                      <a:noFill/>
                    </a:lnB>
                    <a:solidFill>
                      <a:srgbClr val="D9D9D9"/>
                    </a:solidFill>
                  </a:tcPr>
                </a:tc>
                <a:tc>
                  <a:txBody>
                    <a:bodyPr/>
                    <a:lstStyle/>
                    <a:p>
                      <a:pPr algn="ctr" fontAlgn="b"/>
                      <a:r>
                        <a:rPr lang="it-IT" sz="1200" b="0" i="0" u="none" strike="noStrike">
                          <a:solidFill>
                            <a:srgbClr val="9C0006"/>
                          </a:solidFill>
                          <a:effectLst/>
                          <a:latin typeface="Calibri" panose="020F0502020204030204" pitchFamily="34" charset="0"/>
                        </a:rPr>
                        <a:t>-       550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415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280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146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11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006100"/>
                          </a:solidFill>
                          <a:effectLst/>
                          <a:latin typeface="Calibri" panose="020F0502020204030204" pitchFamily="34" charset="0"/>
                        </a:rPr>
                        <a:t>        124 </a:t>
                      </a:r>
                    </a:p>
                  </a:txBody>
                  <a:tcPr marL="7620" marR="7620" marT="7620" marB="0" anchor="b">
                    <a:lnL>
                      <a:noFill/>
                    </a:lnL>
                    <a:lnR>
                      <a:noFill/>
                    </a:lnR>
                    <a:lnT>
                      <a:noFill/>
                    </a:lnT>
                    <a:lnB>
                      <a:noFill/>
                    </a:lnB>
                    <a:solidFill>
                      <a:srgbClr val="C6EFCE"/>
                    </a:solidFill>
                  </a:tcPr>
                </a:tc>
                <a:tc>
                  <a:txBody>
                    <a:bodyPr/>
                    <a:lstStyle/>
                    <a:p>
                      <a:pPr algn="ctr" fontAlgn="b"/>
                      <a:r>
                        <a:rPr lang="it-IT" sz="1200" b="0" i="0" u="none" strike="noStrike">
                          <a:solidFill>
                            <a:srgbClr val="006100"/>
                          </a:solidFill>
                          <a:effectLst/>
                          <a:latin typeface="Calibri" panose="020F0502020204030204" pitchFamily="34" charset="0"/>
                        </a:rPr>
                        <a:t>        258 </a:t>
                      </a:r>
                    </a:p>
                  </a:txBody>
                  <a:tcPr marL="7620" marR="7620" marT="7620" marB="0" anchor="b">
                    <a:lnL>
                      <a:noFill/>
                    </a:lnL>
                    <a:lnR>
                      <a:noFill/>
                    </a:lnR>
                    <a:lnT>
                      <a:noFill/>
                    </a:lnT>
                    <a:lnB>
                      <a:noFill/>
                    </a:lnB>
                    <a:solidFill>
                      <a:srgbClr val="C6EFCE"/>
                    </a:solidFill>
                  </a:tcPr>
                </a:tc>
                <a:tc>
                  <a:txBody>
                    <a:bodyPr/>
                    <a:lstStyle/>
                    <a:p>
                      <a:pPr algn="ctr" fontAlgn="b"/>
                      <a:r>
                        <a:rPr lang="it-IT" sz="1200" b="0" i="0" u="none" strike="noStrike">
                          <a:solidFill>
                            <a:srgbClr val="006100"/>
                          </a:solidFill>
                          <a:effectLst/>
                          <a:latin typeface="Calibri" panose="020F0502020204030204" pitchFamily="34" charset="0"/>
                        </a:rPr>
                        <a:t>        393 </a:t>
                      </a:r>
                    </a:p>
                  </a:txBody>
                  <a:tcPr marL="7620" marR="7620" marT="7620" marB="0" anchor="b">
                    <a:lnL>
                      <a:noFill/>
                    </a:lnL>
                    <a:lnR>
                      <a:noFill/>
                    </a:lnR>
                    <a:lnT>
                      <a:noFill/>
                    </a:lnT>
                    <a:lnB>
                      <a:noFill/>
                    </a:lnB>
                    <a:solidFill>
                      <a:srgbClr val="C6EFCE"/>
                    </a:solidFill>
                  </a:tcPr>
                </a:tc>
                <a:tc>
                  <a:txBody>
                    <a:bodyPr/>
                    <a:lstStyle/>
                    <a:p>
                      <a:pPr algn="ctr" fontAlgn="b"/>
                      <a:r>
                        <a:rPr lang="it-IT" sz="1200" b="0" i="0" u="none" strike="noStrike">
                          <a:solidFill>
                            <a:srgbClr val="006100"/>
                          </a:solidFill>
                          <a:effectLst/>
                          <a:latin typeface="Calibri" panose="020F0502020204030204" pitchFamily="34" charset="0"/>
                        </a:rPr>
                        <a:t>        528 </a:t>
                      </a:r>
                    </a:p>
                  </a:txBody>
                  <a:tcPr marL="7620" marR="7620" marT="7620" marB="0" anchor="b">
                    <a:lnL>
                      <a:noFill/>
                    </a:lnL>
                    <a:lnR>
                      <a:noFill/>
                    </a:lnR>
                    <a:lnT>
                      <a:noFill/>
                    </a:lnT>
                    <a:lnB>
                      <a:noFill/>
                    </a:lnB>
                    <a:solidFill>
                      <a:srgbClr val="C6EFCE"/>
                    </a:solidFill>
                  </a:tcPr>
                </a:tc>
                <a:tc>
                  <a:txBody>
                    <a:bodyPr/>
                    <a:lstStyle/>
                    <a:p>
                      <a:pPr algn="ctr" fontAlgn="b"/>
                      <a:r>
                        <a:rPr lang="it-IT" sz="1200" b="0" i="0" u="none" strike="noStrike" dirty="0">
                          <a:solidFill>
                            <a:srgbClr val="006100"/>
                          </a:solidFill>
                          <a:effectLst/>
                          <a:latin typeface="Calibri" panose="020F0502020204030204" pitchFamily="34" charset="0"/>
                        </a:rPr>
                        <a:t>        662 </a:t>
                      </a:r>
                    </a:p>
                  </a:txBody>
                  <a:tcPr marL="7620" marR="7620" marT="7620" marB="0" anchor="b">
                    <a:lnL>
                      <a:noFill/>
                    </a:lnL>
                    <a:lnR>
                      <a:noFill/>
                    </a:lnR>
                    <a:lnT>
                      <a:noFill/>
                    </a:lnT>
                    <a:lnB>
                      <a:noFill/>
                    </a:lnB>
                    <a:solidFill>
                      <a:srgbClr val="C6EFCE"/>
                    </a:solidFill>
                  </a:tcPr>
                </a:tc>
                <a:tc>
                  <a:txBody>
                    <a:bodyPr/>
                    <a:lstStyle/>
                    <a:p>
                      <a:pPr algn="ctr" fontAlgn="b"/>
                      <a:r>
                        <a:rPr lang="it-IT" sz="1200" b="0" i="0" u="none" strike="noStrike" dirty="0">
                          <a:solidFill>
                            <a:srgbClr val="006100"/>
                          </a:solidFill>
                          <a:effectLst/>
                          <a:latin typeface="Calibri" panose="020F0502020204030204" pitchFamily="34" charset="0"/>
                        </a:rPr>
                        <a:t>        797 </a:t>
                      </a:r>
                    </a:p>
                  </a:txBody>
                  <a:tcPr marL="7620" marR="7620" marT="7620" marB="0" anchor="b">
                    <a:lnL>
                      <a:noFill/>
                    </a:lnL>
                    <a:lnR>
                      <a:noFill/>
                    </a:lnR>
                    <a:lnT>
                      <a:noFill/>
                    </a:lnT>
                    <a:lnB>
                      <a:noFill/>
                    </a:lnB>
                    <a:solidFill>
                      <a:srgbClr val="C6EFCE"/>
                    </a:solidFill>
                  </a:tcPr>
                </a:tc>
                <a:tc>
                  <a:txBody>
                    <a:bodyPr/>
                    <a:lstStyle/>
                    <a:p>
                      <a:pPr algn="ctr" fontAlgn="b"/>
                      <a:r>
                        <a:rPr lang="it-IT" sz="1200" b="0" i="0" u="none" strike="noStrike" dirty="0">
                          <a:solidFill>
                            <a:srgbClr val="006100"/>
                          </a:solidFill>
                          <a:effectLst/>
                          <a:latin typeface="Calibri" panose="020F0502020204030204" pitchFamily="34" charset="0"/>
                        </a:rPr>
                        <a:t>        932 </a:t>
                      </a:r>
                    </a:p>
                  </a:txBody>
                  <a:tcPr marL="7620" marR="7620" marT="7620" marB="0" anchor="b">
                    <a:lnL>
                      <a:noFill/>
                    </a:lnL>
                    <a:lnR>
                      <a:noFill/>
                    </a:lnR>
                    <a:lnT>
                      <a:noFill/>
                    </a:lnT>
                    <a:lnB>
                      <a:noFill/>
                    </a:lnB>
                    <a:solidFill>
                      <a:srgbClr val="C6EFCE"/>
                    </a:solidFill>
                  </a:tcPr>
                </a:tc>
                <a:tc>
                  <a:txBody>
                    <a:bodyPr/>
                    <a:lstStyle/>
                    <a:p>
                      <a:pPr algn="ctr" fontAlgn="b"/>
                      <a:r>
                        <a:rPr lang="it-IT" sz="1200" b="0" i="0" u="none" strike="noStrike">
                          <a:solidFill>
                            <a:srgbClr val="006100"/>
                          </a:solidFill>
                          <a:effectLst/>
                          <a:latin typeface="Calibri" panose="020F0502020204030204" pitchFamily="34" charset="0"/>
                        </a:rPr>
                        <a:t>     1.066 </a:t>
                      </a:r>
                    </a:p>
                  </a:txBody>
                  <a:tcPr marL="7620" marR="7620" marT="7620" marB="0" anchor="b">
                    <a:lnL>
                      <a:noFill/>
                    </a:lnL>
                    <a:lnR>
                      <a:noFill/>
                    </a:lnR>
                    <a:lnT>
                      <a:noFill/>
                    </a:lnT>
                    <a:lnB>
                      <a:noFill/>
                    </a:lnB>
                    <a:solidFill>
                      <a:srgbClr val="C6EFCE"/>
                    </a:solidFill>
                  </a:tcPr>
                </a:tc>
                <a:tc>
                  <a:txBody>
                    <a:bodyPr/>
                    <a:lstStyle/>
                    <a:p>
                      <a:pPr algn="ctr" fontAlgn="b"/>
                      <a:r>
                        <a:rPr lang="it-IT" sz="1200" b="0" i="0" u="none" strike="noStrike">
                          <a:solidFill>
                            <a:srgbClr val="006100"/>
                          </a:solidFill>
                          <a:effectLst/>
                          <a:latin typeface="Calibri" panose="020F0502020204030204" pitchFamily="34" charset="0"/>
                        </a:rPr>
                        <a:t>     1.201 </a:t>
                      </a:r>
                    </a:p>
                  </a:txBody>
                  <a:tcPr marL="7620" marR="7620" marT="7620" marB="0" anchor="b">
                    <a:lnL>
                      <a:noFill/>
                    </a:lnL>
                    <a:lnR>
                      <a:noFill/>
                    </a:lnR>
                    <a:lnT>
                      <a:noFill/>
                    </a:lnT>
                    <a:lnB>
                      <a:noFill/>
                    </a:lnB>
                    <a:solidFill>
                      <a:srgbClr val="C6EFCE"/>
                    </a:solidFill>
                  </a:tcPr>
                </a:tc>
                <a:tc>
                  <a:txBody>
                    <a:bodyPr/>
                    <a:lstStyle/>
                    <a:p>
                      <a:pPr algn="ctr" fontAlgn="b"/>
                      <a:r>
                        <a:rPr lang="it-IT" sz="1200" b="0" i="0" u="none" strike="noStrike">
                          <a:solidFill>
                            <a:srgbClr val="006100"/>
                          </a:solidFill>
                          <a:effectLst/>
                          <a:latin typeface="Calibri" panose="020F0502020204030204" pitchFamily="34" charset="0"/>
                        </a:rPr>
                        <a:t>     1.336 </a:t>
                      </a:r>
                    </a:p>
                  </a:txBody>
                  <a:tcPr marL="7620" marR="7620" marT="7620" marB="0" anchor="b">
                    <a:lnL>
                      <a:noFill/>
                    </a:lnL>
                    <a:lnR>
                      <a:noFill/>
                    </a:lnR>
                    <a:lnT>
                      <a:noFill/>
                    </a:lnT>
                    <a:lnB>
                      <a:noFill/>
                    </a:lnB>
                    <a:solidFill>
                      <a:srgbClr val="C6EFCE"/>
                    </a:solidFill>
                  </a:tcPr>
                </a:tc>
                <a:extLst>
                  <a:ext uri="{0D108BD9-81ED-4DB2-BD59-A6C34878D82A}">
                    <a16:rowId xmlns:a16="http://schemas.microsoft.com/office/drawing/2014/main" val="3902802412"/>
                  </a:ext>
                </a:extLst>
              </a:tr>
              <a:tr h="288109">
                <a:tc>
                  <a:txBody>
                    <a:bodyPr/>
                    <a:lstStyle/>
                    <a:p>
                      <a:pPr algn="ctr" fontAlgn="b"/>
                      <a:r>
                        <a:rPr lang="it-IT" sz="1200" b="1" i="0" u="none" strike="noStrike">
                          <a:solidFill>
                            <a:srgbClr val="000000"/>
                          </a:solidFill>
                          <a:effectLst/>
                          <a:latin typeface="Calibri" panose="020F0502020204030204" pitchFamily="34" charset="0"/>
                        </a:rPr>
                        <a:t>20,5%</a:t>
                      </a:r>
                    </a:p>
                  </a:txBody>
                  <a:tcPr marL="7620" marR="7620" marT="7620" marB="0" anchor="b">
                    <a:lnL>
                      <a:noFill/>
                    </a:lnL>
                    <a:lnR>
                      <a:noFill/>
                    </a:lnR>
                    <a:lnT>
                      <a:noFill/>
                    </a:lnT>
                    <a:lnB>
                      <a:noFill/>
                    </a:lnB>
                    <a:solidFill>
                      <a:srgbClr val="D9D9D9"/>
                    </a:solidFill>
                  </a:tcPr>
                </a:tc>
                <a:tc>
                  <a:txBody>
                    <a:bodyPr/>
                    <a:lstStyle/>
                    <a:p>
                      <a:pPr algn="ctr" fontAlgn="b"/>
                      <a:r>
                        <a:rPr lang="it-IT" sz="1200" b="1" i="0" u="none" strike="noStrike">
                          <a:solidFill>
                            <a:srgbClr val="000000"/>
                          </a:solidFill>
                          <a:effectLst/>
                          <a:latin typeface="Calibri" panose="020F0502020204030204" pitchFamily="34" charset="0"/>
                        </a:rPr>
                        <a:t>10,0%</a:t>
                      </a:r>
                    </a:p>
                  </a:txBody>
                  <a:tcPr marL="7620" marR="7620" marT="7620" marB="0" anchor="b">
                    <a:lnL>
                      <a:noFill/>
                    </a:lnL>
                    <a:lnR>
                      <a:noFill/>
                    </a:lnR>
                    <a:lnT>
                      <a:noFill/>
                    </a:lnT>
                    <a:lnB>
                      <a:noFill/>
                    </a:lnB>
                    <a:solidFill>
                      <a:srgbClr val="D9D9D9"/>
                    </a:solidFill>
                  </a:tcPr>
                </a:tc>
                <a:tc>
                  <a:txBody>
                    <a:bodyPr/>
                    <a:lstStyle/>
                    <a:p>
                      <a:pPr algn="ctr" fontAlgn="b"/>
                      <a:r>
                        <a:rPr lang="it-IT" sz="1200" b="1" i="0" u="none" strike="noStrike">
                          <a:solidFill>
                            <a:srgbClr val="000000"/>
                          </a:solidFill>
                          <a:effectLst/>
                          <a:latin typeface="Calibri" panose="020F0502020204030204" pitchFamily="34" charset="0"/>
                        </a:rPr>
                        <a:t>650</a:t>
                      </a:r>
                    </a:p>
                  </a:txBody>
                  <a:tcPr marL="7620" marR="7620" marT="7620" marB="0" anchor="b">
                    <a:lnL>
                      <a:noFill/>
                    </a:lnL>
                    <a:lnR>
                      <a:noFill/>
                    </a:lnR>
                    <a:lnT>
                      <a:noFill/>
                    </a:lnT>
                    <a:lnB>
                      <a:noFill/>
                    </a:lnB>
                    <a:solidFill>
                      <a:srgbClr val="D9D9D9"/>
                    </a:solidFill>
                  </a:tcPr>
                </a:tc>
                <a:tc>
                  <a:txBody>
                    <a:bodyPr/>
                    <a:lstStyle/>
                    <a:p>
                      <a:pPr algn="ctr" fontAlgn="b"/>
                      <a:r>
                        <a:rPr lang="it-IT" sz="1200" b="0" i="0" u="none" strike="noStrike">
                          <a:solidFill>
                            <a:srgbClr val="9C0006"/>
                          </a:solidFill>
                          <a:effectLst/>
                          <a:latin typeface="Calibri" panose="020F0502020204030204" pitchFamily="34" charset="0"/>
                        </a:rPr>
                        <a:t>-       517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372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226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81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006100"/>
                          </a:solidFill>
                          <a:effectLst/>
                          <a:latin typeface="Calibri" panose="020F0502020204030204" pitchFamily="34" charset="0"/>
                        </a:rPr>
                        <a:t>           64 </a:t>
                      </a:r>
                    </a:p>
                  </a:txBody>
                  <a:tcPr marL="7620" marR="7620" marT="7620" marB="0" anchor="b">
                    <a:lnL>
                      <a:noFill/>
                    </a:lnL>
                    <a:lnR>
                      <a:noFill/>
                    </a:lnR>
                    <a:lnT>
                      <a:noFill/>
                    </a:lnT>
                    <a:lnB>
                      <a:noFill/>
                    </a:lnB>
                    <a:solidFill>
                      <a:srgbClr val="C6EFCE"/>
                    </a:solidFill>
                  </a:tcPr>
                </a:tc>
                <a:tc>
                  <a:txBody>
                    <a:bodyPr/>
                    <a:lstStyle/>
                    <a:p>
                      <a:pPr algn="ctr" fontAlgn="b"/>
                      <a:r>
                        <a:rPr lang="it-IT" sz="1200" b="0" i="0" u="none" strike="noStrike">
                          <a:solidFill>
                            <a:srgbClr val="006100"/>
                          </a:solidFill>
                          <a:effectLst/>
                          <a:latin typeface="Calibri" panose="020F0502020204030204" pitchFamily="34" charset="0"/>
                        </a:rPr>
                        <a:t>        210 </a:t>
                      </a:r>
                    </a:p>
                  </a:txBody>
                  <a:tcPr marL="7620" marR="7620" marT="7620" marB="0" anchor="b">
                    <a:lnL>
                      <a:noFill/>
                    </a:lnL>
                    <a:lnR>
                      <a:noFill/>
                    </a:lnR>
                    <a:lnT>
                      <a:noFill/>
                    </a:lnT>
                    <a:lnB>
                      <a:noFill/>
                    </a:lnB>
                    <a:solidFill>
                      <a:srgbClr val="C6EFCE"/>
                    </a:solidFill>
                  </a:tcPr>
                </a:tc>
                <a:tc>
                  <a:txBody>
                    <a:bodyPr/>
                    <a:lstStyle/>
                    <a:p>
                      <a:pPr algn="ctr" fontAlgn="b"/>
                      <a:r>
                        <a:rPr lang="it-IT" sz="1200" b="0" i="0" u="none" strike="noStrike">
                          <a:solidFill>
                            <a:srgbClr val="006100"/>
                          </a:solidFill>
                          <a:effectLst/>
                          <a:latin typeface="Calibri" panose="020F0502020204030204" pitchFamily="34" charset="0"/>
                        </a:rPr>
                        <a:t>        355 </a:t>
                      </a:r>
                    </a:p>
                  </a:txBody>
                  <a:tcPr marL="7620" marR="7620" marT="7620" marB="0" anchor="b">
                    <a:lnL>
                      <a:noFill/>
                    </a:lnL>
                    <a:lnR>
                      <a:noFill/>
                    </a:lnR>
                    <a:lnT>
                      <a:noFill/>
                    </a:lnT>
                    <a:lnB>
                      <a:noFill/>
                    </a:lnB>
                    <a:solidFill>
                      <a:srgbClr val="C6EFCE"/>
                    </a:solidFill>
                  </a:tcPr>
                </a:tc>
                <a:tc>
                  <a:txBody>
                    <a:bodyPr/>
                    <a:lstStyle/>
                    <a:p>
                      <a:pPr algn="ctr" fontAlgn="b"/>
                      <a:r>
                        <a:rPr lang="it-IT" sz="1200" b="0" i="0" u="none" strike="noStrike">
                          <a:solidFill>
                            <a:srgbClr val="006100"/>
                          </a:solidFill>
                          <a:effectLst/>
                          <a:latin typeface="Calibri" panose="020F0502020204030204" pitchFamily="34" charset="0"/>
                        </a:rPr>
                        <a:t>        500 </a:t>
                      </a:r>
                    </a:p>
                  </a:txBody>
                  <a:tcPr marL="7620" marR="7620" marT="7620" marB="0" anchor="b">
                    <a:lnL>
                      <a:noFill/>
                    </a:lnL>
                    <a:lnR>
                      <a:noFill/>
                    </a:lnR>
                    <a:lnT>
                      <a:noFill/>
                    </a:lnT>
                    <a:lnB>
                      <a:noFill/>
                    </a:lnB>
                    <a:solidFill>
                      <a:srgbClr val="C6EFCE"/>
                    </a:solidFill>
                  </a:tcPr>
                </a:tc>
                <a:tc>
                  <a:txBody>
                    <a:bodyPr/>
                    <a:lstStyle/>
                    <a:p>
                      <a:pPr algn="ctr" fontAlgn="b"/>
                      <a:r>
                        <a:rPr lang="it-IT" sz="1200" b="0" i="0" u="none" strike="noStrike">
                          <a:solidFill>
                            <a:srgbClr val="006100"/>
                          </a:solidFill>
                          <a:effectLst/>
                          <a:latin typeface="Calibri" panose="020F0502020204030204" pitchFamily="34" charset="0"/>
                        </a:rPr>
                        <a:t>        645 </a:t>
                      </a:r>
                    </a:p>
                  </a:txBody>
                  <a:tcPr marL="7620" marR="7620" marT="7620" marB="0" anchor="b">
                    <a:lnL>
                      <a:noFill/>
                    </a:lnL>
                    <a:lnR>
                      <a:noFill/>
                    </a:lnR>
                    <a:lnT>
                      <a:noFill/>
                    </a:lnT>
                    <a:lnB>
                      <a:noFill/>
                    </a:lnB>
                    <a:solidFill>
                      <a:srgbClr val="C6EFCE"/>
                    </a:solidFill>
                  </a:tcPr>
                </a:tc>
                <a:tc>
                  <a:txBody>
                    <a:bodyPr/>
                    <a:lstStyle/>
                    <a:p>
                      <a:pPr algn="ctr" fontAlgn="b"/>
                      <a:r>
                        <a:rPr lang="it-IT" sz="1200" b="0" i="0" u="none" strike="noStrike">
                          <a:solidFill>
                            <a:srgbClr val="006100"/>
                          </a:solidFill>
                          <a:effectLst/>
                          <a:latin typeface="Calibri" panose="020F0502020204030204" pitchFamily="34" charset="0"/>
                        </a:rPr>
                        <a:t>        791 </a:t>
                      </a:r>
                    </a:p>
                  </a:txBody>
                  <a:tcPr marL="7620" marR="7620" marT="7620" marB="0" anchor="b">
                    <a:lnL>
                      <a:noFill/>
                    </a:lnL>
                    <a:lnR>
                      <a:noFill/>
                    </a:lnR>
                    <a:lnT>
                      <a:noFill/>
                    </a:lnT>
                    <a:lnB>
                      <a:noFill/>
                    </a:lnB>
                    <a:solidFill>
                      <a:srgbClr val="C6EFCE"/>
                    </a:solidFill>
                  </a:tcPr>
                </a:tc>
                <a:tc>
                  <a:txBody>
                    <a:bodyPr/>
                    <a:lstStyle/>
                    <a:p>
                      <a:pPr algn="ctr" fontAlgn="b"/>
                      <a:r>
                        <a:rPr lang="it-IT" sz="1200" b="0" i="0" u="none" strike="noStrike" dirty="0">
                          <a:solidFill>
                            <a:srgbClr val="006100"/>
                          </a:solidFill>
                          <a:effectLst/>
                          <a:latin typeface="Calibri" panose="020F0502020204030204" pitchFamily="34" charset="0"/>
                        </a:rPr>
                        <a:t>        936 </a:t>
                      </a:r>
                    </a:p>
                  </a:txBody>
                  <a:tcPr marL="7620" marR="7620" marT="7620" marB="0" anchor="b">
                    <a:lnL>
                      <a:noFill/>
                    </a:lnL>
                    <a:lnR>
                      <a:noFill/>
                    </a:lnR>
                    <a:lnT>
                      <a:noFill/>
                    </a:lnT>
                    <a:lnB>
                      <a:noFill/>
                    </a:lnB>
                    <a:solidFill>
                      <a:srgbClr val="C6EFCE"/>
                    </a:solidFill>
                  </a:tcPr>
                </a:tc>
                <a:tc>
                  <a:txBody>
                    <a:bodyPr/>
                    <a:lstStyle/>
                    <a:p>
                      <a:pPr algn="ctr" fontAlgn="b"/>
                      <a:r>
                        <a:rPr lang="it-IT" sz="1200" b="0" i="0" u="none" strike="noStrike" dirty="0">
                          <a:solidFill>
                            <a:srgbClr val="006100"/>
                          </a:solidFill>
                          <a:effectLst/>
                          <a:latin typeface="Calibri" panose="020F0502020204030204" pitchFamily="34" charset="0"/>
                        </a:rPr>
                        <a:t>     1.081 </a:t>
                      </a:r>
                    </a:p>
                  </a:txBody>
                  <a:tcPr marL="7620" marR="7620" marT="7620" marB="0" anchor="b">
                    <a:lnL>
                      <a:noFill/>
                    </a:lnL>
                    <a:lnR>
                      <a:noFill/>
                    </a:lnR>
                    <a:lnT>
                      <a:noFill/>
                    </a:lnT>
                    <a:lnB>
                      <a:noFill/>
                    </a:lnB>
                    <a:solidFill>
                      <a:srgbClr val="C6EFCE"/>
                    </a:solidFill>
                  </a:tcPr>
                </a:tc>
                <a:tc>
                  <a:txBody>
                    <a:bodyPr/>
                    <a:lstStyle/>
                    <a:p>
                      <a:pPr algn="ctr" fontAlgn="b"/>
                      <a:r>
                        <a:rPr lang="it-IT" sz="1200" b="0" i="0" u="none" strike="noStrike" dirty="0">
                          <a:solidFill>
                            <a:srgbClr val="006100"/>
                          </a:solidFill>
                          <a:effectLst/>
                          <a:latin typeface="Calibri" panose="020F0502020204030204" pitchFamily="34" charset="0"/>
                        </a:rPr>
                        <a:t>     1.227 </a:t>
                      </a:r>
                    </a:p>
                  </a:txBody>
                  <a:tcPr marL="7620" marR="7620" marT="7620" marB="0" anchor="b">
                    <a:lnL>
                      <a:noFill/>
                    </a:lnL>
                    <a:lnR>
                      <a:noFill/>
                    </a:lnR>
                    <a:lnT>
                      <a:noFill/>
                    </a:lnT>
                    <a:lnB>
                      <a:noFill/>
                    </a:lnB>
                    <a:solidFill>
                      <a:srgbClr val="C6EFCE"/>
                    </a:solidFill>
                  </a:tcPr>
                </a:tc>
                <a:tc>
                  <a:txBody>
                    <a:bodyPr/>
                    <a:lstStyle/>
                    <a:p>
                      <a:pPr algn="ctr" fontAlgn="b"/>
                      <a:r>
                        <a:rPr lang="it-IT" sz="1200" b="0" i="0" u="none" strike="noStrike">
                          <a:solidFill>
                            <a:srgbClr val="006100"/>
                          </a:solidFill>
                          <a:effectLst/>
                          <a:latin typeface="Calibri" panose="020F0502020204030204" pitchFamily="34" charset="0"/>
                        </a:rPr>
                        <a:t>     1.372 </a:t>
                      </a:r>
                    </a:p>
                  </a:txBody>
                  <a:tcPr marL="7620" marR="7620" marT="7620" marB="0" anchor="b">
                    <a:lnL>
                      <a:noFill/>
                    </a:lnL>
                    <a:lnR>
                      <a:noFill/>
                    </a:lnR>
                    <a:lnT>
                      <a:noFill/>
                    </a:lnT>
                    <a:lnB>
                      <a:noFill/>
                    </a:lnB>
                    <a:solidFill>
                      <a:srgbClr val="C6EFCE"/>
                    </a:solidFill>
                  </a:tcPr>
                </a:tc>
                <a:tc>
                  <a:txBody>
                    <a:bodyPr/>
                    <a:lstStyle/>
                    <a:p>
                      <a:pPr algn="ctr" fontAlgn="b"/>
                      <a:r>
                        <a:rPr lang="it-IT" sz="1200" b="0" i="0" u="none" strike="noStrike">
                          <a:solidFill>
                            <a:srgbClr val="006100"/>
                          </a:solidFill>
                          <a:effectLst/>
                          <a:latin typeface="Calibri" panose="020F0502020204030204" pitchFamily="34" charset="0"/>
                        </a:rPr>
                        <a:t>     1.517 </a:t>
                      </a:r>
                    </a:p>
                  </a:txBody>
                  <a:tcPr marL="7620" marR="7620" marT="7620" marB="0" anchor="b">
                    <a:lnL>
                      <a:noFill/>
                    </a:lnL>
                    <a:lnR>
                      <a:noFill/>
                    </a:lnR>
                    <a:lnT>
                      <a:noFill/>
                    </a:lnT>
                    <a:lnB>
                      <a:noFill/>
                    </a:lnB>
                    <a:solidFill>
                      <a:srgbClr val="C6EFCE"/>
                    </a:solidFill>
                  </a:tcPr>
                </a:tc>
                <a:extLst>
                  <a:ext uri="{0D108BD9-81ED-4DB2-BD59-A6C34878D82A}">
                    <a16:rowId xmlns:a16="http://schemas.microsoft.com/office/drawing/2014/main" val="725399790"/>
                  </a:ext>
                </a:extLst>
              </a:tr>
              <a:tr h="288109">
                <a:tc>
                  <a:txBody>
                    <a:bodyPr/>
                    <a:lstStyle/>
                    <a:p>
                      <a:pPr algn="ctr" fontAlgn="b"/>
                      <a:r>
                        <a:rPr lang="it-IT" sz="1200" b="1" i="0" u="none" strike="noStrike">
                          <a:solidFill>
                            <a:srgbClr val="000000"/>
                          </a:solidFill>
                          <a:effectLst/>
                          <a:latin typeface="Calibri" panose="020F0502020204030204" pitchFamily="34" charset="0"/>
                        </a:rPr>
                        <a:t>22,0%</a:t>
                      </a:r>
                    </a:p>
                  </a:txBody>
                  <a:tcPr marL="7620" marR="7620" marT="7620" marB="0" anchor="b">
                    <a:lnL>
                      <a:noFill/>
                    </a:lnL>
                    <a:lnR>
                      <a:noFill/>
                    </a:lnR>
                    <a:lnT>
                      <a:noFill/>
                    </a:lnT>
                    <a:lnB>
                      <a:noFill/>
                    </a:lnB>
                    <a:solidFill>
                      <a:srgbClr val="D9D9D9"/>
                    </a:solidFill>
                  </a:tcPr>
                </a:tc>
                <a:tc>
                  <a:txBody>
                    <a:bodyPr/>
                    <a:lstStyle/>
                    <a:p>
                      <a:pPr algn="ctr" fontAlgn="b"/>
                      <a:r>
                        <a:rPr lang="it-IT" sz="1200" b="1" i="0" u="none" strike="noStrike">
                          <a:solidFill>
                            <a:srgbClr val="000000"/>
                          </a:solidFill>
                          <a:effectLst/>
                          <a:latin typeface="Calibri" panose="020F0502020204030204" pitchFamily="34" charset="0"/>
                        </a:rPr>
                        <a:t>10,7%</a:t>
                      </a:r>
                    </a:p>
                  </a:txBody>
                  <a:tcPr marL="7620" marR="7620" marT="7620" marB="0" anchor="b">
                    <a:lnL>
                      <a:noFill/>
                    </a:lnL>
                    <a:lnR>
                      <a:noFill/>
                    </a:lnR>
                    <a:lnT>
                      <a:noFill/>
                    </a:lnT>
                    <a:lnB>
                      <a:noFill/>
                    </a:lnB>
                    <a:solidFill>
                      <a:srgbClr val="D9D9D9"/>
                    </a:solidFill>
                  </a:tcPr>
                </a:tc>
                <a:tc>
                  <a:txBody>
                    <a:bodyPr/>
                    <a:lstStyle/>
                    <a:p>
                      <a:pPr algn="ctr" fontAlgn="b"/>
                      <a:r>
                        <a:rPr lang="it-IT" sz="1200" b="1" i="0" u="none" strike="noStrike">
                          <a:solidFill>
                            <a:srgbClr val="000000"/>
                          </a:solidFill>
                          <a:effectLst/>
                          <a:latin typeface="Calibri" panose="020F0502020204030204" pitchFamily="34" charset="0"/>
                        </a:rPr>
                        <a:t>697</a:t>
                      </a:r>
                    </a:p>
                  </a:txBody>
                  <a:tcPr marL="7620" marR="7620" marT="7620" marB="0" anchor="b">
                    <a:lnL>
                      <a:noFill/>
                    </a:lnL>
                    <a:lnR>
                      <a:noFill/>
                    </a:lnR>
                    <a:lnT>
                      <a:noFill/>
                    </a:lnT>
                    <a:lnB>
                      <a:noFill/>
                    </a:lnB>
                    <a:solidFill>
                      <a:srgbClr val="D9D9D9"/>
                    </a:solidFill>
                  </a:tcPr>
                </a:tc>
                <a:tc>
                  <a:txBody>
                    <a:bodyPr/>
                    <a:lstStyle/>
                    <a:p>
                      <a:pPr algn="ctr" fontAlgn="b"/>
                      <a:r>
                        <a:rPr lang="it-IT" sz="1200" b="0" i="0" u="none" strike="noStrike">
                          <a:solidFill>
                            <a:srgbClr val="9C0006"/>
                          </a:solidFill>
                          <a:effectLst/>
                          <a:latin typeface="Calibri" panose="020F0502020204030204" pitchFamily="34" charset="0"/>
                        </a:rPr>
                        <a:t>-       501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345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9C0006"/>
                          </a:solidFill>
                          <a:effectLst/>
                          <a:latin typeface="Calibri" panose="020F0502020204030204" pitchFamily="34" charset="0"/>
                        </a:rPr>
                        <a:t>-       190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dirty="0">
                          <a:solidFill>
                            <a:srgbClr val="9C0006"/>
                          </a:solidFill>
                          <a:effectLst/>
                          <a:latin typeface="Calibri" panose="020F0502020204030204" pitchFamily="34" charset="0"/>
                        </a:rPr>
                        <a:t>-         34 </a:t>
                      </a:r>
                    </a:p>
                  </a:txBody>
                  <a:tcPr marL="7620" marR="7620" marT="7620" marB="0" anchor="b">
                    <a:lnL>
                      <a:noFill/>
                    </a:lnL>
                    <a:lnR>
                      <a:noFill/>
                    </a:lnR>
                    <a:lnT>
                      <a:noFill/>
                    </a:lnT>
                    <a:lnB>
                      <a:noFill/>
                    </a:lnB>
                    <a:solidFill>
                      <a:srgbClr val="FFC7CE"/>
                    </a:solidFill>
                  </a:tcPr>
                </a:tc>
                <a:tc>
                  <a:txBody>
                    <a:bodyPr/>
                    <a:lstStyle/>
                    <a:p>
                      <a:pPr algn="ctr" fontAlgn="b"/>
                      <a:r>
                        <a:rPr lang="it-IT" sz="1200" b="0" i="0" u="none" strike="noStrike">
                          <a:solidFill>
                            <a:srgbClr val="006100"/>
                          </a:solidFill>
                          <a:effectLst/>
                          <a:latin typeface="Calibri" panose="020F0502020204030204" pitchFamily="34" charset="0"/>
                        </a:rPr>
                        <a:t>        122 </a:t>
                      </a:r>
                    </a:p>
                  </a:txBody>
                  <a:tcPr marL="7620" marR="7620" marT="7620" marB="0" anchor="b">
                    <a:lnL>
                      <a:noFill/>
                    </a:lnL>
                    <a:lnR>
                      <a:noFill/>
                    </a:lnR>
                    <a:lnT>
                      <a:noFill/>
                    </a:lnT>
                    <a:lnB>
                      <a:noFill/>
                    </a:lnB>
                    <a:solidFill>
                      <a:srgbClr val="C6EFCE"/>
                    </a:solidFill>
                  </a:tcPr>
                </a:tc>
                <a:tc>
                  <a:txBody>
                    <a:bodyPr/>
                    <a:lstStyle/>
                    <a:p>
                      <a:pPr algn="ctr" fontAlgn="b"/>
                      <a:r>
                        <a:rPr lang="it-IT" sz="1200" b="0" i="0" u="none" strike="noStrike">
                          <a:solidFill>
                            <a:srgbClr val="006100"/>
                          </a:solidFill>
                          <a:effectLst/>
                          <a:latin typeface="Calibri" panose="020F0502020204030204" pitchFamily="34" charset="0"/>
                        </a:rPr>
                        <a:t>        278 </a:t>
                      </a:r>
                    </a:p>
                  </a:txBody>
                  <a:tcPr marL="7620" marR="7620" marT="7620" marB="0" anchor="b">
                    <a:lnL>
                      <a:noFill/>
                    </a:lnL>
                    <a:lnR>
                      <a:noFill/>
                    </a:lnR>
                    <a:lnT>
                      <a:noFill/>
                    </a:lnT>
                    <a:lnB>
                      <a:noFill/>
                    </a:lnB>
                    <a:solidFill>
                      <a:srgbClr val="C6EFCE"/>
                    </a:solidFill>
                  </a:tcPr>
                </a:tc>
                <a:tc>
                  <a:txBody>
                    <a:bodyPr/>
                    <a:lstStyle/>
                    <a:p>
                      <a:pPr algn="ctr" fontAlgn="b"/>
                      <a:r>
                        <a:rPr lang="it-IT" sz="1200" b="0" i="0" u="none" strike="noStrike">
                          <a:solidFill>
                            <a:srgbClr val="006100"/>
                          </a:solidFill>
                          <a:effectLst/>
                          <a:latin typeface="Calibri" panose="020F0502020204030204" pitchFamily="34" charset="0"/>
                        </a:rPr>
                        <a:t>        434 </a:t>
                      </a:r>
                    </a:p>
                  </a:txBody>
                  <a:tcPr marL="7620" marR="7620" marT="7620" marB="0" anchor="b">
                    <a:lnL>
                      <a:noFill/>
                    </a:lnL>
                    <a:lnR>
                      <a:noFill/>
                    </a:lnR>
                    <a:lnT>
                      <a:noFill/>
                    </a:lnT>
                    <a:lnB>
                      <a:noFill/>
                    </a:lnB>
                    <a:solidFill>
                      <a:srgbClr val="C6EFCE"/>
                    </a:solidFill>
                  </a:tcPr>
                </a:tc>
                <a:tc>
                  <a:txBody>
                    <a:bodyPr/>
                    <a:lstStyle/>
                    <a:p>
                      <a:pPr algn="ctr" fontAlgn="b"/>
                      <a:r>
                        <a:rPr lang="it-IT" sz="1200" b="0" i="0" u="none" strike="noStrike" dirty="0">
                          <a:solidFill>
                            <a:srgbClr val="006100"/>
                          </a:solidFill>
                          <a:effectLst/>
                          <a:latin typeface="Calibri" panose="020F0502020204030204" pitchFamily="34" charset="0"/>
                        </a:rPr>
                        <a:t>        590 </a:t>
                      </a:r>
                    </a:p>
                  </a:txBody>
                  <a:tcPr marL="7620" marR="7620" marT="7620" marB="0" anchor="b">
                    <a:lnL>
                      <a:noFill/>
                    </a:lnL>
                    <a:lnR>
                      <a:noFill/>
                    </a:lnR>
                    <a:lnT>
                      <a:noFill/>
                    </a:lnT>
                    <a:lnB>
                      <a:noFill/>
                    </a:lnB>
                    <a:solidFill>
                      <a:srgbClr val="C6EFCE"/>
                    </a:solidFill>
                  </a:tcPr>
                </a:tc>
                <a:tc>
                  <a:txBody>
                    <a:bodyPr/>
                    <a:lstStyle/>
                    <a:p>
                      <a:pPr algn="ctr" fontAlgn="b"/>
                      <a:r>
                        <a:rPr lang="it-IT" sz="1200" b="0" i="0" u="none" strike="noStrike">
                          <a:solidFill>
                            <a:srgbClr val="006100"/>
                          </a:solidFill>
                          <a:effectLst/>
                          <a:latin typeface="Calibri" panose="020F0502020204030204" pitchFamily="34" charset="0"/>
                        </a:rPr>
                        <a:t>        746 </a:t>
                      </a:r>
                    </a:p>
                  </a:txBody>
                  <a:tcPr marL="7620" marR="7620" marT="7620" marB="0" anchor="b">
                    <a:lnL>
                      <a:noFill/>
                    </a:lnL>
                    <a:lnR>
                      <a:noFill/>
                    </a:lnR>
                    <a:lnT>
                      <a:noFill/>
                    </a:lnT>
                    <a:lnB>
                      <a:noFill/>
                    </a:lnB>
                    <a:solidFill>
                      <a:srgbClr val="C6EFCE"/>
                    </a:solidFill>
                  </a:tcPr>
                </a:tc>
                <a:tc>
                  <a:txBody>
                    <a:bodyPr/>
                    <a:lstStyle/>
                    <a:p>
                      <a:pPr algn="ctr" fontAlgn="b"/>
                      <a:r>
                        <a:rPr lang="it-IT" sz="1200" b="0" i="0" u="none" strike="noStrike">
                          <a:solidFill>
                            <a:srgbClr val="006100"/>
                          </a:solidFill>
                          <a:effectLst/>
                          <a:latin typeface="Calibri" panose="020F0502020204030204" pitchFamily="34" charset="0"/>
                        </a:rPr>
                        <a:t>        902 </a:t>
                      </a:r>
                    </a:p>
                  </a:txBody>
                  <a:tcPr marL="7620" marR="7620" marT="7620" marB="0" anchor="b">
                    <a:lnL>
                      <a:noFill/>
                    </a:lnL>
                    <a:lnR>
                      <a:noFill/>
                    </a:lnR>
                    <a:lnT>
                      <a:noFill/>
                    </a:lnT>
                    <a:lnB>
                      <a:noFill/>
                    </a:lnB>
                    <a:solidFill>
                      <a:srgbClr val="C6EFCE"/>
                    </a:solidFill>
                  </a:tcPr>
                </a:tc>
                <a:tc>
                  <a:txBody>
                    <a:bodyPr/>
                    <a:lstStyle/>
                    <a:p>
                      <a:pPr algn="ctr" fontAlgn="b"/>
                      <a:r>
                        <a:rPr lang="it-IT" sz="1200" b="0" i="0" u="none" strike="noStrike">
                          <a:solidFill>
                            <a:srgbClr val="006100"/>
                          </a:solidFill>
                          <a:effectLst/>
                          <a:latin typeface="Calibri" panose="020F0502020204030204" pitchFamily="34" charset="0"/>
                        </a:rPr>
                        <a:t>     1.058 </a:t>
                      </a:r>
                    </a:p>
                  </a:txBody>
                  <a:tcPr marL="7620" marR="7620" marT="7620" marB="0" anchor="b">
                    <a:lnL>
                      <a:noFill/>
                    </a:lnL>
                    <a:lnR>
                      <a:noFill/>
                    </a:lnR>
                    <a:lnT>
                      <a:noFill/>
                    </a:lnT>
                    <a:lnB>
                      <a:noFill/>
                    </a:lnB>
                    <a:solidFill>
                      <a:srgbClr val="C6EFCE"/>
                    </a:solidFill>
                  </a:tcPr>
                </a:tc>
                <a:tc>
                  <a:txBody>
                    <a:bodyPr/>
                    <a:lstStyle/>
                    <a:p>
                      <a:pPr algn="ctr" fontAlgn="b"/>
                      <a:r>
                        <a:rPr lang="it-IT" sz="1200" b="0" i="0" u="none" strike="noStrike" dirty="0">
                          <a:solidFill>
                            <a:srgbClr val="006100"/>
                          </a:solidFill>
                          <a:effectLst/>
                          <a:latin typeface="Calibri" panose="020F0502020204030204" pitchFamily="34" charset="0"/>
                        </a:rPr>
                        <a:t>     1.214 </a:t>
                      </a:r>
                    </a:p>
                  </a:txBody>
                  <a:tcPr marL="7620" marR="7620" marT="7620" marB="0" anchor="b">
                    <a:lnL>
                      <a:noFill/>
                    </a:lnL>
                    <a:lnR>
                      <a:noFill/>
                    </a:lnR>
                    <a:lnT>
                      <a:noFill/>
                    </a:lnT>
                    <a:lnB>
                      <a:noFill/>
                    </a:lnB>
                    <a:solidFill>
                      <a:srgbClr val="C6EFCE"/>
                    </a:solidFill>
                  </a:tcPr>
                </a:tc>
                <a:tc>
                  <a:txBody>
                    <a:bodyPr/>
                    <a:lstStyle/>
                    <a:p>
                      <a:pPr algn="ctr" fontAlgn="b"/>
                      <a:r>
                        <a:rPr lang="it-IT" sz="1200" b="0" i="0" u="none" strike="noStrike" dirty="0">
                          <a:solidFill>
                            <a:srgbClr val="006100"/>
                          </a:solidFill>
                          <a:effectLst/>
                          <a:latin typeface="Calibri" panose="020F0502020204030204" pitchFamily="34" charset="0"/>
                        </a:rPr>
                        <a:t>     1.370 </a:t>
                      </a:r>
                    </a:p>
                  </a:txBody>
                  <a:tcPr marL="7620" marR="7620" marT="7620" marB="0" anchor="b">
                    <a:lnL>
                      <a:noFill/>
                    </a:lnL>
                    <a:lnR>
                      <a:noFill/>
                    </a:lnR>
                    <a:lnT>
                      <a:noFill/>
                    </a:lnT>
                    <a:lnB>
                      <a:noFill/>
                    </a:lnB>
                    <a:solidFill>
                      <a:srgbClr val="C6EFCE"/>
                    </a:solidFill>
                  </a:tcPr>
                </a:tc>
                <a:tc>
                  <a:txBody>
                    <a:bodyPr/>
                    <a:lstStyle/>
                    <a:p>
                      <a:pPr algn="ctr" fontAlgn="b"/>
                      <a:r>
                        <a:rPr lang="it-IT" sz="1200" b="0" i="0" u="none" strike="noStrike" dirty="0">
                          <a:solidFill>
                            <a:srgbClr val="006100"/>
                          </a:solidFill>
                          <a:effectLst/>
                          <a:latin typeface="Calibri" panose="020F0502020204030204" pitchFamily="34" charset="0"/>
                        </a:rPr>
                        <a:t>     1.526 </a:t>
                      </a:r>
                    </a:p>
                  </a:txBody>
                  <a:tcPr marL="7620" marR="7620" marT="7620" marB="0" anchor="b">
                    <a:lnL>
                      <a:noFill/>
                    </a:lnL>
                    <a:lnR>
                      <a:noFill/>
                    </a:lnR>
                    <a:lnT>
                      <a:noFill/>
                    </a:lnT>
                    <a:lnB>
                      <a:noFill/>
                    </a:lnB>
                    <a:solidFill>
                      <a:srgbClr val="C6EFCE"/>
                    </a:solidFill>
                  </a:tcPr>
                </a:tc>
                <a:tc>
                  <a:txBody>
                    <a:bodyPr/>
                    <a:lstStyle/>
                    <a:p>
                      <a:pPr algn="ctr" fontAlgn="b"/>
                      <a:r>
                        <a:rPr lang="it-IT" sz="1200" b="0" i="0" u="none" strike="noStrike" dirty="0">
                          <a:solidFill>
                            <a:srgbClr val="006100"/>
                          </a:solidFill>
                          <a:effectLst/>
                          <a:latin typeface="Calibri" panose="020F0502020204030204" pitchFamily="34" charset="0"/>
                        </a:rPr>
                        <a:t>     1.682 </a:t>
                      </a:r>
                    </a:p>
                  </a:txBody>
                  <a:tcPr marL="7620" marR="7620" marT="7620" marB="0" anchor="b">
                    <a:lnL>
                      <a:noFill/>
                    </a:lnL>
                    <a:lnR>
                      <a:noFill/>
                    </a:lnR>
                    <a:lnT>
                      <a:noFill/>
                    </a:lnT>
                    <a:lnB>
                      <a:noFill/>
                    </a:lnB>
                    <a:solidFill>
                      <a:srgbClr val="C6EFCE"/>
                    </a:solidFill>
                  </a:tcPr>
                </a:tc>
                <a:extLst>
                  <a:ext uri="{0D108BD9-81ED-4DB2-BD59-A6C34878D82A}">
                    <a16:rowId xmlns:a16="http://schemas.microsoft.com/office/drawing/2014/main" val="3146665494"/>
                  </a:ext>
                </a:extLst>
              </a:tr>
            </a:tbl>
          </a:graphicData>
        </a:graphic>
      </p:graphicFrame>
      <p:sp>
        <p:nvSpPr>
          <p:cNvPr id="11" name="CasellaDiTesto 10">
            <a:extLst>
              <a:ext uri="{FF2B5EF4-FFF2-40B4-BE49-F238E27FC236}">
                <a16:creationId xmlns:a16="http://schemas.microsoft.com/office/drawing/2014/main" id="{E5A7BDEC-01DB-9F6A-4248-7BAE2F2E5150}"/>
              </a:ext>
            </a:extLst>
          </p:cNvPr>
          <p:cNvSpPr txBox="1"/>
          <p:nvPr/>
        </p:nvSpPr>
        <p:spPr>
          <a:xfrm>
            <a:off x="10103224" y="6611779"/>
            <a:ext cx="2571078" cy="246221"/>
          </a:xfrm>
          <a:prstGeom prst="rect">
            <a:avLst/>
          </a:prstGeom>
          <a:noFill/>
        </p:spPr>
        <p:txBody>
          <a:bodyPr wrap="square" rtlCol="0">
            <a:spAutoFit/>
          </a:bodyPr>
          <a:lstStyle/>
          <a:p>
            <a:pPr algn="ctr"/>
            <a:r>
              <a:rPr lang="it-IT" sz="1000" dirty="0">
                <a:latin typeface="Calibri" panose="020F0502020204030204" pitchFamily="34" charset="0"/>
                <a:cs typeface="Calibri" panose="020F0502020204030204" pitchFamily="34" charset="0"/>
              </a:rPr>
              <a:t>Valori in migliaia di euro</a:t>
            </a:r>
          </a:p>
        </p:txBody>
      </p:sp>
    </p:spTree>
    <p:extLst>
      <p:ext uri="{BB962C8B-B14F-4D97-AF65-F5344CB8AC3E}">
        <p14:creationId xmlns:p14="http://schemas.microsoft.com/office/powerpoint/2010/main" val="37982616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4">
            <a:extLst>
              <a:ext uri="{FF2B5EF4-FFF2-40B4-BE49-F238E27FC236}">
                <a16:creationId xmlns:a16="http://schemas.microsoft.com/office/drawing/2014/main" id="{D821187E-58C4-623F-D262-2910309E3B32}"/>
              </a:ext>
            </a:extLst>
          </p:cNvPr>
          <p:cNvSpPr/>
          <p:nvPr/>
        </p:nvSpPr>
        <p:spPr>
          <a:xfrm>
            <a:off x="965200" y="146817"/>
            <a:ext cx="11150600" cy="1137319"/>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it-IT" sz="4400" b="1" spc="-1" dirty="0">
                <a:solidFill>
                  <a:srgbClr val="000000"/>
                </a:solidFill>
                <a:latin typeface="Calibri"/>
                <a:ea typeface="DejaVu Sans"/>
              </a:rPr>
              <a:t>Simulazione DRT: simulazione 2</a:t>
            </a:r>
          </a:p>
          <a:p>
            <a:pPr>
              <a:lnSpc>
                <a:spcPct val="100000"/>
              </a:lnSpc>
            </a:pPr>
            <a:r>
              <a:rPr lang="it-IT" sz="2400" b="1" spc="-1" dirty="0">
                <a:solidFill>
                  <a:srgbClr val="FFC000"/>
                </a:solidFill>
                <a:latin typeface="Calibri"/>
                <a:ea typeface="DejaVu Sans"/>
              </a:rPr>
              <a:t>Simulazione del servizio di trasporto pubblico a chiamata nella Valle Arroscia</a:t>
            </a:r>
            <a:endParaRPr lang="it-IT" sz="2400" b="1" strike="noStrike" spc="-1" dirty="0">
              <a:solidFill>
                <a:srgbClr val="FFC000"/>
              </a:solidFill>
              <a:latin typeface="Arial"/>
            </a:endParaRPr>
          </a:p>
        </p:txBody>
      </p:sp>
      <p:graphicFrame>
        <p:nvGraphicFramePr>
          <p:cNvPr id="11" name="Tabella 10">
            <a:extLst>
              <a:ext uri="{FF2B5EF4-FFF2-40B4-BE49-F238E27FC236}">
                <a16:creationId xmlns:a16="http://schemas.microsoft.com/office/drawing/2014/main" id="{B597ED30-3263-5D02-A6CC-D824091230FE}"/>
              </a:ext>
            </a:extLst>
          </p:cNvPr>
          <p:cNvGraphicFramePr>
            <a:graphicFrameLocks noGrp="1"/>
          </p:cNvGraphicFramePr>
          <p:nvPr>
            <p:extLst>
              <p:ext uri="{D42A27DB-BD31-4B8C-83A1-F6EECF244321}">
                <p14:modId xmlns:p14="http://schemas.microsoft.com/office/powerpoint/2010/main" val="4030713826"/>
              </p:ext>
            </p:extLst>
          </p:nvPr>
        </p:nvGraphicFramePr>
        <p:xfrm>
          <a:off x="155999" y="1341386"/>
          <a:ext cx="11880002" cy="5270393"/>
        </p:xfrm>
        <a:graphic>
          <a:graphicData uri="http://schemas.openxmlformats.org/drawingml/2006/table">
            <a:tbl>
              <a:tblPr/>
              <a:tblGrid>
                <a:gridCol w="1086372">
                  <a:extLst>
                    <a:ext uri="{9D8B030D-6E8A-4147-A177-3AD203B41FA5}">
                      <a16:colId xmlns:a16="http://schemas.microsoft.com/office/drawing/2014/main" val="4255950333"/>
                    </a:ext>
                  </a:extLst>
                </a:gridCol>
                <a:gridCol w="806017">
                  <a:extLst>
                    <a:ext uri="{9D8B030D-6E8A-4147-A177-3AD203B41FA5}">
                      <a16:colId xmlns:a16="http://schemas.microsoft.com/office/drawing/2014/main" val="34362540"/>
                    </a:ext>
                  </a:extLst>
                </a:gridCol>
                <a:gridCol w="841063">
                  <a:extLst>
                    <a:ext uri="{9D8B030D-6E8A-4147-A177-3AD203B41FA5}">
                      <a16:colId xmlns:a16="http://schemas.microsoft.com/office/drawing/2014/main" val="3628739746"/>
                    </a:ext>
                  </a:extLst>
                </a:gridCol>
                <a:gridCol w="609770">
                  <a:extLst>
                    <a:ext uri="{9D8B030D-6E8A-4147-A177-3AD203B41FA5}">
                      <a16:colId xmlns:a16="http://schemas.microsoft.com/office/drawing/2014/main" val="2603001500"/>
                    </a:ext>
                  </a:extLst>
                </a:gridCol>
                <a:gridCol w="609770">
                  <a:extLst>
                    <a:ext uri="{9D8B030D-6E8A-4147-A177-3AD203B41FA5}">
                      <a16:colId xmlns:a16="http://schemas.microsoft.com/office/drawing/2014/main" val="177202602"/>
                    </a:ext>
                  </a:extLst>
                </a:gridCol>
                <a:gridCol w="609770">
                  <a:extLst>
                    <a:ext uri="{9D8B030D-6E8A-4147-A177-3AD203B41FA5}">
                      <a16:colId xmlns:a16="http://schemas.microsoft.com/office/drawing/2014/main" val="749780722"/>
                    </a:ext>
                  </a:extLst>
                </a:gridCol>
                <a:gridCol w="609770">
                  <a:extLst>
                    <a:ext uri="{9D8B030D-6E8A-4147-A177-3AD203B41FA5}">
                      <a16:colId xmlns:a16="http://schemas.microsoft.com/office/drawing/2014/main" val="3305178986"/>
                    </a:ext>
                  </a:extLst>
                </a:gridCol>
                <a:gridCol w="609770">
                  <a:extLst>
                    <a:ext uri="{9D8B030D-6E8A-4147-A177-3AD203B41FA5}">
                      <a16:colId xmlns:a16="http://schemas.microsoft.com/office/drawing/2014/main" val="1444025417"/>
                    </a:ext>
                  </a:extLst>
                </a:gridCol>
                <a:gridCol w="609770">
                  <a:extLst>
                    <a:ext uri="{9D8B030D-6E8A-4147-A177-3AD203B41FA5}">
                      <a16:colId xmlns:a16="http://schemas.microsoft.com/office/drawing/2014/main" val="2481127290"/>
                    </a:ext>
                  </a:extLst>
                </a:gridCol>
                <a:gridCol w="609770">
                  <a:extLst>
                    <a:ext uri="{9D8B030D-6E8A-4147-A177-3AD203B41FA5}">
                      <a16:colId xmlns:a16="http://schemas.microsoft.com/office/drawing/2014/main" val="3590219588"/>
                    </a:ext>
                  </a:extLst>
                </a:gridCol>
                <a:gridCol w="609770">
                  <a:extLst>
                    <a:ext uri="{9D8B030D-6E8A-4147-A177-3AD203B41FA5}">
                      <a16:colId xmlns:a16="http://schemas.microsoft.com/office/drawing/2014/main" val="2121510849"/>
                    </a:ext>
                  </a:extLst>
                </a:gridCol>
                <a:gridCol w="609770">
                  <a:extLst>
                    <a:ext uri="{9D8B030D-6E8A-4147-A177-3AD203B41FA5}">
                      <a16:colId xmlns:a16="http://schemas.microsoft.com/office/drawing/2014/main" val="1900642125"/>
                    </a:ext>
                  </a:extLst>
                </a:gridCol>
                <a:gridCol w="609770">
                  <a:extLst>
                    <a:ext uri="{9D8B030D-6E8A-4147-A177-3AD203B41FA5}">
                      <a16:colId xmlns:a16="http://schemas.microsoft.com/office/drawing/2014/main" val="2926857249"/>
                    </a:ext>
                  </a:extLst>
                </a:gridCol>
                <a:gridCol w="609770">
                  <a:extLst>
                    <a:ext uri="{9D8B030D-6E8A-4147-A177-3AD203B41FA5}">
                      <a16:colId xmlns:a16="http://schemas.microsoft.com/office/drawing/2014/main" val="4265544297"/>
                    </a:ext>
                  </a:extLst>
                </a:gridCol>
                <a:gridCol w="609770">
                  <a:extLst>
                    <a:ext uri="{9D8B030D-6E8A-4147-A177-3AD203B41FA5}">
                      <a16:colId xmlns:a16="http://schemas.microsoft.com/office/drawing/2014/main" val="1485351762"/>
                    </a:ext>
                  </a:extLst>
                </a:gridCol>
                <a:gridCol w="609770">
                  <a:extLst>
                    <a:ext uri="{9D8B030D-6E8A-4147-A177-3AD203B41FA5}">
                      <a16:colId xmlns:a16="http://schemas.microsoft.com/office/drawing/2014/main" val="3909162006"/>
                    </a:ext>
                  </a:extLst>
                </a:gridCol>
                <a:gridCol w="609770">
                  <a:extLst>
                    <a:ext uri="{9D8B030D-6E8A-4147-A177-3AD203B41FA5}">
                      <a16:colId xmlns:a16="http://schemas.microsoft.com/office/drawing/2014/main" val="1907363770"/>
                    </a:ext>
                  </a:extLst>
                </a:gridCol>
                <a:gridCol w="609770">
                  <a:extLst>
                    <a:ext uri="{9D8B030D-6E8A-4147-A177-3AD203B41FA5}">
                      <a16:colId xmlns:a16="http://schemas.microsoft.com/office/drawing/2014/main" val="2466442707"/>
                    </a:ext>
                  </a:extLst>
                </a:gridCol>
              </a:tblGrid>
              <a:tr h="454745">
                <a:tc gridSpan="18">
                  <a:txBody>
                    <a:bodyPr/>
                    <a:lstStyle/>
                    <a:p>
                      <a:pPr algn="ctr" fontAlgn="b"/>
                      <a:r>
                        <a:rPr lang="it-IT" sz="2400" b="1" i="0" u="none" strike="noStrike" dirty="0">
                          <a:solidFill>
                            <a:srgbClr val="FFFFFF"/>
                          </a:solidFill>
                          <a:effectLst/>
                          <a:latin typeface="Calibri" panose="020F0502020204030204" pitchFamily="34" charset="0"/>
                        </a:rPr>
                        <a:t> Scenario 2: Simulazione senza tempi di attesa - Break </a:t>
                      </a:r>
                      <a:r>
                        <a:rPr lang="it-IT" sz="2400" b="1" i="0" u="none" strike="noStrike" dirty="0" err="1">
                          <a:solidFill>
                            <a:srgbClr val="FFFFFF"/>
                          </a:solidFill>
                          <a:effectLst/>
                          <a:latin typeface="Calibri" panose="020F0502020204030204" pitchFamily="34" charset="0"/>
                        </a:rPr>
                        <a:t>even</a:t>
                      </a:r>
                      <a:r>
                        <a:rPr lang="it-IT" sz="2400" b="1" i="0" u="none" strike="noStrike" dirty="0">
                          <a:solidFill>
                            <a:srgbClr val="FFFFFF"/>
                          </a:solidFill>
                          <a:effectLst/>
                          <a:latin typeface="Calibri" panose="020F0502020204030204" pitchFamily="34" charset="0"/>
                        </a:rPr>
                        <a:t> complessivo Elaborazioni: </a:t>
                      </a:r>
                      <a:r>
                        <a:rPr lang="it-IT" sz="2400" b="1" i="0" u="none" strike="noStrike" dirty="0" err="1">
                          <a:solidFill>
                            <a:srgbClr val="FFFFFF"/>
                          </a:solidFill>
                          <a:effectLst/>
                          <a:latin typeface="Calibri" panose="020F0502020204030204" pitchFamily="34" charset="0"/>
                        </a:rPr>
                        <a:t>TeMA</a:t>
                      </a:r>
                      <a:r>
                        <a:rPr lang="it-IT" sz="2400" b="1" i="0" u="none" strike="noStrike" dirty="0">
                          <a:solidFill>
                            <a:srgbClr val="FFFFFF"/>
                          </a:solidFill>
                          <a:effectLst/>
                          <a:latin typeface="Calibri" panose="020F0502020204030204" pitchFamily="34" charset="0"/>
                        </a:rPr>
                        <a:t> </a:t>
                      </a:r>
                    </a:p>
                  </a:txBody>
                  <a:tcPr marL="7620" marR="7620" marT="7620" marB="0" anchor="ctr">
                    <a:lnL>
                      <a:noFill/>
                    </a:lnL>
                    <a:lnR>
                      <a:noFill/>
                    </a:lnR>
                    <a:lnT>
                      <a:noFill/>
                    </a:lnT>
                    <a:lnB>
                      <a:noFill/>
                    </a:lnB>
                    <a:solidFill>
                      <a:srgbClr val="757171"/>
                    </a:solidFill>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230959236"/>
                  </a:ext>
                </a:extLst>
              </a:tr>
              <a:tr h="617988">
                <a:tc>
                  <a:txBody>
                    <a:bodyPr/>
                    <a:lstStyle/>
                    <a:p>
                      <a:pPr algn="ctr" fontAlgn="b"/>
                      <a:r>
                        <a:rPr lang="it-IT" sz="1200" b="1" i="0" u="none" strike="noStrike" dirty="0">
                          <a:solidFill>
                            <a:srgbClr val="000000"/>
                          </a:solidFill>
                          <a:effectLst/>
                          <a:latin typeface="Calibri" panose="020F0502020204030204" pitchFamily="34" charset="0"/>
                        </a:rPr>
                        <a:t>%  Domanda potenziale</a:t>
                      </a:r>
                    </a:p>
                  </a:txBody>
                  <a:tcPr marL="7620" marR="7620" marT="7620" marB="0" anchor="ctr">
                    <a:lnL>
                      <a:noFill/>
                    </a:lnL>
                    <a:lnR>
                      <a:noFill/>
                    </a:lnR>
                    <a:lnT>
                      <a:noFill/>
                    </a:lnT>
                    <a:lnB>
                      <a:noFill/>
                    </a:lnB>
                    <a:solidFill>
                      <a:srgbClr val="D9D9D9"/>
                    </a:solidFill>
                  </a:tcPr>
                </a:tc>
                <a:tc>
                  <a:txBody>
                    <a:bodyPr/>
                    <a:lstStyle/>
                    <a:p>
                      <a:pPr algn="ctr" fontAlgn="b"/>
                      <a:r>
                        <a:rPr lang="it-IT" sz="1200" b="1" i="0" u="none" strike="noStrike" dirty="0">
                          <a:solidFill>
                            <a:srgbClr val="000000"/>
                          </a:solidFill>
                          <a:effectLst/>
                          <a:latin typeface="Calibri" panose="020F0502020204030204" pitchFamily="34" charset="0"/>
                        </a:rPr>
                        <a:t>Quota su totale</a:t>
                      </a:r>
                    </a:p>
                  </a:txBody>
                  <a:tcPr marL="7620" marR="7620" marT="7620" marB="0" anchor="ctr">
                    <a:lnL>
                      <a:noFill/>
                    </a:lnL>
                    <a:lnR>
                      <a:noFill/>
                    </a:lnR>
                    <a:lnT>
                      <a:noFill/>
                    </a:lnT>
                    <a:lnB>
                      <a:noFill/>
                    </a:lnB>
                    <a:solidFill>
                      <a:srgbClr val="D9D9D9"/>
                    </a:solidFill>
                  </a:tcPr>
                </a:tc>
                <a:tc>
                  <a:txBody>
                    <a:bodyPr/>
                    <a:lstStyle/>
                    <a:p>
                      <a:pPr algn="ctr" fontAlgn="b"/>
                      <a:r>
                        <a:rPr lang="it-IT" sz="1200" b="1" i="0" u="none" strike="noStrike" dirty="0">
                          <a:solidFill>
                            <a:srgbClr val="000000"/>
                          </a:solidFill>
                          <a:effectLst/>
                          <a:latin typeface="Calibri" panose="020F0502020204030204" pitchFamily="34" charset="0"/>
                        </a:rPr>
                        <a:t>Pax/gg</a:t>
                      </a:r>
                    </a:p>
                  </a:txBody>
                  <a:tcPr marL="7620" marR="7620" marT="7620" marB="0" anchor="ctr">
                    <a:lnL>
                      <a:noFill/>
                    </a:lnL>
                    <a:lnR>
                      <a:noFill/>
                    </a:lnR>
                    <a:lnT>
                      <a:noFill/>
                    </a:lnT>
                    <a:lnB>
                      <a:noFill/>
                    </a:lnB>
                    <a:solidFill>
                      <a:srgbClr val="D9D9D9"/>
                    </a:solidFill>
                  </a:tcPr>
                </a:tc>
                <a:tc>
                  <a:txBody>
                    <a:bodyPr/>
                    <a:lstStyle/>
                    <a:p>
                      <a:pPr algn="l" fontAlgn="b"/>
                      <a:r>
                        <a:rPr lang="it-IT" sz="1200" b="1" i="0" u="none" strike="noStrike">
                          <a:solidFill>
                            <a:srgbClr val="000000"/>
                          </a:solidFill>
                          <a:effectLst/>
                          <a:latin typeface="Calibri" panose="020F0502020204030204" pitchFamily="34" charset="0"/>
                        </a:rPr>
                        <a:t>    1,00 € </a:t>
                      </a:r>
                    </a:p>
                  </a:txBody>
                  <a:tcPr marL="7620" marR="7620" marT="7620" marB="0" anchor="ctr">
                    <a:lnL>
                      <a:noFill/>
                    </a:lnL>
                    <a:lnR>
                      <a:noFill/>
                    </a:lnR>
                    <a:lnT>
                      <a:noFill/>
                    </a:lnT>
                    <a:lnB>
                      <a:noFill/>
                    </a:lnB>
                    <a:solidFill>
                      <a:srgbClr val="D9D9D9"/>
                    </a:solidFill>
                  </a:tcPr>
                </a:tc>
                <a:tc>
                  <a:txBody>
                    <a:bodyPr/>
                    <a:lstStyle/>
                    <a:p>
                      <a:pPr algn="l" fontAlgn="b"/>
                      <a:r>
                        <a:rPr lang="it-IT" sz="1200" b="1" i="0" u="none" strike="noStrike" dirty="0">
                          <a:solidFill>
                            <a:srgbClr val="000000"/>
                          </a:solidFill>
                          <a:effectLst/>
                          <a:latin typeface="Calibri" panose="020F0502020204030204" pitchFamily="34" charset="0"/>
                        </a:rPr>
                        <a:t>    1,25 € </a:t>
                      </a:r>
                    </a:p>
                  </a:txBody>
                  <a:tcPr marL="7620" marR="7620" marT="7620" marB="0" anchor="ctr">
                    <a:lnL>
                      <a:noFill/>
                    </a:lnL>
                    <a:lnR>
                      <a:noFill/>
                    </a:lnR>
                    <a:lnT>
                      <a:noFill/>
                    </a:lnT>
                    <a:lnB>
                      <a:noFill/>
                    </a:lnB>
                    <a:solidFill>
                      <a:srgbClr val="D9D9D9"/>
                    </a:solidFill>
                  </a:tcPr>
                </a:tc>
                <a:tc>
                  <a:txBody>
                    <a:bodyPr/>
                    <a:lstStyle/>
                    <a:p>
                      <a:pPr algn="l" fontAlgn="b"/>
                      <a:r>
                        <a:rPr lang="it-IT" sz="1200" b="1" i="0" u="none" strike="noStrike">
                          <a:solidFill>
                            <a:srgbClr val="000000"/>
                          </a:solidFill>
                          <a:effectLst/>
                          <a:latin typeface="Calibri" panose="020F0502020204030204" pitchFamily="34" charset="0"/>
                        </a:rPr>
                        <a:t>    1,50 € </a:t>
                      </a:r>
                    </a:p>
                  </a:txBody>
                  <a:tcPr marL="7620" marR="7620" marT="7620" marB="0" anchor="ctr">
                    <a:lnL>
                      <a:noFill/>
                    </a:lnL>
                    <a:lnR>
                      <a:noFill/>
                    </a:lnR>
                    <a:lnT>
                      <a:noFill/>
                    </a:lnT>
                    <a:lnB>
                      <a:noFill/>
                    </a:lnB>
                    <a:solidFill>
                      <a:srgbClr val="D9D9D9"/>
                    </a:solidFill>
                  </a:tcPr>
                </a:tc>
                <a:tc>
                  <a:txBody>
                    <a:bodyPr/>
                    <a:lstStyle/>
                    <a:p>
                      <a:pPr algn="l" fontAlgn="b"/>
                      <a:r>
                        <a:rPr lang="it-IT" sz="1200" b="1" i="0" u="none" strike="noStrike" dirty="0">
                          <a:solidFill>
                            <a:srgbClr val="000000"/>
                          </a:solidFill>
                          <a:effectLst/>
                          <a:latin typeface="Calibri" panose="020F0502020204030204" pitchFamily="34" charset="0"/>
                        </a:rPr>
                        <a:t>    1,75 € </a:t>
                      </a:r>
                    </a:p>
                  </a:txBody>
                  <a:tcPr marL="7620" marR="7620" marT="7620" marB="0" anchor="ctr">
                    <a:lnL>
                      <a:noFill/>
                    </a:lnL>
                    <a:lnR>
                      <a:noFill/>
                    </a:lnR>
                    <a:lnT>
                      <a:noFill/>
                    </a:lnT>
                    <a:lnB>
                      <a:noFill/>
                    </a:lnB>
                    <a:solidFill>
                      <a:srgbClr val="D9D9D9"/>
                    </a:solidFill>
                  </a:tcPr>
                </a:tc>
                <a:tc>
                  <a:txBody>
                    <a:bodyPr/>
                    <a:lstStyle/>
                    <a:p>
                      <a:pPr algn="l" fontAlgn="b"/>
                      <a:r>
                        <a:rPr lang="it-IT" sz="1200" b="1" i="0" u="none" strike="noStrike">
                          <a:solidFill>
                            <a:srgbClr val="000000"/>
                          </a:solidFill>
                          <a:effectLst/>
                          <a:latin typeface="Calibri" panose="020F0502020204030204" pitchFamily="34" charset="0"/>
                        </a:rPr>
                        <a:t>    2,00 € </a:t>
                      </a:r>
                    </a:p>
                  </a:txBody>
                  <a:tcPr marL="7620" marR="7620" marT="7620" marB="0" anchor="ctr">
                    <a:lnL>
                      <a:noFill/>
                    </a:lnL>
                    <a:lnR>
                      <a:noFill/>
                    </a:lnR>
                    <a:lnT>
                      <a:noFill/>
                    </a:lnT>
                    <a:lnB>
                      <a:noFill/>
                    </a:lnB>
                    <a:solidFill>
                      <a:srgbClr val="D9D9D9"/>
                    </a:solidFill>
                  </a:tcPr>
                </a:tc>
                <a:tc>
                  <a:txBody>
                    <a:bodyPr/>
                    <a:lstStyle/>
                    <a:p>
                      <a:pPr algn="l" fontAlgn="b"/>
                      <a:r>
                        <a:rPr lang="it-IT" sz="1200" b="1" i="0" u="none" strike="noStrike" dirty="0">
                          <a:solidFill>
                            <a:srgbClr val="000000"/>
                          </a:solidFill>
                          <a:effectLst/>
                          <a:latin typeface="Calibri" panose="020F0502020204030204" pitchFamily="34" charset="0"/>
                        </a:rPr>
                        <a:t>    2,25 € </a:t>
                      </a:r>
                    </a:p>
                  </a:txBody>
                  <a:tcPr marL="7620" marR="7620" marT="7620" marB="0" anchor="ctr">
                    <a:lnL>
                      <a:noFill/>
                    </a:lnL>
                    <a:lnR>
                      <a:noFill/>
                    </a:lnR>
                    <a:lnT>
                      <a:noFill/>
                    </a:lnT>
                    <a:lnB>
                      <a:noFill/>
                    </a:lnB>
                    <a:solidFill>
                      <a:srgbClr val="D9D9D9"/>
                    </a:solidFill>
                  </a:tcPr>
                </a:tc>
                <a:tc>
                  <a:txBody>
                    <a:bodyPr/>
                    <a:lstStyle/>
                    <a:p>
                      <a:pPr algn="l" fontAlgn="b"/>
                      <a:r>
                        <a:rPr lang="it-IT" sz="1200" b="1" i="0" u="none" strike="noStrike" dirty="0">
                          <a:solidFill>
                            <a:srgbClr val="000000"/>
                          </a:solidFill>
                          <a:effectLst/>
                          <a:latin typeface="Calibri" panose="020F0502020204030204" pitchFamily="34" charset="0"/>
                        </a:rPr>
                        <a:t>    2,50 € </a:t>
                      </a:r>
                    </a:p>
                  </a:txBody>
                  <a:tcPr marL="7620" marR="7620" marT="7620" marB="0" anchor="ctr">
                    <a:lnL>
                      <a:noFill/>
                    </a:lnL>
                    <a:lnR>
                      <a:noFill/>
                    </a:lnR>
                    <a:lnT>
                      <a:noFill/>
                    </a:lnT>
                    <a:lnB>
                      <a:noFill/>
                    </a:lnB>
                    <a:solidFill>
                      <a:srgbClr val="D9D9D9"/>
                    </a:solidFill>
                  </a:tcPr>
                </a:tc>
                <a:tc>
                  <a:txBody>
                    <a:bodyPr/>
                    <a:lstStyle/>
                    <a:p>
                      <a:pPr algn="l" fontAlgn="b"/>
                      <a:r>
                        <a:rPr lang="it-IT" sz="1200" b="1" i="0" u="none" strike="noStrike" dirty="0">
                          <a:solidFill>
                            <a:srgbClr val="000000"/>
                          </a:solidFill>
                          <a:effectLst/>
                          <a:latin typeface="Calibri" panose="020F0502020204030204" pitchFamily="34" charset="0"/>
                        </a:rPr>
                        <a:t>    2,75 € </a:t>
                      </a:r>
                    </a:p>
                  </a:txBody>
                  <a:tcPr marL="7620" marR="7620" marT="7620" marB="0" anchor="ctr">
                    <a:lnL>
                      <a:noFill/>
                    </a:lnL>
                    <a:lnR>
                      <a:noFill/>
                    </a:lnR>
                    <a:lnT>
                      <a:noFill/>
                    </a:lnT>
                    <a:lnB>
                      <a:noFill/>
                    </a:lnB>
                    <a:solidFill>
                      <a:srgbClr val="D9D9D9"/>
                    </a:solidFill>
                  </a:tcPr>
                </a:tc>
                <a:tc>
                  <a:txBody>
                    <a:bodyPr/>
                    <a:lstStyle/>
                    <a:p>
                      <a:pPr algn="l" fontAlgn="b"/>
                      <a:r>
                        <a:rPr lang="it-IT" sz="1200" b="1" i="0" u="none" strike="noStrike" dirty="0">
                          <a:solidFill>
                            <a:srgbClr val="000000"/>
                          </a:solidFill>
                          <a:effectLst/>
                          <a:latin typeface="Calibri" panose="020F0502020204030204" pitchFamily="34" charset="0"/>
                        </a:rPr>
                        <a:t>    3,00 € </a:t>
                      </a:r>
                    </a:p>
                  </a:txBody>
                  <a:tcPr marL="7620" marR="7620" marT="7620" marB="0" anchor="ctr">
                    <a:lnL>
                      <a:noFill/>
                    </a:lnL>
                    <a:lnR>
                      <a:noFill/>
                    </a:lnR>
                    <a:lnT>
                      <a:noFill/>
                    </a:lnT>
                    <a:lnB>
                      <a:noFill/>
                    </a:lnB>
                    <a:solidFill>
                      <a:srgbClr val="D9D9D9"/>
                    </a:solidFill>
                  </a:tcPr>
                </a:tc>
                <a:tc>
                  <a:txBody>
                    <a:bodyPr/>
                    <a:lstStyle/>
                    <a:p>
                      <a:pPr algn="l" fontAlgn="b"/>
                      <a:r>
                        <a:rPr lang="it-IT" sz="1200" b="1" i="0" u="none" strike="noStrike" dirty="0">
                          <a:solidFill>
                            <a:srgbClr val="000000"/>
                          </a:solidFill>
                          <a:effectLst/>
                          <a:latin typeface="Calibri" panose="020F0502020204030204" pitchFamily="34" charset="0"/>
                        </a:rPr>
                        <a:t>    3,25 € </a:t>
                      </a:r>
                    </a:p>
                  </a:txBody>
                  <a:tcPr marL="7620" marR="7620" marT="7620" marB="0" anchor="ctr">
                    <a:lnL>
                      <a:noFill/>
                    </a:lnL>
                    <a:lnR>
                      <a:noFill/>
                    </a:lnR>
                    <a:lnT>
                      <a:noFill/>
                    </a:lnT>
                    <a:lnB>
                      <a:noFill/>
                    </a:lnB>
                    <a:solidFill>
                      <a:srgbClr val="D9D9D9"/>
                    </a:solidFill>
                  </a:tcPr>
                </a:tc>
                <a:tc>
                  <a:txBody>
                    <a:bodyPr/>
                    <a:lstStyle/>
                    <a:p>
                      <a:pPr algn="l" fontAlgn="b"/>
                      <a:r>
                        <a:rPr lang="it-IT" sz="1200" b="1" i="0" u="none" strike="noStrike" dirty="0">
                          <a:solidFill>
                            <a:srgbClr val="000000"/>
                          </a:solidFill>
                          <a:effectLst/>
                          <a:latin typeface="Calibri" panose="020F0502020204030204" pitchFamily="34" charset="0"/>
                        </a:rPr>
                        <a:t>    3,50 € </a:t>
                      </a:r>
                    </a:p>
                  </a:txBody>
                  <a:tcPr marL="7620" marR="7620" marT="7620" marB="0" anchor="ctr">
                    <a:lnL>
                      <a:noFill/>
                    </a:lnL>
                    <a:lnR>
                      <a:noFill/>
                    </a:lnR>
                    <a:lnT>
                      <a:noFill/>
                    </a:lnT>
                    <a:lnB>
                      <a:noFill/>
                    </a:lnB>
                    <a:solidFill>
                      <a:srgbClr val="D9D9D9"/>
                    </a:solidFill>
                  </a:tcPr>
                </a:tc>
                <a:tc>
                  <a:txBody>
                    <a:bodyPr/>
                    <a:lstStyle/>
                    <a:p>
                      <a:pPr algn="l" fontAlgn="b"/>
                      <a:r>
                        <a:rPr lang="it-IT" sz="1200" b="1" i="0" u="none" strike="noStrike" dirty="0">
                          <a:solidFill>
                            <a:srgbClr val="000000"/>
                          </a:solidFill>
                          <a:effectLst/>
                          <a:latin typeface="Calibri" panose="020F0502020204030204" pitchFamily="34" charset="0"/>
                        </a:rPr>
                        <a:t>    3,75 € </a:t>
                      </a:r>
                    </a:p>
                  </a:txBody>
                  <a:tcPr marL="7620" marR="7620" marT="7620" marB="0" anchor="ctr">
                    <a:lnL>
                      <a:noFill/>
                    </a:lnL>
                    <a:lnR>
                      <a:noFill/>
                    </a:lnR>
                    <a:lnT>
                      <a:noFill/>
                    </a:lnT>
                    <a:lnB>
                      <a:noFill/>
                    </a:lnB>
                    <a:solidFill>
                      <a:srgbClr val="D9D9D9"/>
                    </a:solidFill>
                  </a:tcPr>
                </a:tc>
                <a:tc>
                  <a:txBody>
                    <a:bodyPr/>
                    <a:lstStyle/>
                    <a:p>
                      <a:pPr algn="l" fontAlgn="b"/>
                      <a:r>
                        <a:rPr lang="it-IT" sz="1200" b="1" i="0" u="none" strike="noStrike" dirty="0">
                          <a:solidFill>
                            <a:srgbClr val="000000"/>
                          </a:solidFill>
                          <a:effectLst/>
                          <a:latin typeface="Calibri" panose="020F0502020204030204" pitchFamily="34" charset="0"/>
                        </a:rPr>
                        <a:t>    4,00 € </a:t>
                      </a:r>
                    </a:p>
                  </a:txBody>
                  <a:tcPr marL="7620" marR="7620" marT="7620" marB="0" anchor="ctr">
                    <a:lnL>
                      <a:noFill/>
                    </a:lnL>
                    <a:lnR>
                      <a:noFill/>
                    </a:lnR>
                    <a:lnT>
                      <a:noFill/>
                    </a:lnT>
                    <a:lnB>
                      <a:noFill/>
                    </a:lnB>
                    <a:solidFill>
                      <a:srgbClr val="D9D9D9"/>
                    </a:solidFill>
                  </a:tcPr>
                </a:tc>
                <a:tc>
                  <a:txBody>
                    <a:bodyPr/>
                    <a:lstStyle/>
                    <a:p>
                      <a:pPr algn="l" fontAlgn="b"/>
                      <a:r>
                        <a:rPr lang="it-IT" sz="1200" b="1" i="0" u="none" strike="noStrike" dirty="0">
                          <a:solidFill>
                            <a:srgbClr val="000000"/>
                          </a:solidFill>
                          <a:effectLst/>
                          <a:latin typeface="Calibri" panose="020F0502020204030204" pitchFamily="34" charset="0"/>
                        </a:rPr>
                        <a:t>    4,25 € </a:t>
                      </a:r>
                    </a:p>
                  </a:txBody>
                  <a:tcPr marL="7620" marR="7620" marT="7620" marB="0" anchor="ctr">
                    <a:lnL>
                      <a:noFill/>
                    </a:lnL>
                    <a:lnR>
                      <a:noFill/>
                    </a:lnR>
                    <a:lnT>
                      <a:noFill/>
                    </a:lnT>
                    <a:lnB>
                      <a:noFill/>
                    </a:lnB>
                    <a:solidFill>
                      <a:srgbClr val="D9D9D9"/>
                    </a:solidFill>
                  </a:tcPr>
                </a:tc>
                <a:tc>
                  <a:txBody>
                    <a:bodyPr/>
                    <a:lstStyle/>
                    <a:p>
                      <a:pPr algn="l" fontAlgn="b"/>
                      <a:r>
                        <a:rPr lang="it-IT" sz="1200" b="1" i="0" u="none" strike="noStrike" dirty="0">
                          <a:solidFill>
                            <a:srgbClr val="000000"/>
                          </a:solidFill>
                          <a:effectLst/>
                          <a:latin typeface="Calibri" panose="020F0502020204030204" pitchFamily="34" charset="0"/>
                        </a:rPr>
                        <a:t>    4,50 € </a:t>
                      </a:r>
                    </a:p>
                  </a:txBody>
                  <a:tcPr marL="7620" marR="7620" marT="7620" marB="0" anchor="ctr">
                    <a:lnL>
                      <a:noFill/>
                    </a:lnL>
                    <a:lnR>
                      <a:noFill/>
                    </a:lnR>
                    <a:lnT>
                      <a:noFill/>
                    </a:lnT>
                    <a:lnB>
                      <a:noFill/>
                    </a:lnB>
                    <a:solidFill>
                      <a:srgbClr val="D9D9D9"/>
                    </a:solidFill>
                  </a:tcPr>
                </a:tc>
                <a:extLst>
                  <a:ext uri="{0D108BD9-81ED-4DB2-BD59-A6C34878D82A}">
                    <a16:rowId xmlns:a16="http://schemas.microsoft.com/office/drawing/2014/main" val="1316743261"/>
                  </a:ext>
                </a:extLst>
              </a:tr>
              <a:tr h="279844">
                <a:tc>
                  <a:txBody>
                    <a:bodyPr/>
                    <a:lstStyle/>
                    <a:p>
                      <a:pPr algn="ctr" fontAlgn="b"/>
                      <a:r>
                        <a:rPr lang="it-IT" sz="1200" b="1" i="0" u="none" strike="noStrike">
                          <a:solidFill>
                            <a:srgbClr val="000000"/>
                          </a:solidFill>
                          <a:effectLst/>
                          <a:latin typeface="Calibri" panose="020F0502020204030204" pitchFamily="34" charset="0"/>
                        </a:rPr>
                        <a:t>1,0%</a:t>
                      </a:r>
                    </a:p>
                  </a:txBody>
                  <a:tcPr marL="7620" marR="7620" marT="7620" marB="0" anchor="b">
                    <a:lnL>
                      <a:noFill/>
                    </a:lnL>
                    <a:lnR>
                      <a:noFill/>
                    </a:lnR>
                    <a:lnT>
                      <a:noFill/>
                    </a:lnT>
                    <a:lnB>
                      <a:noFill/>
                    </a:lnB>
                    <a:solidFill>
                      <a:srgbClr val="D9D9D9"/>
                    </a:solidFill>
                  </a:tcPr>
                </a:tc>
                <a:tc>
                  <a:txBody>
                    <a:bodyPr/>
                    <a:lstStyle/>
                    <a:p>
                      <a:pPr algn="ctr" fontAlgn="b"/>
                      <a:r>
                        <a:rPr lang="it-IT" sz="1200" b="1" i="0" u="none" strike="noStrike">
                          <a:solidFill>
                            <a:srgbClr val="000000"/>
                          </a:solidFill>
                          <a:effectLst/>
                          <a:latin typeface="Calibri" panose="020F0502020204030204" pitchFamily="34" charset="0"/>
                        </a:rPr>
                        <a:t>0,5%</a:t>
                      </a:r>
                    </a:p>
                  </a:txBody>
                  <a:tcPr marL="7620" marR="7620" marT="7620" marB="0" anchor="b">
                    <a:lnL>
                      <a:noFill/>
                    </a:lnL>
                    <a:lnR>
                      <a:noFill/>
                    </a:lnR>
                    <a:lnT>
                      <a:noFill/>
                    </a:lnT>
                    <a:lnB>
                      <a:noFill/>
                    </a:lnB>
                    <a:solidFill>
                      <a:srgbClr val="D9D9D9"/>
                    </a:solidFill>
                  </a:tcPr>
                </a:tc>
                <a:tc>
                  <a:txBody>
                    <a:bodyPr/>
                    <a:lstStyle/>
                    <a:p>
                      <a:pPr algn="ctr" fontAlgn="b"/>
                      <a:r>
                        <a:rPr lang="it-IT" sz="1200" b="1" i="0" u="none" strike="noStrike" dirty="0">
                          <a:solidFill>
                            <a:srgbClr val="000000"/>
                          </a:solidFill>
                          <a:effectLst/>
                          <a:latin typeface="Calibri" panose="020F0502020204030204" pitchFamily="34" charset="0"/>
                        </a:rPr>
                        <a:t>32</a:t>
                      </a:r>
                    </a:p>
                  </a:txBody>
                  <a:tcPr marL="7620" marR="7620" marT="7620" marB="0" anchor="b">
                    <a:lnL>
                      <a:noFill/>
                    </a:lnL>
                    <a:lnR>
                      <a:noFill/>
                    </a:lnR>
                    <a:lnT>
                      <a:noFill/>
                    </a:lnT>
                    <a:lnB>
                      <a:noFill/>
                    </a:lnB>
                    <a:solidFill>
                      <a:srgbClr val="D9D9D9"/>
                    </a:solidFill>
                  </a:tcPr>
                </a:tc>
                <a:tc>
                  <a:txBody>
                    <a:bodyPr/>
                    <a:lstStyle/>
                    <a:p>
                      <a:pPr algn="l" fontAlgn="b"/>
                      <a:r>
                        <a:rPr lang="it-IT" sz="1200" b="0" i="0" u="none" strike="noStrike">
                          <a:solidFill>
                            <a:srgbClr val="9C0006"/>
                          </a:solidFill>
                          <a:effectLst/>
                          <a:latin typeface="Calibri" panose="020F0502020204030204" pitchFamily="34" charset="0"/>
                        </a:rPr>
                        <a:t>-       508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9C0006"/>
                          </a:solidFill>
                          <a:effectLst/>
                          <a:latin typeface="Calibri" panose="020F0502020204030204" pitchFamily="34" charset="0"/>
                        </a:rPr>
                        <a:t>-       501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9C0006"/>
                          </a:solidFill>
                          <a:effectLst/>
                          <a:latin typeface="Calibri" panose="020F0502020204030204" pitchFamily="34" charset="0"/>
                        </a:rPr>
                        <a:t>-       493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9C0006"/>
                          </a:solidFill>
                          <a:effectLst/>
                          <a:latin typeface="Calibri" panose="020F0502020204030204" pitchFamily="34" charset="0"/>
                        </a:rPr>
                        <a:t>-       486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9C0006"/>
                          </a:solidFill>
                          <a:effectLst/>
                          <a:latin typeface="Calibri" panose="020F0502020204030204" pitchFamily="34" charset="0"/>
                        </a:rPr>
                        <a:t>-       479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9C0006"/>
                          </a:solidFill>
                          <a:effectLst/>
                          <a:latin typeface="Calibri" panose="020F0502020204030204" pitchFamily="34" charset="0"/>
                        </a:rPr>
                        <a:t>-       472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9C0006"/>
                          </a:solidFill>
                          <a:effectLst/>
                          <a:latin typeface="Calibri" panose="020F0502020204030204" pitchFamily="34" charset="0"/>
                        </a:rPr>
                        <a:t>-       465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9C0006"/>
                          </a:solidFill>
                          <a:effectLst/>
                          <a:latin typeface="Calibri" panose="020F0502020204030204" pitchFamily="34" charset="0"/>
                        </a:rPr>
                        <a:t>-       458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9C0006"/>
                          </a:solidFill>
                          <a:effectLst/>
                          <a:latin typeface="Calibri" panose="020F0502020204030204" pitchFamily="34" charset="0"/>
                        </a:rPr>
                        <a:t>-       451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9C0006"/>
                          </a:solidFill>
                          <a:effectLst/>
                          <a:latin typeface="Calibri" panose="020F0502020204030204" pitchFamily="34" charset="0"/>
                        </a:rPr>
                        <a:t>-       444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9C0006"/>
                          </a:solidFill>
                          <a:effectLst/>
                          <a:latin typeface="Calibri" panose="020F0502020204030204" pitchFamily="34" charset="0"/>
                        </a:rPr>
                        <a:t>-       437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9C0006"/>
                          </a:solidFill>
                          <a:effectLst/>
                          <a:latin typeface="Calibri" panose="020F0502020204030204" pitchFamily="34" charset="0"/>
                        </a:rPr>
                        <a:t>-       430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9C0006"/>
                          </a:solidFill>
                          <a:effectLst/>
                          <a:latin typeface="Calibri" panose="020F0502020204030204" pitchFamily="34" charset="0"/>
                        </a:rPr>
                        <a:t>-       423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9C0006"/>
                          </a:solidFill>
                          <a:effectLst/>
                          <a:latin typeface="Calibri" panose="020F0502020204030204" pitchFamily="34" charset="0"/>
                        </a:rPr>
                        <a:t>-       415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9C0006"/>
                          </a:solidFill>
                          <a:effectLst/>
                          <a:latin typeface="Calibri" panose="020F0502020204030204" pitchFamily="34" charset="0"/>
                        </a:rPr>
                        <a:t>-       408 </a:t>
                      </a:r>
                    </a:p>
                  </a:txBody>
                  <a:tcPr marL="7620" marR="7620" marT="7620" marB="0" anchor="b">
                    <a:lnL>
                      <a:noFill/>
                    </a:lnL>
                    <a:lnR>
                      <a:noFill/>
                    </a:lnR>
                    <a:lnT>
                      <a:noFill/>
                    </a:lnT>
                    <a:lnB>
                      <a:noFill/>
                    </a:lnB>
                    <a:solidFill>
                      <a:srgbClr val="FFC7CE"/>
                    </a:solidFill>
                  </a:tcPr>
                </a:tc>
                <a:extLst>
                  <a:ext uri="{0D108BD9-81ED-4DB2-BD59-A6C34878D82A}">
                    <a16:rowId xmlns:a16="http://schemas.microsoft.com/office/drawing/2014/main" val="3786156058"/>
                  </a:ext>
                </a:extLst>
              </a:tr>
              <a:tr h="279844">
                <a:tc>
                  <a:txBody>
                    <a:bodyPr/>
                    <a:lstStyle/>
                    <a:p>
                      <a:pPr algn="ctr" fontAlgn="b"/>
                      <a:r>
                        <a:rPr lang="it-IT" sz="1200" b="1" i="0" u="none" strike="noStrike">
                          <a:solidFill>
                            <a:srgbClr val="000000"/>
                          </a:solidFill>
                          <a:effectLst/>
                          <a:latin typeface="Calibri" panose="020F0502020204030204" pitchFamily="34" charset="0"/>
                        </a:rPr>
                        <a:t>2,5%</a:t>
                      </a:r>
                    </a:p>
                  </a:txBody>
                  <a:tcPr marL="7620" marR="7620" marT="7620" marB="0" anchor="b">
                    <a:lnL>
                      <a:noFill/>
                    </a:lnL>
                    <a:lnR>
                      <a:noFill/>
                    </a:lnR>
                    <a:lnT>
                      <a:noFill/>
                    </a:lnT>
                    <a:lnB>
                      <a:noFill/>
                    </a:lnB>
                    <a:solidFill>
                      <a:srgbClr val="D9D9D9"/>
                    </a:solidFill>
                  </a:tcPr>
                </a:tc>
                <a:tc>
                  <a:txBody>
                    <a:bodyPr/>
                    <a:lstStyle/>
                    <a:p>
                      <a:pPr algn="ctr" fontAlgn="b"/>
                      <a:r>
                        <a:rPr lang="it-IT" sz="1200" b="1" i="0" u="none" strike="noStrike">
                          <a:solidFill>
                            <a:srgbClr val="000000"/>
                          </a:solidFill>
                          <a:effectLst/>
                          <a:latin typeface="Calibri" panose="020F0502020204030204" pitchFamily="34" charset="0"/>
                        </a:rPr>
                        <a:t>1,2%</a:t>
                      </a:r>
                    </a:p>
                  </a:txBody>
                  <a:tcPr marL="7620" marR="7620" marT="7620" marB="0" anchor="b">
                    <a:lnL>
                      <a:noFill/>
                    </a:lnL>
                    <a:lnR>
                      <a:noFill/>
                    </a:lnR>
                    <a:lnT>
                      <a:noFill/>
                    </a:lnT>
                    <a:lnB>
                      <a:noFill/>
                    </a:lnB>
                    <a:solidFill>
                      <a:srgbClr val="D9D9D9"/>
                    </a:solidFill>
                  </a:tcPr>
                </a:tc>
                <a:tc>
                  <a:txBody>
                    <a:bodyPr/>
                    <a:lstStyle/>
                    <a:p>
                      <a:pPr algn="ctr" fontAlgn="b"/>
                      <a:r>
                        <a:rPr lang="it-IT" sz="1200" b="1" i="0" u="none" strike="noStrike">
                          <a:solidFill>
                            <a:srgbClr val="000000"/>
                          </a:solidFill>
                          <a:effectLst/>
                          <a:latin typeface="Calibri" panose="020F0502020204030204" pitchFamily="34" charset="0"/>
                        </a:rPr>
                        <a:t>79</a:t>
                      </a:r>
                    </a:p>
                  </a:txBody>
                  <a:tcPr marL="7620" marR="7620" marT="7620" marB="0" anchor="b">
                    <a:lnL>
                      <a:noFill/>
                    </a:lnL>
                    <a:lnR>
                      <a:noFill/>
                    </a:lnR>
                    <a:lnT>
                      <a:noFill/>
                    </a:lnT>
                    <a:lnB>
                      <a:noFill/>
                    </a:lnB>
                    <a:solidFill>
                      <a:srgbClr val="D9D9D9"/>
                    </a:solidFill>
                  </a:tcPr>
                </a:tc>
                <a:tc>
                  <a:txBody>
                    <a:bodyPr/>
                    <a:lstStyle/>
                    <a:p>
                      <a:pPr algn="l" fontAlgn="b"/>
                      <a:r>
                        <a:rPr lang="it-IT" sz="1200" b="0" i="0" u="none" strike="noStrike">
                          <a:solidFill>
                            <a:srgbClr val="9C0006"/>
                          </a:solidFill>
                          <a:effectLst/>
                          <a:latin typeface="Calibri" panose="020F0502020204030204" pitchFamily="34" charset="0"/>
                        </a:rPr>
                        <a:t>-       539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9C0006"/>
                          </a:solidFill>
                          <a:effectLst/>
                          <a:latin typeface="Calibri" panose="020F0502020204030204" pitchFamily="34" charset="0"/>
                        </a:rPr>
                        <a:t>-       521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9C0006"/>
                          </a:solidFill>
                          <a:effectLst/>
                          <a:latin typeface="Calibri" panose="020F0502020204030204" pitchFamily="34" charset="0"/>
                        </a:rPr>
                        <a:t>-       504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9C0006"/>
                          </a:solidFill>
                          <a:effectLst/>
                          <a:latin typeface="Calibri" panose="020F0502020204030204" pitchFamily="34" charset="0"/>
                        </a:rPr>
                        <a:t>-       486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9C0006"/>
                          </a:solidFill>
                          <a:effectLst/>
                          <a:latin typeface="Calibri" panose="020F0502020204030204" pitchFamily="34" charset="0"/>
                        </a:rPr>
                        <a:t>-       468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9C0006"/>
                          </a:solidFill>
                          <a:effectLst/>
                          <a:latin typeface="Calibri" panose="020F0502020204030204" pitchFamily="34" charset="0"/>
                        </a:rPr>
                        <a:t>-       450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9C0006"/>
                          </a:solidFill>
                          <a:effectLst/>
                          <a:latin typeface="Calibri" panose="020F0502020204030204" pitchFamily="34" charset="0"/>
                        </a:rPr>
                        <a:t>-       433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9C0006"/>
                          </a:solidFill>
                          <a:effectLst/>
                          <a:latin typeface="Calibri" panose="020F0502020204030204" pitchFamily="34" charset="0"/>
                        </a:rPr>
                        <a:t>-       415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9C0006"/>
                          </a:solidFill>
                          <a:effectLst/>
                          <a:latin typeface="Calibri" panose="020F0502020204030204" pitchFamily="34" charset="0"/>
                        </a:rPr>
                        <a:t>-       397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9C0006"/>
                          </a:solidFill>
                          <a:effectLst/>
                          <a:latin typeface="Calibri" panose="020F0502020204030204" pitchFamily="34" charset="0"/>
                        </a:rPr>
                        <a:t>-       379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9C0006"/>
                          </a:solidFill>
                          <a:effectLst/>
                          <a:latin typeface="Calibri" panose="020F0502020204030204" pitchFamily="34" charset="0"/>
                        </a:rPr>
                        <a:t>-       362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9C0006"/>
                          </a:solidFill>
                          <a:effectLst/>
                          <a:latin typeface="Calibri" panose="020F0502020204030204" pitchFamily="34" charset="0"/>
                        </a:rPr>
                        <a:t>-       344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9C0006"/>
                          </a:solidFill>
                          <a:effectLst/>
                          <a:latin typeface="Calibri" panose="020F0502020204030204" pitchFamily="34" charset="0"/>
                        </a:rPr>
                        <a:t>-       326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9C0006"/>
                          </a:solidFill>
                          <a:effectLst/>
                          <a:latin typeface="Calibri" panose="020F0502020204030204" pitchFamily="34" charset="0"/>
                        </a:rPr>
                        <a:t>-       309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9C0006"/>
                          </a:solidFill>
                          <a:effectLst/>
                          <a:latin typeface="Calibri" panose="020F0502020204030204" pitchFamily="34" charset="0"/>
                        </a:rPr>
                        <a:t>-       291 </a:t>
                      </a:r>
                    </a:p>
                  </a:txBody>
                  <a:tcPr marL="7620" marR="7620" marT="7620" marB="0" anchor="b">
                    <a:lnL>
                      <a:noFill/>
                    </a:lnL>
                    <a:lnR>
                      <a:noFill/>
                    </a:lnR>
                    <a:lnT>
                      <a:noFill/>
                    </a:lnT>
                    <a:lnB>
                      <a:noFill/>
                    </a:lnB>
                    <a:solidFill>
                      <a:srgbClr val="FFC7CE"/>
                    </a:solidFill>
                  </a:tcPr>
                </a:tc>
                <a:extLst>
                  <a:ext uri="{0D108BD9-81ED-4DB2-BD59-A6C34878D82A}">
                    <a16:rowId xmlns:a16="http://schemas.microsoft.com/office/drawing/2014/main" val="982441729"/>
                  </a:ext>
                </a:extLst>
              </a:tr>
              <a:tr h="279844">
                <a:tc>
                  <a:txBody>
                    <a:bodyPr/>
                    <a:lstStyle/>
                    <a:p>
                      <a:pPr algn="ctr" fontAlgn="b"/>
                      <a:r>
                        <a:rPr lang="it-IT" sz="1200" b="1" i="0" u="none" strike="noStrike">
                          <a:solidFill>
                            <a:srgbClr val="000000"/>
                          </a:solidFill>
                          <a:effectLst/>
                          <a:latin typeface="Calibri" panose="020F0502020204030204" pitchFamily="34" charset="0"/>
                        </a:rPr>
                        <a:t>4,0%</a:t>
                      </a:r>
                    </a:p>
                  </a:txBody>
                  <a:tcPr marL="7620" marR="7620" marT="7620" marB="0" anchor="b">
                    <a:lnL>
                      <a:noFill/>
                    </a:lnL>
                    <a:lnR>
                      <a:noFill/>
                    </a:lnR>
                    <a:lnT>
                      <a:noFill/>
                    </a:lnT>
                    <a:lnB>
                      <a:noFill/>
                    </a:lnB>
                    <a:solidFill>
                      <a:srgbClr val="D9D9D9"/>
                    </a:solidFill>
                  </a:tcPr>
                </a:tc>
                <a:tc>
                  <a:txBody>
                    <a:bodyPr/>
                    <a:lstStyle/>
                    <a:p>
                      <a:pPr algn="ctr" fontAlgn="b"/>
                      <a:r>
                        <a:rPr lang="it-IT" sz="1200" b="1" i="0" u="none" strike="noStrike">
                          <a:solidFill>
                            <a:srgbClr val="000000"/>
                          </a:solidFill>
                          <a:effectLst/>
                          <a:latin typeface="Calibri" panose="020F0502020204030204" pitchFamily="34" charset="0"/>
                        </a:rPr>
                        <a:t>1,9%</a:t>
                      </a:r>
                    </a:p>
                  </a:txBody>
                  <a:tcPr marL="7620" marR="7620" marT="7620" marB="0" anchor="b">
                    <a:lnL>
                      <a:noFill/>
                    </a:lnL>
                    <a:lnR>
                      <a:noFill/>
                    </a:lnR>
                    <a:lnT>
                      <a:noFill/>
                    </a:lnT>
                    <a:lnB>
                      <a:noFill/>
                    </a:lnB>
                    <a:solidFill>
                      <a:srgbClr val="D9D9D9"/>
                    </a:solidFill>
                  </a:tcPr>
                </a:tc>
                <a:tc>
                  <a:txBody>
                    <a:bodyPr/>
                    <a:lstStyle/>
                    <a:p>
                      <a:pPr algn="ctr" fontAlgn="b"/>
                      <a:r>
                        <a:rPr lang="it-IT" sz="1200" b="1" i="0" u="none" strike="noStrike">
                          <a:solidFill>
                            <a:srgbClr val="000000"/>
                          </a:solidFill>
                          <a:effectLst/>
                          <a:latin typeface="Calibri" panose="020F0502020204030204" pitchFamily="34" charset="0"/>
                        </a:rPr>
                        <a:t>127</a:t>
                      </a:r>
                    </a:p>
                  </a:txBody>
                  <a:tcPr marL="7620" marR="7620" marT="7620" marB="0" anchor="b">
                    <a:lnL>
                      <a:noFill/>
                    </a:lnL>
                    <a:lnR>
                      <a:noFill/>
                    </a:lnR>
                    <a:lnT>
                      <a:noFill/>
                    </a:lnT>
                    <a:lnB>
                      <a:noFill/>
                    </a:lnB>
                    <a:solidFill>
                      <a:srgbClr val="D9D9D9"/>
                    </a:solidFill>
                  </a:tcPr>
                </a:tc>
                <a:tc>
                  <a:txBody>
                    <a:bodyPr/>
                    <a:lstStyle/>
                    <a:p>
                      <a:pPr algn="l" fontAlgn="b"/>
                      <a:r>
                        <a:rPr lang="it-IT" sz="1200" b="0" i="0" u="none" strike="noStrike">
                          <a:solidFill>
                            <a:srgbClr val="9C0006"/>
                          </a:solidFill>
                          <a:effectLst/>
                          <a:latin typeface="Calibri" panose="020F0502020204030204" pitchFamily="34" charset="0"/>
                        </a:rPr>
                        <a:t>-       503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dirty="0">
                          <a:solidFill>
                            <a:srgbClr val="9C0006"/>
                          </a:solidFill>
                          <a:effectLst/>
                          <a:latin typeface="Calibri" panose="020F0502020204030204" pitchFamily="34" charset="0"/>
                        </a:rPr>
                        <a:t>-       474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9C0006"/>
                          </a:solidFill>
                          <a:effectLst/>
                          <a:latin typeface="Calibri" panose="020F0502020204030204" pitchFamily="34" charset="0"/>
                        </a:rPr>
                        <a:t>-       446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9C0006"/>
                          </a:solidFill>
                          <a:effectLst/>
                          <a:latin typeface="Calibri" panose="020F0502020204030204" pitchFamily="34" charset="0"/>
                        </a:rPr>
                        <a:t>-       418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9C0006"/>
                          </a:solidFill>
                          <a:effectLst/>
                          <a:latin typeface="Calibri" panose="020F0502020204030204" pitchFamily="34" charset="0"/>
                        </a:rPr>
                        <a:t>-       389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9C0006"/>
                          </a:solidFill>
                          <a:effectLst/>
                          <a:latin typeface="Calibri" panose="020F0502020204030204" pitchFamily="34" charset="0"/>
                        </a:rPr>
                        <a:t>-       361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9C0006"/>
                          </a:solidFill>
                          <a:effectLst/>
                          <a:latin typeface="Calibri" panose="020F0502020204030204" pitchFamily="34" charset="0"/>
                        </a:rPr>
                        <a:t>-       333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9C0006"/>
                          </a:solidFill>
                          <a:effectLst/>
                          <a:latin typeface="Calibri" panose="020F0502020204030204" pitchFamily="34" charset="0"/>
                        </a:rPr>
                        <a:t>-       304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9C0006"/>
                          </a:solidFill>
                          <a:effectLst/>
                          <a:latin typeface="Calibri" panose="020F0502020204030204" pitchFamily="34" charset="0"/>
                        </a:rPr>
                        <a:t>-       276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9C0006"/>
                          </a:solidFill>
                          <a:effectLst/>
                          <a:latin typeface="Calibri" panose="020F0502020204030204" pitchFamily="34" charset="0"/>
                        </a:rPr>
                        <a:t>-       248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9C0006"/>
                          </a:solidFill>
                          <a:effectLst/>
                          <a:latin typeface="Calibri" panose="020F0502020204030204" pitchFamily="34" charset="0"/>
                        </a:rPr>
                        <a:t>-       219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9C0006"/>
                          </a:solidFill>
                          <a:effectLst/>
                          <a:latin typeface="Calibri" panose="020F0502020204030204" pitchFamily="34" charset="0"/>
                        </a:rPr>
                        <a:t>-       191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9C0006"/>
                          </a:solidFill>
                          <a:effectLst/>
                          <a:latin typeface="Calibri" panose="020F0502020204030204" pitchFamily="34" charset="0"/>
                        </a:rPr>
                        <a:t>-       163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9C0006"/>
                          </a:solidFill>
                          <a:effectLst/>
                          <a:latin typeface="Calibri" panose="020F0502020204030204" pitchFamily="34" charset="0"/>
                        </a:rPr>
                        <a:t>-       134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9C0006"/>
                          </a:solidFill>
                          <a:effectLst/>
                          <a:latin typeface="Calibri" panose="020F0502020204030204" pitchFamily="34" charset="0"/>
                        </a:rPr>
                        <a:t>-       106 </a:t>
                      </a:r>
                    </a:p>
                  </a:txBody>
                  <a:tcPr marL="7620" marR="7620" marT="7620" marB="0" anchor="b">
                    <a:lnL>
                      <a:noFill/>
                    </a:lnL>
                    <a:lnR>
                      <a:noFill/>
                    </a:lnR>
                    <a:lnT>
                      <a:noFill/>
                    </a:lnT>
                    <a:lnB>
                      <a:noFill/>
                    </a:lnB>
                    <a:solidFill>
                      <a:srgbClr val="FFC7CE"/>
                    </a:solidFill>
                  </a:tcPr>
                </a:tc>
                <a:extLst>
                  <a:ext uri="{0D108BD9-81ED-4DB2-BD59-A6C34878D82A}">
                    <a16:rowId xmlns:a16="http://schemas.microsoft.com/office/drawing/2014/main" val="2848749682"/>
                  </a:ext>
                </a:extLst>
              </a:tr>
              <a:tr h="279844">
                <a:tc>
                  <a:txBody>
                    <a:bodyPr/>
                    <a:lstStyle/>
                    <a:p>
                      <a:pPr algn="ctr" fontAlgn="b"/>
                      <a:r>
                        <a:rPr lang="it-IT" sz="1200" b="1" i="0" u="none" strike="noStrike">
                          <a:solidFill>
                            <a:srgbClr val="000000"/>
                          </a:solidFill>
                          <a:effectLst/>
                          <a:latin typeface="Calibri" panose="020F0502020204030204" pitchFamily="34" charset="0"/>
                        </a:rPr>
                        <a:t>5,5%</a:t>
                      </a:r>
                    </a:p>
                  </a:txBody>
                  <a:tcPr marL="7620" marR="7620" marT="7620" marB="0" anchor="b">
                    <a:lnL>
                      <a:noFill/>
                    </a:lnL>
                    <a:lnR>
                      <a:noFill/>
                    </a:lnR>
                    <a:lnT>
                      <a:noFill/>
                    </a:lnT>
                    <a:lnB>
                      <a:noFill/>
                    </a:lnB>
                    <a:solidFill>
                      <a:srgbClr val="D9D9D9"/>
                    </a:solidFill>
                  </a:tcPr>
                </a:tc>
                <a:tc>
                  <a:txBody>
                    <a:bodyPr/>
                    <a:lstStyle/>
                    <a:p>
                      <a:pPr algn="ctr" fontAlgn="b"/>
                      <a:r>
                        <a:rPr lang="it-IT" sz="1200" b="1" i="0" u="none" strike="noStrike">
                          <a:solidFill>
                            <a:srgbClr val="000000"/>
                          </a:solidFill>
                          <a:effectLst/>
                          <a:latin typeface="Calibri" panose="020F0502020204030204" pitchFamily="34" charset="0"/>
                        </a:rPr>
                        <a:t>2,7%</a:t>
                      </a:r>
                    </a:p>
                  </a:txBody>
                  <a:tcPr marL="7620" marR="7620" marT="7620" marB="0" anchor="b">
                    <a:lnL>
                      <a:noFill/>
                    </a:lnL>
                    <a:lnR>
                      <a:noFill/>
                    </a:lnR>
                    <a:lnT>
                      <a:noFill/>
                    </a:lnT>
                    <a:lnB>
                      <a:noFill/>
                    </a:lnB>
                    <a:solidFill>
                      <a:srgbClr val="D9D9D9"/>
                    </a:solidFill>
                  </a:tcPr>
                </a:tc>
                <a:tc>
                  <a:txBody>
                    <a:bodyPr/>
                    <a:lstStyle/>
                    <a:p>
                      <a:pPr algn="ctr" fontAlgn="b"/>
                      <a:r>
                        <a:rPr lang="it-IT" sz="1200" b="1" i="0" u="none" strike="noStrike">
                          <a:solidFill>
                            <a:srgbClr val="000000"/>
                          </a:solidFill>
                          <a:effectLst/>
                          <a:latin typeface="Calibri" panose="020F0502020204030204" pitchFamily="34" charset="0"/>
                        </a:rPr>
                        <a:t>174</a:t>
                      </a:r>
                    </a:p>
                  </a:txBody>
                  <a:tcPr marL="7620" marR="7620" marT="7620" marB="0" anchor="b">
                    <a:lnL>
                      <a:noFill/>
                    </a:lnL>
                    <a:lnR>
                      <a:noFill/>
                    </a:lnR>
                    <a:lnT>
                      <a:noFill/>
                    </a:lnT>
                    <a:lnB>
                      <a:noFill/>
                    </a:lnB>
                    <a:solidFill>
                      <a:srgbClr val="D9D9D9"/>
                    </a:solidFill>
                  </a:tcPr>
                </a:tc>
                <a:tc>
                  <a:txBody>
                    <a:bodyPr/>
                    <a:lstStyle/>
                    <a:p>
                      <a:pPr algn="l" fontAlgn="b"/>
                      <a:r>
                        <a:rPr lang="it-IT" sz="1200" b="0" i="0" u="none" strike="noStrike">
                          <a:solidFill>
                            <a:srgbClr val="9C0006"/>
                          </a:solidFill>
                          <a:effectLst/>
                          <a:latin typeface="Calibri" panose="020F0502020204030204" pitchFamily="34" charset="0"/>
                        </a:rPr>
                        <a:t>-       464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9C0006"/>
                          </a:solidFill>
                          <a:effectLst/>
                          <a:latin typeface="Calibri" panose="020F0502020204030204" pitchFamily="34" charset="0"/>
                        </a:rPr>
                        <a:t>-       425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9C0006"/>
                          </a:solidFill>
                          <a:effectLst/>
                          <a:latin typeface="Calibri" panose="020F0502020204030204" pitchFamily="34" charset="0"/>
                        </a:rPr>
                        <a:t>-       386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9C0006"/>
                          </a:solidFill>
                          <a:effectLst/>
                          <a:latin typeface="Calibri" panose="020F0502020204030204" pitchFamily="34" charset="0"/>
                        </a:rPr>
                        <a:t>-       347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9C0006"/>
                          </a:solidFill>
                          <a:effectLst/>
                          <a:latin typeface="Calibri" panose="020F0502020204030204" pitchFamily="34" charset="0"/>
                        </a:rPr>
                        <a:t>-       308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9C0006"/>
                          </a:solidFill>
                          <a:effectLst/>
                          <a:latin typeface="Calibri" panose="020F0502020204030204" pitchFamily="34" charset="0"/>
                        </a:rPr>
                        <a:t>-       269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9C0006"/>
                          </a:solidFill>
                          <a:effectLst/>
                          <a:latin typeface="Calibri" panose="020F0502020204030204" pitchFamily="34" charset="0"/>
                        </a:rPr>
                        <a:t>-       230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9C0006"/>
                          </a:solidFill>
                          <a:effectLst/>
                          <a:latin typeface="Calibri" panose="020F0502020204030204" pitchFamily="34" charset="0"/>
                        </a:rPr>
                        <a:t>-       191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9C0006"/>
                          </a:solidFill>
                          <a:effectLst/>
                          <a:latin typeface="Calibri" panose="020F0502020204030204" pitchFamily="34" charset="0"/>
                        </a:rPr>
                        <a:t>-       152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9C0006"/>
                          </a:solidFill>
                          <a:effectLst/>
                          <a:latin typeface="Calibri" panose="020F0502020204030204" pitchFamily="34" charset="0"/>
                        </a:rPr>
                        <a:t>-       113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9C0006"/>
                          </a:solidFill>
                          <a:effectLst/>
                          <a:latin typeface="Calibri" panose="020F0502020204030204" pitchFamily="34" charset="0"/>
                        </a:rPr>
                        <a:t>-         74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9C0006"/>
                          </a:solidFill>
                          <a:effectLst/>
                          <a:latin typeface="Calibri" panose="020F0502020204030204" pitchFamily="34" charset="0"/>
                        </a:rPr>
                        <a:t>-         35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006100"/>
                          </a:solidFill>
                          <a:effectLst/>
                          <a:latin typeface="Calibri" panose="020F0502020204030204" pitchFamily="34" charset="0"/>
                        </a:rPr>
                        <a:t>             4 </a:t>
                      </a:r>
                    </a:p>
                  </a:txBody>
                  <a:tcPr marL="7620" marR="7620" marT="7620" marB="0" anchor="b">
                    <a:lnL>
                      <a:noFill/>
                    </a:lnL>
                    <a:lnR>
                      <a:noFill/>
                    </a:lnR>
                    <a:lnT>
                      <a:noFill/>
                    </a:lnT>
                    <a:lnB>
                      <a:noFill/>
                    </a:lnB>
                    <a:solidFill>
                      <a:srgbClr val="C6EFCE"/>
                    </a:solidFill>
                  </a:tcPr>
                </a:tc>
                <a:tc>
                  <a:txBody>
                    <a:bodyPr/>
                    <a:lstStyle/>
                    <a:p>
                      <a:pPr algn="l" fontAlgn="b"/>
                      <a:r>
                        <a:rPr lang="it-IT" sz="1200" b="0" i="0" u="none" strike="noStrike">
                          <a:solidFill>
                            <a:srgbClr val="006100"/>
                          </a:solidFill>
                          <a:effectLst/>
                          <a:latin typeface="Calibri" panose="020F0502020204030204" pitchFamily="34" charset="0"/>
                        </a:rPr>
                        <a:t>           43 </a:t>
                      </a:r>
                    </a:p>
                  </a:txBody>
                  <a:tcPr marL="7620" marR="7620" marT="7620" marB="0" anchor="b">
                    <a:lnL>
                      <a:noFill/>
                    </a:lnL>
                    <a:lnR>
                      <a:noFill/>
                    </a:lnR>
                    <a:lnT>
                      <a:noFill/>
                    </a:lnT>
                    <a:lnB>
                      <a:noFill/>
                    </a:lnB>
                    <a:solidFill>
                      <a:srgbClr val="C6EFCE"/>
                    </a:solidFill>
                  </a:tcPr>
                </a:tc>
                <a:tc>
                  <a:txBody>
                    <a:bodyPr/>
                    <a:lstStyle/>
                    <a:p>
                      <a:pPr algn="l" fontAlgn="b"/>
                      <a:r>
                        <a:rPr lang="it-IT" sz="1200" b="0" i="0" u="none" strike="noStrike">
                          <a:solidFill>
                            <a:srgbClr val="006100"/>
                          </a:solidFill>
                          <a:effectLst/>
                          <a:latin typeface="Calibri" panose="020F0502020204030204" pitchFamily="34" charset="0"/>
                        </a:rPr>
                        <a:t>           82 </a:t>
                      </a:r>
                    </a:p>
                  </a:txBody>
                  <a:tcPr marL="7620" marR="7620" marT="7620" marB="0" anchor="b">
                    <a:lnL>
                      <a:noFill/>
                    </a:lnL>
                    <a:lnR>
                      <a:noFill/>
                    </a:lnR>
                    <a:lnT>
                      <a:noFill/>
                    </a:lnT>
                    <a:lnB>
                      <a:noFill/>
                    </a:lnB>
                    <a:solidFill>
                      <a:srgbClr val="C6EFCE"/>
                    </a:solidFill>
                  </a:tcPr>
                </a:tc>
                <a:extLst>
                  <a:ext uri="{0D108BD9-81ED-4DB2-BD59-A6C34878D82A}">
                    <a16:rowId xmlns:a16="http://schemas.microsoft.com/office/drawing/2014/main" val="845012629"/>
                  </a:ext>
                </a:extLst>
              </a:tr>
              <a:tr h="279844">
                <a:tc>
                  <a:txBody>
                    <a:bodyPr/>
                    <a:lstStyle/>
                    <a:p>
                      <a:pPr algn="ctr" fontAlgn="b"/>
                      <a:r>
                        <a:rPr lang="it-IT" sz="1200" b="1" i="0" u="none" strike="noStrike">
                          <a:solidFill>
                            <a:srgbClr val="000000"/>
                          </a:solidFill>
                          <a:effectLst/>
                          <a:latin typeface="Calibri" panose="020F0502020204030204" pitchFamily="34" charset="0"/>
                        </a:rPr>
                        <a:t>7,0%</a:t>
                      </a:r>
                    </a:p>
                  </a:txBody>
                  <a:tcPr marL="7620" marR="7620" marT="7620" marB="0" anchor="b">
                    <a:lnL>
                      <a:noFill/>
                    </a:lnL>
                    <a:lnR>
                      <a:noFill/>
                    </a:lnR>
                    <a:lnT>
                      <a:noFill/>
                    </a:lnT>
                    <a:lnB>
                      <a:noFill/>
                    </a:lnB>
                    <a:solidFill>
                      <a:srgbClr val="D9D9D9"/>
                    </a:solidFill>
                  </a:tcPr>
                </a:tc>
                <a:tc>
                  <a:txBody>
                    <a:bodyPr/>
                    <a:lstStyle/>
                    <a:p>
                      <a:pPr algn="ctr" fontAlgn="b"/>
                      <a:r>
                        <a:rPr lang="it-IT" sz="1200" b="1" i="0" u="none" strike="noStrike">
                          <a:solidFill>
                            <a:srgbClr val="000000"/>
                          </a:solidFill>
                          <a:effectLst/>
                          <a:latin typeface="Calibri" panose="020F0502020204030204" pitchFamily="34" charset="0"/>
                        </a:rPr>
                        <a:t>3,4%</a:t>
                      </a:r>
                    </a:p>
                  </a:txBody>
                  <a:tcPr marL="7620" marR="7620" marT="7620" marB="0" anchor="b">
                    <a:lnL>
                      <a:noFill/>
                    </a:lnL>
                    <a:lnR>
                      <a:noFill/>
                    </a:lnR>
                    <a:lnT>
                      <a:noFill/>
                    </a:lnT>
                    <a:lnB>
                      <a:noFill/>
                    </a:lnB>
                    <a:solidFill>
                      <a:srgbClr val="D9D9D9"/>
                    </a:solidFill>
                  </a:tcPr>
                </a:tc>
                <a:tc>
                  <a:txBody>
                    <a:bodyPr/>
                    <a:lstStyle/>
                    <a:p>
                      <a:pPr algn="ctr" fontAlgn="b"/>
                      <a:r>
                        <a:rPr lang="it-IT" sz="1200" b="1" i="0" u="none" strike="noStrike">
                          <a:solidFill>
                            <a:srgbClr val="000000"/>
                          </a:solidFill>
                          <a:effectLst/>
                          <a:latin typeface="Calibri" panose="020F0502020204030204" pitchFamily="34" charset="0"/>
                        </a:rPr>
                        <a:t>222</a:t>
                      </a:r>
                    </a:p>
                  </a:txBody>
                  <a:tcPr marL="7620" marR="7620" marT="7620" marB="0" anchor="b">
                    <a:lnL>
                      <a:noFill/>
                    </a:lnL>
                    <a:lnR>
                      <a:noFill/>
                    </a:lnR>
                    <a:lnT>
                      <a:noFill/>
                    </a:lnT>
                    <a:lnB>
                      <a:noFill/>
                    </a:lnB>
                    <a:solidFill>
                      <a:srgbClr val="D9D9D9"/>
                    </a:solidFill>
                  </a:tcPr>
                </a:tc>
                <a:tc>
                  <a:txBody>
                    <a:bodyPr/>
                    <a:lstStyle/>
                    <a:p>
                      <a:pPr algn="l" fontAlgn="b"/>
                      <a:r>
                        <a:rPr lang="it-IT" sz="1200" b="0" i="0" u="none" strike="noStrike">
                          <a:solidFill>
                            <a:srgbClr val="9C0006"/>
                          </a:solidFill>
                          <a:effectLst/>
                          <a:latin typeface="Calibri" panose="020F0502020204030204" pitchFamily="34" charset="0"/>
                        </a:rPr>
                        <a:t>-       429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9C0006"/>
                          </a:solidFill>
                          <a:effectLst/>
                          <a:latin typeface="Calibri" panose="020F0502020204030204" pitchFamily="34" charset="0"/>
                        </a:rPr>
                        <a:t>-       380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9C0006"/>
                          </a:solidFill>
                          <a:effectLst/>
                          <a:latin typeface="Calibri" panose="020F0502020204030204" pitchFamily="34" charset="0"/>
                        </a:rPr>
                        <a:t>-       330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dirty="0">
                          <a:solidFill>
                            <a:srgbClr val="9C0006"/>
                          </a:solidFill>
                          <a:effectLst/>
                          <a:latin typeface="Calibri" panose="020F0502020204030204" pitchFamily="34" charset="0"/>
                        </a:rPr>
                        <a:t>-       280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9C0006"/>
                          </a:solidFill>
                          <a:effectLst/>
                          <a:latin typeface="Calibri" panose="020F0502020204030204" pitchFamily="34" charset="0"/>
                        </a:rPr>
                        <a:t>-       231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9C0006"/>
                          </a:solidFill>
                          <a:effectLst/>
                          <a:latin typeface="Calibri" panose="020F0502020204030204" pitchFamily="34" charset="0"/>
                        </a:rPr>
                        <a:t>-       181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9C0006"/>
                          </a:solidFill>
                          <a:effectLst/>
                          <a:latin typeface="Calibri" panose="020F0502020204030204" pitchFamily="34" charset="0"/>
                        </a:rPr>
                        <a:t>-       132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9C0006"/>
                          </a:solidFill>
                          <a:effectLst/>
                          <a:latin typeface="Calibri" panose="020F0502020204030204" pitchFamily="34" charset="0"/>
                        </a:rPr>
                        <a:t>-         82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9C0006"/>
                          </a:solidFill>
                          <a:effectLst/>
                          <a:latin typeface="Calibri" panose="020F0502020204030204" pitchFamily="34" charset="0"/>
                        </a:rPr>
                        <a:t>-         32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006100"/>
                          </a:solidFill>
                          <a:effectLst/>
                          <a:latin typeface="Calibri" panose="020F0502020204030204" pitchFamily="34" charset="0"/>
                        </a:rPr>
                        <a:t>           17 </a:t>
                      </a:r>
                    </a:p>
                  </a:txBody>
                  <a:tcPr marL="7620" marR="7620" marT="7620" marB="0" anchor="b">
                    <a:lnL>
                      <a:noFill/>
                    </a:lnL>
                    <a:lnR>
                      <a:noFill/>
                    </a:lnR>
                    <a:lnT>
                      <a:noFill/>
                    </a:lnT>
                    <a:lnB>
                      <a:noFill/>
                    </a:lnB>
                    <a:solidFill>
                      <a:srgbClr val="C6EFCE"/>
                    </a:solidFill>
                  </a:tcPr>
                </a:tc>
                <a:tc>
                  <a:txBody>
                    <a:bodyPr/>
                    <a:lstStyle/>
                    <a:p>
                      <a:pPr algn="l" fontAlgn="b"/>
                      <a:r>
                        <a:rPr lang="it-IT" sz="1200" b="0" i="0" u="none" strike="noStrike">
                          <a:solidFill>
                            <a:srgbClr val="006100"/>
                          </a:solidFill>
                          <a:effectLst/>
                          <a:latin typeface="Calibri" panose="020F0502020204030204" pitchFamily="34" charset="0"/>
                        </a:rPr>
                        <a:t>           67 </a:t>
                      </a:r>
                    </a:p>
                  </a:txBody>
                  <a:tcPr marL="7620" marR="7620" marT="7620" marB="0" anchor="b">
                    <a:lnL>
                      <a:noFill/>
                    </a:lnL>
                    <a:lnR>
                      <a:noFill/>
                    </a:lnR>
                    <a:lnT>
                      <a:noFill/>
                    </a:lnT>
                    <a:lnB>
                      <a:noFill/>
                    </a:lnB>
                    <a:solidFill>
                      <a:srgbClr val="C6EFCE"/>
                    </a:solidFill>
                  </a:tcPr>
                </a:tc>
                <a:tc>
                  <a:txBody>
                    <a:bodyPr/>
                    <a:lstStyle/>
                    <a:p>
                      <a:pPr algn="l" fontAlgn="b"/>
                      <a:r>
                        <a:rPr lang="it-IT" sz="1200" b="0" i="0" u="none" strike="noStrike">
                          <a:solidFill>
                            <a:srgbClr val="006100"/>
                          </a:solidFill>
                          <a:effectLst/>
                          <a:latin typeface="Calibri" panose="020F0502020204030204" pitchFamily="34" charset="0"/>
                        </a:rPr>
                        <a:t>        116 </a:t>
                      </a:r>
                    </a:p>
                  </a:txBody>
                  <a:tcPr marL="7620" marR="7620" marT="7620" marB="0" anchor="b">
                    <a:lnL>
                      <a:noFill/>
                    </a:lnL>
                    <a:lnR>
                      <a:noFill/>
                    </a:lnR>
                    <a:lnT>
                      <a:noFill/>
                    </a:lnT>
                    <a:lnB>
                      <a:noFill/>
                    </a:lnB>
                    <a:solidFill>
                      <a:srgbClr val="C6EFCE"/>
                    </a:solidFill>
                  </a:tcPr>
                </a:tc>
                <a:tc>
                  <a:txBody>
                    <a:bodyPr/>
                    <a:lstStyle/>
                    <a:p>
                      <a:pPr algn="l" fontAlgn="b"/>
                      <a:r>
                        <a:rPr lang="it-IT" sz="1200" b="0" i="0" u="none" strike="noStrike">
                          <a:solidFill>
                            <a:srgbClr val="006100"/>
                          </a:solidFill>
                          <a:effectLst/>
                          <a:latin typeface="Calibri" panose="020F0502020204030204" pitchFamily="34" charset="0"/>
                        </a:rPr>
                        <a:t>        166 </a:t>
                      </a:r>
                    </a:p>
                  </a:txBody>
                  <a:tcPr marL="7620" marR="7620" marT="7620" marB="0" anchor="b">
                    <a:lnL>
                      <a:noFill/>
                    </a:lnL>
                    <a:lnR>
                      <a:noFill/>
                    </a:lnR>
                    <a:lnT>
                      <a:noFill/>
                    </a:lnT>
                    <a:lnB>
                      <a:noFill/>
                    </a:lnB>
                    <a:solidFill>
                      <a:srgbClr val="C6EFCE"/>
                    </a:solidFill>
                  </a:tcPr>
                </a:tc>
                <a:tc>
                  <a:txBody>
                    <a:bodyPr/>
                    <a:lstStyle/>
                    <a:p>
                      <a:pPr algn="l" fontAlgn="b"/>
                      <a:r>
                        <a:rPr lang="it-IT" sz="1200" b="0" i="0" u="none" strike="noStrike">
                          <a:solidFill>
                            <a:srgbClr val="006100"/>
                          </a:solidFill>
                          <a:effectLst/>
                          <a:latin typeface="Calibri" panose="020F0502020204030204" pitchFamily="34" charset="0"/>
                        </a:rPr>
                        <a:t>        216 </a:t>
                      </a:r>
                    </a:p>
                  </a:txBody>
                  <a:tcPr marL="7620" marR="7620" marT="7620" marB="0" anchor="b">
                    <a:lnL>
                      <a:noFill/>
                    </a:lnL>
                    <a:lnR>
                      <a:noFill/>
                    </a:lnR>
                    <a:lnT>
                      <a:noFill/>
                    </a:lnT>
                    <a:lnB>
                      <a:noFill/>
                    </a:lnB>
                    <a:solidFill>
                      <a:srgbClr val="C6EFCE"/>
                    </a:solidFill>
                  </a:tcPr>
                </a:tc>
                <a:tc>
                  <a:txBody>
                    <a:bodyPr/>
                    <a:lstStyle/>
                    <a:p>
                      <a:pPr algn="l" fontAlgn="b"/>
                      <a:r>
                        <a:rPr lang="it-IT" sz="1200" b="0" i="0" u="none" strike="noStrike">
                          <a:solidFill>
                            <a:srgbClr val="006100"/>
                          </a:solidFill>
                          <a:effectLst/>
                          <a:latin typeface="Calibri" panose="020F0502020204030204" pitchFamily="34" charset="0"/>
                        </a:rPr>
                        <a:t>        265 </a:t>
                      </a:r>
                    </a:p>
                  </a:txBody>
                  <a:tcPr marL="7620" marR="7620" marT="7620" marB="0" anchor="b">
                    <a:lnL>
                      <a:noFill/>
                    </a:lnL>
                    <a:lnR>
                      <a:noFill/>
                    </a:lnR>
                    <a:lnT>
                      <a:noFill/>
                    </a:lnT>
                    <a:lnB>
                      <a:noFill/>
                    </a:lnB>
                    <a:solidFill>
                      <a:srgbClr val="C6EFCE"/>
                    </a:solidFill>
                  </a:tcPr>
                </a:tc>
                <a:extLst>
                  <a:ext uri="{0D108BD9-81ED-4DB2-BD59-A6C34878D82A}">
                    <a16:rowId xmlns:a16="http://schemas.microsoft.com/office/drawing/2014/main" val="1651330920"/>
                  </a:ext>
                </a:extLst>
              </a:tr>
              <a:tr h="279844">
                <a:tc>
                  <a:txBody>
                    <a:bodyPr/>
                    <a:lstStyle/>
                    <a:p>
                      <a:pPr algn="ctr" fontAlgn="b"/>
                      <a:r>
                        <a:rPr lang="it-IT" sz="1200" b="1" i="0" u="none" strike="noStrike">
                          <a:solidFill>
                            <a:srgbClr val="000000"/>
                          </a:solidFill>
                          <a:effectLst/>
                          <a:latin typeface="Calibri" panose="020F0502020204030204" pitchFamily="34" charset="0"/>
                        </a:rPr>
                        <a:t>8,5%</a:t>
                      </a:r>
                    </a:p>
                  </a:txBody>
                  <a:tcPr marL="7620" marR="7620" marT="7620" marB="0" anchor="b">
                    <a:lnL>
                      <a:noFill/>
                    </a:lnL>
                    <a:lnR>
                      <a:noFill/>
                    </a:lnR>
                    <a:lnT>
                      <a:noFill/>
                    </a:lnT>
                    <a:lnB>
                      <a:noFill/>
                    </a:lnB>
                    <a:solidFill>
                      <a:srgbClr val="D9D9D9"/>
                    </a:solidFill>
                  </a:tcPr>
                </a:tc>
                <a:tc>
                  <a:txBody>
                    <a:bodyPr/>
                    <a:lstStyle/>
                    <a:p>
                      <a:pPr algn="ctr" fontAlgn="b"/>
                      <a:r>
                        <a:rPr lang="it-IT" sz="1200" b="1" i="0" u="none" strike="noStrike">
                          <a:solidFill>
                            <a:srgbClr val="000000"/>
                          </a:solidFill>
                          <a:effectLst/>
                          <a:latin typeface="Calibri" panose="020F0502020204030204" pitchFamily="34" charset="0"/>
                        </a:rPr>
                        <a:t>4,1%</a:t>
                      </a:r>
                    </a:p>
                  </a:txBody>
                  <a:tcPr marL="7620" marR="7620" marT="7620" marB="0" anchor="b">
                    <a:lnL>
                      <a:noFill/>
                    </a:lnL>
                    <a:lnR>
                      <a:noFill/>
                    </a:lnR>
                    <a:lnT>
                      <a:noFill/>
                    </a:lnT>
                    <a:lnB>
                      <a:noFill/>
                    </a:lnB>
                    <a:solidFill>
                      <a:srgbClr val="D9D9D9"/>
                    </a:solidFill>
                  </a:tcPr>
                </a:tc>
                <a:tc>
                  <a:txBody>
                    <a:bodyPr/>
                    <a:lstStyle/>
                    <a:p>
                      <a:pPr algn="ctr" fontAlgn="b"/>
                      <a:r>
                        <a:rPr lang="it-IT" sz="1200" b="1" i="0" u="none" strike="noStrike">
                          <a:solidFill>
                            <a:srgbClr val="000000"/>
                          </a:solidFill>
                          <a:effectLst/>
                          <a:latin typeface="Calibri" panose="020F0502020204030204" pitchFamily="34" charset="0"/>
                        </a:rPr>
                        <a:t>269</a:t>
                      </a:r>
                    </a:p>
                  </a:txBody>
                  <a:tcPr marL="7620" marR="7620" marT="7620" marB="0" anchor="b">
                    <a:lnL>
                      <a:noFill/>
                    </a:lnL>
                    <a:lnR>
                      <a:noFill/>
                    </a:lnR>
                    <a:lnT>
                      <a:noFill/>
                    </a:lnT>
                    <a:lnB>
                      <a:noFill/>
                    </a:lnB>
                    <a:solidFill>
                      <a:srgbClr val="D9D9D9"/>
                    </a:solidFill>
                  </a:tcPr>
                </a:tc>
                <a:tc>
                  <a:txBody>
                    <a:bodyPr/>
                    <a:lstStyle/>
                    <a:p>
                      <a:pPr algn="l" fontAlgn="b"/>
                      <a:r>
                        <a:rPr lang="it-IT" sz="1200" b="0" i="0" u="none" strike="noStrike" dirty="0">
                          <a:solidFill>
                            <a:srgbClr val="9C0006"/>
                          </a:solidFill>
                          <a:effectLst/>
                          <a:latin typeface="Calibri" panose="020F0502020204030204" pitchFamily="34" charset="0"/>
                        </a:rPr>
                        <a:t>-       431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9C0006"/>
                          </a:solidFill>
                          <a:effectLst/>
                          <a:latin typeface="Calibri" panose="020F0502020204030204" pitchFamily="34" charset="0"/>
                        </a:rPr>
                        <a:t>-       371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9C0006"/>
                          </a:solidFill>
                          <a:effectLst/>
                          <a:latin typeface="Calibri" panose="020F0502020204030204" pitchFamily="34" charset="0"/>
                        </a:rPr>
                        <a:t>-       310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9C0006"/>
                          </a:solidFill>
                          <a:effectLst/>
                          <a:latin typeface="Calibri" panose="020F0502020204030204" pitchFamily="34" charset="0"/>
                        </a:rPr>
                        <a:t>-       250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9C0006"/>
                          </a:solidFill>
                          <a:effectLst/>
                          <a:latin typeface="Calibri" panose="020F0502020204030204" pitchFamily="34" charset="0"/>
                        </a:rPr>
                        <a:t>-       190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dirty="0">
                          <a:solidFill>
                            <a:srgbClr val="9C0006"/>
                          </a:solidFill>
                          <a:effectLst/>
                          <a:latin typeface="Calibri" panose="020F0502020204030204" pitchFamily="34" charset="0"/>
                        </a:rPr>
                        <a:t>-       130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9C0006"/>
                          </a:solidFill>
                          <a:effectLst/>
                          <a:latin typeface="Calibri" panose="020F0502020204030204" pitchFamily="34" charset="0"/>
                        </a:rPr>
                        <a:t>-         69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9C0006"/>
                          </a:solidFill>
                          <a:effectLst/>
                          <a:latin typeface="Calibri" panose="020F0502020204030204" pitchFamily="34" charset="0"/>
                        </a:rPr>
                        <a:t>-           9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006100"/>
                          </a:solidFill>
                          <a:effectLst/>
                          <a:latin typeface="Calibri" panose="020F0502020204030204" pitchFamily="34" charset="0"/>
                        </a:rPr>
                        <a:t>           51 </a:t>
                      </a:r>
                    </a:p>
                  </a:txBody>
                  <a:tcPr marL="7620" marR="7620" marT="7620" marB="0" anchor="b">
                    <a:lnL>
                      <a:noFill/>
                    </a:lnL>
                    <a:lnR>
                      <a:noFill/>
                    </a:lnR>
                    <a:lnT>
                      <a:noFill/>
                    </a:lnT>
                    <a:lnB>
                      <a:noFill/>
                    </a:lnB>
                    <a:solidFill>
                      <a:srgbClr val="C6EFCE"/>
                    </a:solidFill>
                  </a:tcPr>
                </a:tc>
                <a:tc>
                  <a:txBody>
                    <a:bodyPr/>
                    <a:lstStyle/>
                    <a:p>
                      <a:pPr algn="l" fontAlgn="b"/>
                      <a:r>
                        <a:rPr lang="it-IT" sz="1200" b="0" i="0" u="none" strike="noStrike">
                          <a:solidFill>
                            <a:srgbClr val="006100"/>
                          </a:solidFill>
                          <a:effectLst/>
                          <a:latin typeface="Calibri" panose="020F0502020204030204" pitchFamily="34" charset="0"/>
                        </a:rPr>
                        <a:t>        111 </a:t>
                      </a:r>
                    </a:p>
                  </a:txBody>
                  <a:tcPr marL="7620" marR="7620" marT="7620" marB="0" anchor="b">
                    <a:lnL>
                      <a:noFill/>
                    </a:lnL>
                    <a:lnR>
                      <a:noFill/>
                    </a:lnR>
                    <a:lnT>
                      <a:noFill/>
                    </a:lnT>
                    <a:lnB>
                      <a:noFill/>
                    </a:lnB>
                    <a:solidFill>
                      <a:srgbClr val="C6EFCE"/>
                    </a:solidFill>
                  </a:tcPr>
                </a:tc>
                <a:tc>
                  <a:txBody>
                    <a:bodyPr/>
                    <a:lstStyle/>
                    <a:p>
                      <a:pPr algn="l" fontAlgn="b"/>
                      <a:r>
                        <a:rPr lang="it-IT" sz="1200" b="0" i="0" u="none" strike="noStrike">
                          <a:solidFill>
                            <a:srgbClr val="006100"/>
                          </a:solidFill>
                          <a:effectLst/>
                          <a:latin typeface="Calibri" panose="020F0502020204030204" pitchFamily="34" charset="0"/>
                        </a:rPr>
                        <a:t>        172 </a:t>
                      </a:r>
                    </a:p>
                  </a:txBody>
                  <a:tcPr marL="7620" marR="7620" marT="7620" marB="0" anchor="b">
                    <a:lnL>
                      <a:noFill/>
                    </a:lnL>
                    <a:lnR>
                      <a:noFill/>
                    </a:lnR>
                    <a:lnT>
                      <a:noFill/>
                    </a:lnT>
                    <a:lnB>
                      <a:noFill/>
                    </a:lnB>
                    <a:solidFill>
                      <a:srgbClr val="C6EFCE"/>
                    </a:solidFill>
                  </a:tcPr>
                </a:tc>
                <a:tc>
                  <a:txBody>
                    <a:bodyPr/>
                    <a:lstStyle/>
                    <a:p>
                      <a:pPr algn="l" fontAlgn="b"/>
                      <a:r>
                        <a:rPr lang="it-IT" sz="1200" b="0" i="0" u="none" strike="noStrike">
                          <a:solidFill>
                            <a:srgbClr val="006100"/>
                          </a:solidFill>
                          <a:effectLst/>
                          <a:latin typeface="Calibri" panose="020F0502020204030204" pitchFamily="34" charset="0"/>
                        </a:rPr>
                        <a:t>        232 </a:t>
                      </a:r>
                    </a:p>
                  </a:txBody>
                  <a:tcPr marL="7620" marR="7620" marT="7620" marB="0" anchor="b">
                    <a:lnL>
                      <a:noFill/>
                    </a:lnL>
                    <a:lnR>
                      <a:noFill/>
                    </a:lnR>
                    <a:lnT>
                      <a:noFill/>
                    </a:lnT>
                    <a:lnB>
                      <a:noFill/>
                    </a:lnB>
                    <a:solidFill>
                      <a:srgbClr val="C6EFCE"/>
                    </a:solidFill>
                  </a:tcPr>
                </a:tc>
                <a:tc>
                  <a:txBody>
                    <a:bodyPr/>
                    <a:lstStyle/>
                    <a:p>
                      <a:pPr algn="l" fontAlgn="b"/>
                      <a:r>
                        <a:rPr lang="it-IT" sz="1200" b="0" i="0" u="none" strike="noStrike">
                          <a:solidFill>
                            <a:srgbClr val="006100"/>
                          </a:solidFill>
                          <a:effectLst/>
                          <a:latin typeface="Calibri" panose="020F0502020204030204" pitchFamily="34" charset="0"/>
                        </a:rPr>
                        <a:t>        292 </a:t>
                      </a:r>
                    </a:p>
                  </a:txBody>
                  <a:tcPr marL="7620" marR="7620" marT="7620" marB="0" anchor="b">
                    <a:lnL>
                      <a:noFill/>
                    </a:lnL>
                    <a:lnR>
                      <a:noFill/>
                    </a:lnR>
                    <a:lnT>
                      <a:noFill/>
                    </a:lnT>
                    <a:lnB>
                      <a:noFill/>
                    </a:lnB>
                    <a:solidFill>
                      <a:srgbClr val="C6EFCE"/>
                    </a:solidFill>
                  </a:tcPr>
                </a:tc>
                <a:tc>
                  <a:txBody>
                    <a:bodyPr/>
                    <a:lstStyle/>
                    <a:p>
                      <a:pPr algn="l" fontAlgn="b"/>
                      <a:r>
                        <a:rPr lang="it-IT" sz="1200" b="0" i="0" u="none" strike="noStrike">
                          <a:solidFill>
                            <a:srgbClr val="006100"/>
                          </a:solidFill>
                          <a:effectLst/>
                          <a:latin typeface="Calibri" panose="020F0502020204030204" pitchFamily="34" charset="0"/>
                        </a:rPr>
                        <a:t>        352 </a:t>
                      </a:r>
                    </a:p>
                  </a:txBody>
                  <a:tcPr marL="7620" marR="7620" marT="7620" marB="0" anchor="b">
                    <a:lnL>
                      <a:noFill/>
                    </a:lnL>
                    <a:lnR>
                      <a:noFill/>
                    </a:lnR>
                    <a:lnT>
                      <a:noFill/>
                    </a:lnT>
                    <a:lnB>
                      <a:noFill/>
                    </a:lnB>
                    <a:solidFill>
                      <a:srgbClr val="C6EFCE"/>
                    </a:solidFill>
                  </a:tcPr>
                </a:tc>
                <a:tc>
                  <a:txBody>
                    <a:bodyPr/>
                    <a:lstStyle/>
                    <a:p>
                      <a:pPr algn="l" fontAlgn="b"/>
                      <a:r>
                        <a:rPr lang="it-IT" sz="1200" b="0" i="0" u="none" strike="noStrike">
                          <a:solidFill>
                            <a:srgbClr val="006100"/>
                          </a:solidFill>
                          <a:effectLst/>
                          <a:latin typeface="Calibri" panose="020F0502020204030204" pitchFamily="34" charset="0"/>
                        </a:rPr>
                        <a:t>        413 </a:t>
                      </a:r>
                    </a:p>
                  </a:txBody>
                  <a:tcPr marL="7620" marR="7620" marT="7620" marB="0" anchor="b">
                    <a:lnL>
                      <a:noFill/>
                    </a:lnL>
                    <a:lnR>
                      <a:noFill/>
                    </a:lnR>
                    <a:lnT>
                      <a:noFill/>
                    </a:lnT>
                    <a:lnB>
                      <a:noFill/>
                    </a:lnB>
                    <a:solidFill>
                      <a:srgbClr val="C6EFCE"/>
                    </a:solidFill>
                  </a:tcPr>
                </a:tc>
                <a:extLst>
                  <a:ext uri="{0D108BD9-81ED-4DB2-BD59-A6C34878D82A}">
                    <a16:rowId xmlns:a16="http://schemas.microsoft.com/office/drawing/2014/main" val="1109320430"/>
                  </a:ext>
                </a:extLst>
              </a:tr>
              <a:tr h="279844">
                <a:tc>
                  <a:txBody>
                    <a:bodyPr/>
                    <a:lstStyle/>
                    <a:p>
                      <a:pPr algn="ctr" fontAlgn="b"/>
                      <a:r>
                        <a:rPr lang="it-IT" sz="1200" b="1" i="0" u="none" strike="noStrike">
                          <a:solidFill>
                            <a:srgbClr val="000000"/>
                          </a:solidFill>
                          <a:effectLst/>
                          <a:latin typeface="Calibri" panose="020F0502020204030204" pitchFamily="34" charset="0"/>
                        </a:rPr>
                        <a:t>10,0%</a:t>
                      </a:r>
                    </a:p>
                  </a:txBody>
                  <a:tcPr marL="7620" marR="7620" marT="7620" marB="0" anchor="b">
                    <a:lnL>
                      <a:noFill/>
                    </a:lnL>
                    <a:lnR>
                      <a:noFill/>
                    </a:lnR>
                    <a:lnT>
                      <a:noFill/>
                    </a:lnT>
                    <a:lnB>
                      <a:noFill/>
                    </a:lnB>
                    <a:solidFill>
                      <a:srgbClr val="D9D9D9"/>
                    </a:solidFill>
                  </a:tcPr>
                </a:tc>
                <a:tc>
                  <a:txBody>
                    <a:bodyPr/>
                    <a:lstStyle/>
                    <a:p>
                      <a:pPr algn="ctr" fontAlgn="b"/>
                      <a:r>
                        <a:rPr lang="it-IT" sz="1200" b="1" i="0" u="none" strike="noStrike">
                          <a:solidFill>
                            <a:srgbClr val="000000"/>
                          </a:solidFill>
                          <a:effectLst/>
                          <a:latin typeface="Calibri" panose="020F0502020204030204" pitchFamily="34" charset="0"/>
                        </a:rPr>
                        <a:t>4,9%</a:t>
                      </a:r>
                    </a:p>
                  </a:txBody>
                  <a:tcPr marL="7620" marR="7620" marT="7620" marB="0" anchor="b">
                    <a:lnL>
                      <a:noFill/>
                    </a:lnL>
                    <a:lnR>
                      <a:noFill/>
                    </a:lnR>
                    <a:lnT>
                      <a:noFill/>
                    </a:lnT>
                    <a:lnB>
                      <a:noFill/>
                    </a:lnB>
                    <a:solidFill>
                      <a:srgbClr val="D9D9D9"/>
                    </a:solidFill>
                  </a:tcPr>
                </a:tc>
                <a:tc>
                  <a:txBody>
                    <a:bodyPr/>
                    <a:lstStyle/>
                    <a:p>
                      <a:pPr algn="ctr" fontAlgn="b"/>
                      <a:r>
                        <a:rPr lang="it-IT" sz="1200" b="1" i="0" u="none" strike="noStrike">
                          <a:solidFill>
                            <a:srgbClr val="000000"/>
                          </a:solidFill>
                          <a:effectLst/>
                          <a:latin typeface="Calibri" panose="020F0502020204030204" pitchFamily="34" charset="0"/>
                        </a:rPr>
                        <a:t>317</a:t>
                      </a:r>
                    </a:p>
                  </a:txBody>
                  <a:tcPr marL="7620" marR="7620" marT="7620" marB="0" anchor="b">
                    <a:lnL>
                      <a:noFill/>
                    </a:lnL>
                    <a:lnR>
                      <a:noFill/>
                    </a:lnR>
                    <a:lnT>
                      <a:noFill/>
                    </a:lnT>
                    <a:lnB>
                      <a:noFill/>
                    </a:lnB>
                    <a:solidFill>
                      <a:srgbClr val="D9D9D9"/>
                    </a:solidFill>
                  </a:tcPr>
                </a:tc>
                <a:tc>
                  <a:txBody>
                    <a:bodyPr/>
                    <a:lstStyle/>
                    <a:p>
                      <a:pPr algn="l" fontAlgn="b"/>
                      <a:r>
                        <a:rPr lang="it-IT" sz="1200" b="0" i="0" u="none" strike="noStrike">
                          <a:solidFill>
                            <a:srgbClr val="9C0006"/>
                          </a:solidFill>
                          <a:effectLst/>
                          <a:latin typeface="Calibri" panose="020F0502020204030204" pitchFamily="34" charset="0"/>
                        </a:rPr>
                        <a:t>-       416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9C0006"/>
                          </a:solidFill>
                          <a:effectLst/>
                          <a:latin typeface="Calibri" panose="020F0502020204030204" pitchFamily="34" charset="0"/>
                        </a:rPr>
                        <a:t>-       345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9C0006"/>
                          </a:solidFill>
                          <a:effectLst/>
                          <a:latin typeface="Calibri" panose="020F0502020204030204" pitchFamily="34" charset="0"/>
                        </a:rPr>
                        <a:t>-       274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9C0006"/>
                          </a:solidFill>
                          <a:effectLst/>
                          <a:latin typeface="Calibri" panose="020F0502020204030204" pitchFamily="34" charset="0"/>
                        </a:rPr>
                        <a:t>-       203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dirty="0">
                          <a:solidFill>
                            <a:srgbClr val="9C0006"/>
                          </a:solidFill>
                          <a:effectLst/>
                          <a:latin typeface="Calibri" panose="020F0502020204030204" pitchFamily="34" charset="0"/>
                        </a:rPr>
                        <a:t>-       132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9C0006"/>
                          </a:solidFill>
                          <a:effectLst/>
                          <a:latin typeface="Calibri" panose="020F0502020204030204" pitchFamily="34" charset="0"/>
                        </a:rPr>
                        <a:t>-         61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006100"/>
                          </a:solidFill>
                          <a:effectLst/>
                          <a:latin typeface="Calibri" panose="020F0502020204030204" pitchFamily="34" charset="0"/>
                        </a:rPr>
                        <a:t>           10 </a:t>
                      </a:r>
                    </a:p>
                  </a:txBody>
                  <a:tcPr marL="7620" marR="7620" marT="7620" marB="0" anchor="b">
                    <a:lnL>
                      <a:noFill/>
                    </a:lnL>
                    <a:lnR>
                      <a:noFill/>
                    </a:lnR>
                    <a:lnT>
                      <a:noFill/>
                    </a:lnT>
                    <a:lnB>
                      <a:noFill/>
                    </a:lnB>
                    <a:solidFill>
                      <a:srgbClr val="C6EFCE"/>
                    </a:solidFill>
                  </a:tcPr>
                </a:tc>
                <a:tc>
                  <a:txBody>
                    <a:bodyPr/>
                    <a:lstStyle/>
                    <a:p>
                      <a:pPr algn="l" fontAlgn="b"/>
                      <a:r>
                        <a:rPr lang="it-IT" sz="1200" b="0" i="0" u="none" strike="noStrike">
                          <a:solidFill>
                            <a:srgbClr val="006100"/>
                          </a:solidFill>
                          <a:effectLst/>
                          <a:latin typeface="Calibri" panose="020F0502020204030204" pitchFamily="34" charset="0"/>
                        </a:rPr>
                        <a:t>           81 </a:t>
                      </a:r>
                    </a:p>
                  </a:txBody>
                  <a:tcPr marL="7620" marR="7620" marT="7620" marB="0" anchor="b">
                    <a:lnL>
                      <a:noFill/>
                    </a:lnL>
                    <a:lnR>
                      <a:noFill/>
                    </a:lnR>
                    <a:lnT>
                      <a:noFill/>
                    </a:lnT>
                    <a:lnB>
                      <a:noFill/>
                    </a:lnB>
                    <a:solidFill>
                      <a:srgbClr val="C6EFCE"/>
                    </a:solidFill>
                  </a:tcPr>
                </a:tc>
                <a:tc>
                  <a:txBody>
                    <a:bodyPr/>
                    <a:lstStyle/>
                    <a:p>
                      <a:pPr algn="l" fontAlgn="b"/>
                      <a:r>
                        <a:rPr lang="it-IT" sz="1200" b="0" i="0" u="none" strike="noStrike">
                          <a:solidFill>
                            <a:srgbClr val="006100"/>
                          </a:solidFill>
                          <a:effectLst/>
                          <a:latin typeface="Calibri" panose="020F0502020204030204" pitchFamily="34" charset="0"/>
                        </a:rPr>
                        <a:t>        151 </a:t>
                      </a:r>
                    </a:p>
                  </a:txBody>
                  <a:tcPr marL="7620" marR="7620" marT="7620" marB="0" anchor="b">
                    <a:lnL>
                      <a:noFill/>
                    </a:lnL>
                    <a:lnR>
                      <a:noFill/>
                    </a:lnR>
                    <a:lnT>
                      <a:noFill/>
                    </a:lnT>
                    <a:lnB>
                      <a:noFill/>
                    </a:lnB>
                    <a:solidFill>
                      <a:srgbClr val="C6EFCE"/>
                    </a:solidFill>
                  </a:tcPr>
                </a:tc>
                <a:tc>
                  <a:txBody>
                    <a:bodyPr/>
                    <a:lstStyle/>
                    <a:p>
                      <a:pPr algn="l" fontAlgn="b"/>
                      <a:r>
                        <a:rPr lang="it-IT" sz="1200" b="0" i="0" u="none" strike="noStrike">
                          <a:solidFill>
                            <a:srgbClr val="006100"/>
                          </a:solidFill>
                          <a:effectLst/>
                          <a:latin typeface="Calibri" panose="020F0502020204030204" pitchFamily="34" charset="0"/>
                        </a:rPr>
                        <a:t>        222 </a:t>
                      </a:r>
                    </a:p>
                  </a:txBody>
                  <a:tcPr marL="7620" marR="7620" marT="7620" marB="0" anchor="b">
                    <a:lnL>
                      <a:noFill/>
                    </a:lnL>
                    <a:lnR>
                      <a:noFill/>
                    </a:lnR>
                    <a:lnT>
                      <a:noFill/>
                    </a:lnT>
                    <a:lnB>
                      <a:noFill/>
                    </a:lnB>
                    <a:solidFill>
                      <a:srgbClr val="C6EFCE"/>
                    </a:solidFill>
                  </a:tcPr>
                </a:tc>
                <a:tc>
                  <a:txBody>
                    <a:bodyPr/>
                    <a:lstStyle/>
                    <a:p>
                      <a:pPr algn="l" fontAlgn="b"/>
                      <a:r>
                        <a:rPr lang="it-IT" sz="1200" b="0" i="0" u="none" strike="noStrike">
                          <a:solidFill>
                            <a:srgbClr val="006100"/>
                          </a:solidFill>
                          <a:effectLst/>
                          <a:latin typeface="Calibri" panose="020F0502020204030204" pitchFamily="34" charset="0"/>
                        </a:rPr>
                        <a:t>        293 </a:t>
                      </a:r>
                    </a:p>
                  </a:txBody>
                  <a:tcPr marL="7620" marR="7620" marT="7620" marB="0" anchor="b">
                    <a:lnL>
                      <a:noFill/>
                    </a:lnL>
                    <a:lnR>
                      <a:noFill/>
                    </a:lnR>
                    <a:lnT>
                      <a:noFill/>
                    </a:lnT>
                    <a:lnB>
                      <a:noFill/>
                    </a:lnB>
                    <a:solidFill>
                      <a:srgbClr val="C6EFCE"/>
                    </a:solidFill>
                  </a:tcPr>
                </a:tc>
                <a:tc>
                  <a:txBody>
                    <a:bodyPr/>
                    <a:lstStyle/>
                    <a:p>
                      <a:pPr algn="l" fontAlgn="b"/>
                      <a:r>
                        <a:rPr lang="it-IT" sz="1200" b="0" i="0" u="none" strike="noStrike">
                          <a:solidFill>
                            <a:srgbClr val="006100"/>
                          </a:solidFill>
                          <a:effectLst/>
                          <a:latin typeface="Calibri" panose="020F0502020204030204" pitchFamily="34" charset="0"/>
                        </a:rPr>
                        <a:t>        364 </a:t>
                      </a:r>
                    </a:p>
                  </a:txBody>
                  <a:tcPr marL="7620" marR="7620" marT="7620" marB="0" anchor="b">
                    <a:lnL>
                      <a:noFill/>
                    </a:lnL>
                    <a:lnR>
                      <a:noFill/>
                    </a:lnR>
                    <a:lnT>
                      <a:noFill/>
                    </a:lnT>
                    <a:lnB>
                      <a:noFill/>
                    </a:lnB>
                    <a:solidFill>
                      <a:srgbClr val="C6EFCE"/>
                    </a:solidFill>
                  </a:tcPr>
                </a:tc>
                <a:tc>
                  <a:txBody>
                    <a:bodyPr/>
                    <a:lstStyle/>
                    <a:p>
                      <a:pPr algn="l" fontAlgn="b"/>
                      <a:r>
                        <a:rPr lang="it-IT" sz="1200" b="0" i="0" u="none" strike="noStrike">
                          <a:solidFill>
                            <a:srgbClr val="006100"/>
                          </a:solidFill>
                          <a:effectLst/>
                          <a:latin typeface="Calibri" panose="020F0502020204030204" pitchFamily="34" charset="0"/>
                        </a:rPr>
                        <a:t>        435 </a:t>
                      </a:r>
                    </a:p>
                  </a:txBody>
                  <a:tcPr marL="7620" marR="7620" marT="7620" marB="0" anchor="b">
                    <a:lnL>
                      <a:noFill/>
                    </a:lnL>
                    <a:lnR>
                      <a:noFill/>
                    </a:lnR>
                    <a:lnT>
                      <a:noFill/>
                    </a:lnT>
                    <a:lnB>
                      <a:noFill/>
                    </a:lnB>
                    <a:solidFill>
                      <a:srgbClr val="C6EFCE"/>
                    </a:solidFill>
                  </a:tcPr>
                </a:tc>
                <a:tc>
                  <a:txBody>
                    <a:bodyPr/>
                    <a:lstStyle/>
                    <a:p>
                      <a:pPr algn="l" fontAlgn="b"/>
                      <a:r>
                        <a:rPr lang="it-IT" sz="1200" b="0" i="0" u="none" strike="noStrike">
                          <a:solidFill>
                            <a:srgbClr val="006100"/>
                          </a:solidFill>
                          <a:effectLst/>
                          <a:latin typeface="Calibri" panose="020F0502020204030204" pitchFamily="34" charset="0"/>
                        </a:rPr>
                        <a:t>        506 </a:t>
                      </a:r>
                    </a:p>
                  </a:txBody>
                  <a:tcPr marL="7620" marR="7620" marT="7620" marB="0" anchor="b">
                    <a:lnL>
                      <a:noFill/>
                    </a:lnL>
                    <a:lnR>
                      <a:noFill/>
                    </a:lnR>
                    <a:lnT>
                      <a:noFill/>
                    </a:lnT>
                    <a:lnB>
                      <a:noFill/>
                    </a:lnB>
                    <a:solidFill>
                      <a:srgbClr val="C6EFCE"/>
                    </a:solidFill>
                  </a:tcPr>
                </a:tc>
                <a:tc>
                  <a:txBody>
                    <a:bodyPr/>
                    <a:lstStyle/>
                    <a:p>
                      <a:pPr algn="l" fontAlgn="b"/>
                      <a:r>
                        <a:rPr lang="it-IT" sz="1200" b="0" i="0" u="none" strike="noStrike">
                          <a:solidFill>
                            <a:srgbClr val="006100"/>
                          </a:solidFill>
                          <a:effectLst/>
                          <a:latin typeface="Calibri" panose="020F0502020204030204" pitchFamily="34" charset="0"/>
                        </a:rPr>
                        <a:t>        577 </a:t>
                      </a:r>
                    </a:p>
                  </a:txBody>
                  <a:tcPr marL="7620" marR="7620" marT="7620" marB="0" anchor="b">
                    <a:lnL>
                      <a:noFill/>
                    </a:lnL>
                    <a:lnR>
                      <a:noFill/>
                    </a:lnR>
                    <a:lnT>
                      <a:noFill/>
                    </a:lnT>
                    <a:lnB>
                      <a:noFill/>
                    </a:lnB>
                    <a:solidFill>
                      <a:srgbClr val="C6EFCE"/>
                    </a:solidFill>
                  </a:tcPr>
                </a:tc>
                <a:extLst>
                  <a:ext uri="{0D108BD9-81ED-4DB2-BD59-A6C34878D82A}">
                    <a16:rowId xmlns:a16="http://schemas.microsoft.com/office/drawing/2014/main" val="1443438800"/>
                  </a:ext>
                </a:extLst>
              </a:tr>
              <a:tr h="279844">
                <a:tc>
                  <a:txBody>
                    <a:bodyPr/>
                    <a:lstStyle/>
                    <a:p>
                      <a:pPr algn="ctr" fontAlgn="b"/>
                      <a:r>
                        <a:rPr lang="it-IT" sz="1200" b="1" i="0" u="none" strike="noStrike">
                          <a:solidFill>
                            <a:srgbClr val="000000"/>
                          </a:solidFill>
                          <a:effectLst/>
                          <a:latin typeface="Calibri" panose="020F0502020204030204" pitchFamily="34" charset="0"/>
                        </a:rPr>
                        <a:t>11,5%</a:t>
                      </a:r>
                    </a:p>
                  </a:txBody>
                  <a:tcPr marL="7620" marR="7620" marT="7620" marB="0" anchor="b">
                    <a:lnL>
                      <a:noFill/>
                    </a:lnL>
                    <a:lnR>
                      <a:noFill/>
                    </a:lnR>
                    <a:lnT>
                      <a:noFill/>
                    </a:lnT>
                    <a:lnB>
                      <a:noFill/>
                    </a:lnB>
                    <a:solidFill>
                      <a:srgbClr val="D9D9D9"/>
                    </a:solidFill>
                  </a:tcPr>
                </a:tc>
                <a:tc>
                  <a:txBody>
                    <a:bodyPr/>
                    <a:lstStyle/>
                    <a:p>
                      <a:pPr algn="ctr" fontAlgn="b"/>
                      <a:r>
                        <a:rPr lang="it-IT" sz="1200" b="1" i="0" u="none" strike="noStrike">
                          <a:solidFill>
                            <a:srgbClr val="000000"/>
                          </a:solidFill>
                          <a:effectLst/>
                          <a:latin typeface="Calibri" panose="020F0502020204030204" pitchFamily="34" charset="0"/>
                        </a:rPr>
                        <a:t>5,6%</a:t>
                      </a:r>
                    </a:p>
                  </a:txBody>
                  <a:tcPr marL="7620" marR="7620" marT="7620" marB="0" anchor="b">
                    <a:lnL>
                      <a:noFill/>
                    </a:lnL>
                    <a:lnR>
                      <a:noFill/>
                    </a:lnR>
                    <a:lnT>
                      <a:noFill/>
                    </a:lnT>
                    <a:lnB>
                      <a:noFill/>
                    </a:lnB>
                    <a:solidFill>
                      <a:srgbClr val="D9D9D9"/>
                    </a:solidFill>
                  </a:tcPr>
                </a:tc>
                <a:tc>
                  <a:txBody>
                    <a:bodyPr/>
                    <a:lstStyle/>
                    <a:p>
                      <a:pPr algn="ctr" fontAlgn="b"/>
                      <a:r>
                        <a:rPr lang="it-IT" sz="1200" b="1" i="0" u="none" strike="noStrike">
                          <a:solidFill>
                            <a:srgbClr val="000000"/>
                          </a:solidFill>
                          <a:effectLst/>
                          <a:latin typeface="Calibri" panose="020F0502020204030204" pitchFamily="34" charset="0"/>
                        </a:rPr>
                        <a:t>365</a:t>
                      </a:r>
                    </a:p>
                  </a:txBody>
                  <a:tcPr marL="7620" marR="7620" marT="7620" marB="0" anchor="b">
                    <a:lnL>
                      <a:noFill/>
                    </a:lnL>
                    <a:lnR>
                      <a:noFill/>
                    </a:lnR>
                    <a:lnT>
                      <a:noFill/>
                    </a:lnT>
                    <a:lnB>
                      <a:noFill/>
                    </a:lnB>
                    <a:solidFill>
                      <a:srgbClr val="D9D9D9"/>
                    </a:solidFill>
                  </a:tcPr>
                </a:tc>
                <a:tc>
                  <a:txBody>
                    <a:bodyPr/>
                    <a:lstStyle/>
                    <a:p>
                      <a:pPr algn="l" fontAlgn="b"/>
                      <a:r>
                        <a:rPr lang="it-IT" sz="1200" b="0" i="0" u="none" strike="noStrike">
                          <a:solidFill>
                            <a:srgbClr val="9C0006"/>
                          </a:solidFill>
                          <a:effectLst/>
                          <a:latin typeface="Calibri" panose="020F0502020204030204" pitchFamily="34" charset="0"/>
                        </a:rPr>
                        <a:t>-       383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9C0006"/>
                          </a:solidFill>
                          <a:effectLst/>
                          <a:latin typeface="Calibri" panose="020F0502020204030204" pitchFamily="34" charset="0"/>
                        </a:rPr>
                        <a:t>-       301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9C0006"/>
                          </a:solidFill>
                          <a:effectLst/>
                          <a:latin typeface="Calibri" panose="020F0502020204030204" pitchFamily="34" charset="0"/>
                        </a:rPr>
                        <a:t>-       220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9C0006"/>
                          </a:solidFill>
                          <a:effectLst/>
                          <a:latin typeface="Calibri" panose="020F0502020204030204" pitchFamily="34" charset="0"/>
                        </a:rPr>
                        <a:t>-       138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9C0006"/>
                          </a:solidFill>
                          <a:effectLst/>
                          <a:latin typeface="Calibri" panose="020F0502020204030204" pitchFamily="34" charset="0"/>
                        </a:rPr>
                        <a:t>-         57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dirty="0">
                          <a:solidFill>
                            <a:srgbClr val="006100"/>
                          </a:solidFill>
                          <a:effectLst/>
                          <a:latin typeface="Calibri" panose="020F0502020204030204" pitchFamily="34" charset="0"/>
                        </a:rPr>
                        <a:t>           25 </a:t>
                      </a:r>
                    </a:p>
                  </a:txBody>
                  <a:tcPr marL="7620" marR="7620" marT="7620" marB="0" anchor="b">
                    <a:lnL>
                      <a:noFill/>
                    </a:lnL>
                    <a:lnR>
                      <a:noFill/>
                    </a:lnR>
                    <a:lnT>
                      <a:noFill/>
                    </a:lnT>
                    <a:lnB>
                      <a:noFill/>
                    </a:lnB>
                    <a:solidFill>
                      <a:srgbClr val="C6EFCE"/>
                    </a:solidFill>
                  </a:tcPr>
                </a:tc>
                <a:tc>
                  <a:txBody>
                    <a:bodyPr/>
                    <a:lstStyle/>
                    <a:p>
                      <a:pPr algn="l" fontAlgn="b"/>
                      <a:r>
                        <a:rPr lang="it-IT" sz="1200" b="0" i="0" u="none" strike="noStrike">
                          <a:solidFill>
                            <a:srgbClr val="006100"/>
                          </a:solidFill>
                          <a:effectLst/>
                          <a:latin typeface="Calibri" panose="020F0502020204030204" pitchFamily="34" charset="0"/>
                        </a:rPr>
                        <a:t>        106 </a:t>
                      </a:r>
                    </a:p>
                  </a:txBody>
                  <a:tcPr marL="7620" marR="7620" marT="7620" marB="0" anchor="b">
                    <a:lnL>
                      <a:noFill/>
                    </a:lnL>
                    <a:lnR>
                      <a:noFill/>
                    </a:lnR>
                    <a:lnT>
                      <a:noFill/>
                    </a:lnT>
                    <a:lnB>
                      <a:noFill/>
                    </a:lnB>
                    <a:solidFill>
                      <a:srgbClr val="C6EFCE"/>
                    </a:solidFill>
                  </a:tcPr>
                </a:tc>
                <a:tc>
                  <a:txBody>
                    <a:bodyPr/>
                    <a:lstStyle/>
                    <a:p>
                      <a:pPr algn="l" fontAlgn="b"/>
                      <a:r>
                        <a:rPr lang="it-IT" sz="1200" b="0" i="0" u="none" strike="noStrike">
                          <a:solidFill>
                            <a:srgbClr val="006100"/>
                          </a:solidFill>
                          <a:effectLst/>
                          <a:latin typeface="Calibri" panose="020F0502020204030204" pitchFamily="34" charset="0"/>
                        </a:rPr>
                        <a:t>        188 </a:t>
                      </a:r>
                    </a:p>
                  </a:txBody>
                  <a:tcPr marL="7620" marR="7620" marT="7620" marB="0" anchor="b">
                    <a:lnL>
                      <a:noFill/>
                    </a:lnL>
                    <a:lnR>
                      <a:noFill/>
                    </a:lnR>
                    <a:lnT>
                      <a:noFill/>
                    </a:lnT>
                    <a:lnB>
                      <a:noFill/>
                    </a:lnB>
                    <a:solidFill>
                      <a:srgbClr val="C6EFCE"/>
                    </a:solidFill>
                  </a:tcPr>
                </a:tc>
                <a:tc>
                  <a:txBody>
                    <a:bodyPr/>
                    <a:lstStyle/>
                    <a:p>
                      <a:pPr algn="l" fontAlgn="b"/>
                      <a:r>
                        <a:rPr lang="it-IT" sz="1200" b="0" i="0" u="none" strike="noStrike">
                          <a:solidFill>
                            <a:srgbClr val="006100"/>
                          </a:solidFill>
                          <a:effectLst/>
                          <a:latin typeface="Calibri" panose="020F0502020204030204" pitchFamily="34" charset="0"/>
                        </a:rPr>
                        <a:t>        269 </a:t>
                      </a:r>
                    </a:p>
                  </a:txBody>
                  <a:tcPr marL="7620" marR="7620" marT="7620" marB="0" anchor="b">
                    <a:lnL>
                      <a:noFill/>
                    </a:lnL>
                    <a:lnR>
                      <a:noFill/>
                    </a:lnR>
                    <a:lnT>
                      <a:noFill/>
                    </a:lnT>
                    <a:lnB>
                      <a:noFill/>
                    </a:lnB>
                    <a:solidFill>
                      <a:srgbClr val="C6EFCE"/>
                    </a:solidFill>
                  </a:tcPr>
                </a:tc>
                <a:tc>
                  <a:txBody>
                    <a:bodyPr/>
                    <a:lstStyle/>
                    <a:p>
                      <a:pPr algn="l" fontAlgn="b"/>
                      <a:r>
                        <a:rPr lang="it-IT" sz="1200" b="0" i="0" u="none" strike="noStrike">
                          <a:solidFill>
                            <a:srgbClr val="006100"/>
                          </a:solidFill>
                          <a:effectLst/>
                          <a:latin typeface="Calibri" panose="020F0502020204030204" pitchFamily="34" charset="0"/>
                        </a:rPr>
                        <a:t>        351 </a:t>
                      </a:r>
                    </a:p>
                  </a:txBody>
                  <a:tcPr marL="7620" marR="7620" marT="7620" marB="0" anchor="b">
                    <a:lnL>
                      <a:noFill/>
                    </a:lnL>
                    <a:lnR>
                      <a:noFill/>
                    </a:lnR>
                    <a:lnT>
                      <a:noFill/>
                    </a:lnT>
                    <a:lnB>
                      <a:noFill/>
                    </a:lnB>
                    <a:solidFill>
                      <a:srgbClr val="C6EFCE"/>
                    </a:solidFill>
                  </a:tcPr>
                </a:tc>
                <a:tc>
                  <a:txBody>
                    <a:bodyPr/>
                    <a:lstStyle/>
                    <a:p>
                      <a:pPr algn="l" fontAlgn="b"/>
                      <a:r>
                        <a:rPr lang="it-IT" sz="1200" b="0" i="0" u="none" strike="noStrike">
                          <a:solidFill>
                            <a:srgbClr val="006100"/>
                          </a:solidFill>
                          <a:effectLst/>
                          <a:latin typeface="Calibri" panose="020F0502020204030204" pitchFamily="34" charset="0"/>
                        </a:rPr>
                        <a:t>        432 </a:t>
                      </a:r>
                    </a:p>
                  </a:txBody>
                  <a:tcPr marL="7620" marR="7620" marT="7620" marB="0" anchor="b">
                    <a:lnL>
                      <a:noFill/>
                    </a:lnL>
                    <a:lnR>
                      <a:noFill/>
                    </a:lnR>
                    <a:lnT>
                      <a:noFill/>
                    </a:lnT>
                    <a:lnB>
                      <a:noFill/>
                    </a:lnB>
                    <a:solidFill>
                      <a:srgbClr val="C6EFCE"/>
                    </a:solidFill>
                  </a:tcPr>
                </a:tc>
                <a:tc>
                  <a:txBody>
                    <a:bodyPr/>
                    <a:lstStyle/>
                    <a:p>
                      <a:pPr algn="l" fontAlgn="b"/>
                      <a:r>
                        <a:rPr lang="it-IT" sz="1200" b="0" i="0" u="none" strike="noStrike">
                          <a:solidFill>
                            <a:srgbClr val="006100"/>
                          </a:solidFill>
                          <a:effectLst/>
                          <a:latin typeface="Calibri" panose="020F0502020204030204" pitchFamily="34" charset="0"/>
                        </a:rPr>
                        <a:t>        514 </a:t>
                      </a:r>
                    </a:p>
                  </a:txBody>
                  <a:tcPr marL="7620" marR="7620" marT="7620" marB="0" anchor="b">
                    <a:lnL>
                      <a:noFill/>
                    </a:lnL>
                    <a:lnR>
                      <a:noFill/>
                    </a:lnR>
                    <a:lnT>
                      <a:noFill/>
                    </a:lnT>
                    <a:lnB>
                      <a:noFill/>
                    </a:lnB>
                    <a:solidFill>
                      <a:srgbClr val="C6EFCE"/>
                    </a:solidFill>
                  </a:tcPr>
                </a:tc>
                <a:tc>
                  <a:txBody>
                    <a:bodyPr/>
                    <a:lstStyle/>
                    <a:p>
                      <a:pPr algn="l" fontAlgn="b"/>
                      <a:r>
                        <a:rPr lang="it-IT" sz="1200" b="0" i="0" u="none" strike="noStrike">
                          <a:solidFill>
                            <a:srgbClr val="006100"/>
                          </a:solidFill>
                          <a:effectLst/>
                          <a:latin typeface="Calibri" panose="020F0502020204030204" pitchFamily="34" charset="0"/>
                        </a:rPr>
                        <a:t>        595 </a:t>
                      </a:r>
                    </a:p>
                  </a:txBody>
                  <a:tcPr marL="7620" marR="7620" marT="7620" marB="0" anchor="b">
                    <a:lnL>
                      <a:noFill/>
                    </a:lnL>
                    <a:lnR>
                      <a:noFill/>
                    </a:lnR>
                    <a:lnT>
                      <a:noFill/>
                    </a:lnT>
                    <a:lnB>
                      <a:noFill/>
                    </a:lnB>
                    <a:solidFill>
                      <a:srgbClr val="C6EFCE"/>
                    </a:solidFill>
                  </a:tcPr>
                </a:tc>
                <a:tc>
                  <a:txBody>
                    <a:bodyPr/>
                    <a:lstStyle/>
                    <a:p>
                      <a:pPr algn="l" fontAlgn="b"/>
                      <a:r>
                        <a:rPr lang="it-IT" sz="1200" b="0" i="0" u="none" strike="noStrike">
                          <a:solidFill>
                            <a:srgbClr val="006100"/>
                          </a:solidFill>
                          <a:effectLst/>
                          <a:latin typeface="Calibri" panose="020F0502020204030204" pitchFamily="34" charset="0"/>
                        </a:rPr>
                        <a:t>        677 </a:t>
                      </a:r>
                    </a:p>
                  </a:txBody>
                  <a:tcPr marL="7620" marR="7620" marT="7620" marB="0" anchor="b">
                    <a:lnL>
                      <a:noFill/>
                    </a:lnL>
                    <a:lnR>
                      <a:noFill/>
                    </a:lnR>
                    <a:lnT>
                      <a:noFill/>
                    </a:lnT>
                    <a:lnB>
                      <a:noFill/>
                    </a:lnB>
                    <a:solidFill>
                      <a:srgbClr val="C6EFCE"/>
                    </a:solidFill>
                  </a:tcPr>
                </a:tc>
                <a:tc>
                  <a:txBody>
                    <a:bodyPr/>
                    <a:lstStyle/>
                    <a:p>
                      <a:pPr algn="l" fontAlgn="b"/>
                      <a:r>
                        <a:rPr lang="it-IT" sz="1200" b="0" i="0" u="none" strike="noStrike">
                          <a:solidFill>
                            <a:srgbClr val="006100"/>
                          </a:solidFill>
                          <a:effectLst/>
                          <a:latin typeface="Calibri" panose="020F0502020204030204" pitchFamily="34" charset="0"/>
                        </a:rPr>
                        <a:t>        758 </a:t>
                      </a:r>
                    </a:p>
                  </a:txBody>
                  <a:tcPr marL="7620" marR="7620" marT="7620" marB="0" anchor="b">
                    <a:lnL>
                      <a:noFill/>
                    </a:lnL>
                    <a:lnR>
                      <a:noFill/>
                    </a:lnR>
                    <a:lnT>
                      <a:noFill/>
                    </a:lnT>
                    <a:lnB>
                      <a:noFill/>
                    </a:lnB>
                    <a:solidFill>
                      <a:srgbClr val="C6EFCE"/>
                    </a:solidFill>
                  </a:tcPr>
                </a:tc>
                <a:extLst>
                  <a:ext uri="{0D108BD9-81ED-4DB2-BD59-A6C34878D82A}">
                    <a16:rowId xmlns:a16="http://schemas.microsoft.com/office/drawing/2014/main" val="1335794388"/>
                  </a:ext>
                </a:extLst>
              </a:tr>
              <a:tr h="279844">
                <a:tc>
                  <a:txBody>
                    <a:bodyPr/>
                    <a:lstStyle/>
                    <a:p>
                      <a:pPr algn="ctr" fontAlgn="b"/>
                      <a:r>
                        <a:rPr lang="it-IT" sz="1200" b="1" i="0" u="none" strike="noStrike">
                          <a:solidFill>
                            <a:srgbClr val="000000"/>
                          </a:solidFill>
                          <a:effectLst/>
                          <a:latin typeface="Calibri" panose="020F0502020204030204" pitchFamily="34" charset="0"/>
                        </a:rPr>
                        <a:t>13,0%</a:t>
                      </a:r>
                    </a:p>
                  </a:txBody>
                  <a:tcPr marL="7620" marR="7620" marT="7620" marB="0" anchor="b">
                    <a:lnL>
                      <a:noFill/>
                    </a:lnL>
                    <a:lnR>
                      <a:noFill/>
                    </a:lnR>
                    <a:lnT>
                      <a:noFill/>
                    </a:lnT>
                    <a:lnB>
                      <a:noFill/>
                    </a:lnB>
                    <a:solidFill>
                      <a:srgbClr val="D9D9D9"/>
                    </a:solidFill>
                  </a:tcPr>
                </a:tc>
                <a:tc>
                  <a:txBody>
                    <a:bodyPr/>
                    <a:lstStyle/>
                    <a:p>
                      <a:pPr algn="ctr" fontAlgn="b"/>
                      <a:r>
                        <a:rPr lang="it-IT" sz="1200" b="1" i="0" u="none" strike="noStrike">
                          <a:solidFill>
                            <a:srgbClr val="000000"/>
                          </a:solidFill>
                          <a:effectLst/>
                          <a:latin typeface="Calibri" panose="020F0502020204030204" pitchFamily="34" charset="0"/>
                        </a:rPr>
                        <a:t>6,3%</a:t>
                      </a:r>
                    </a:p>
                  </a:txBody>
                  <a:tcPr marL="7620" marR="7620" marT="7620" marB="0" anchor="b">
                    <a:lnL>
                      <a:noFill/>
                    </a:lnL>
                    <a:lnR>
                      <a:noFill/>
                    </a:lnR>
                    <a:lnT>
                      <a:noFill/>
                    </a:lnT>
                    <a:lnB>
                      <a:noFill/>
                    </a:lnB>
                    <a:solidFill>
                      <a:srgbClr val="D9D9D9"/>
                    </a:solidFill>
                  </a:tcPr>
                </a:tc>
                <a:tc>
                  <a:txBody>
                    <a:bodyPr/>
                    <a:lstStyle/>
                    <a:p>
                      <a:pPr algn="ctr" fontAlgn="b"/>
                      <a:r>
                        <a:rPr lang="it-IT" sz="1200" b="1" i="0" u="none" strike="noStrike">
                          <a:solidFill>
                            <a:srgbClr val="000000"/>
                          </a:solidFill>
                          <a:effectLst/>
                          <a:latin typeface="Calibri" panose="020F0502020204030204" pitchFamily="34" charset="0"/>
                        </a:rPr>
                        <a:t>412</a:t>
                      </a:r>
                    </a:p>
                  </a:txBody>
                  <a:tcPr marL="7620" marR="7620" marT="7620" marB="0" anchor="b">
                    <a:lnL>
                      <a:noFill/>
                    </a:lnL>
                    <a:lnR>
                      <a:noFill/>
                    </a:lnR>
                    <a:lnT>
                      <a:noFill/>
                    </a:lnT>
                    <a:lnB>
                      <a:noFill/>
                    </a:lnB>
                    <a:solidFill>
                      <a:srgbClr val="D9D9D9"/>
                    </a:solidFill>
                  </a:tcPr>
                </a:tc>
                <a:tc>
                  <a:txBody>
                    <a:bodyPr/>
                    <a:lstStyle/>
                    <a:p>
                      <a:pPr algn="l" fontAlgn="b"/>
                      <a:r>
                        <a:rPr lang="it-IT" sz="1200" b="0" i="0" u="none" strike="noStrike">
                          <a:solidFill>
                            <a:srgbClr val="9C0006"/>
                          </a:solidFill>
                          <a:effectLst/>
                          <a:latin typeface="Calibri" panose="020F0502020204030204" pitchFamily="34" charset="0"/>
                        </a:rPr>
                        <a:t>-       350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9C0006"/>
                          </a:solidFill>
                          <a:effectLst/>
                          <a:latin typeface="Calibri" panose="020F0502020204030204" pitchFamily="34" charset="0"/>
                        </a:rPr>
                        <a:t>-       258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9C0006"/>
                          </a:solidFill>
                          <a:effectLst/>
                          <a:latin typeface="Calibri" panose="020F0502020204030204" pitchFamily="34" charset="0"/>
                        </a:rPr>
                        <a:t>-       166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9C0006"/>
                          </a:solidFill>
                          <a:effectLst/>
                          <a:latin typeface="Calibri" panose="020F0502020204030204" pitchFamily="34" charset="0"/>
                        </a:rPr>
                        <a:t>-         74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006100"/>
                          </a:solidFill>
                          <a:effectLst/>
                          <a:latin typeface="Calibri" panose="020F0502020204030204" pitchFamily="34" charset="0"/>
                        </a:rPr>
                        <a:t>           19 </a:t>
                      </a:r>
                    </a:p>
                  </a:txBody>
                  <a:tcPr marL="7620" marR="7620" marT="7620" marB="0" anchor="b">
                    <a:lnL>
                      <a:noFill/>
                    </a:lnL>
                    <a:lnR>
                      <a:noFill/>
                    </a:lnR>
                    <a:lnT>
                      <a:noFill/>
                    </a:lnT>
                    <a:lnB>
                      <a:noFill/>
                    </a:lnB>
                    <a:solidFill>
                      <a:srgbClr val="C6EFCE"/>
                    </a:solidFill>
                  </a:tcPr>
                </a:tc>
                <a:tc>
                  <a:txBody>
                    <a:bodyPr/>
                    <a:lstStyle/>
                    <a:p>
                      <a:pPr algn="l" fontAlgn="b"/>
                      <a:r>
                        <a:rPr lang="it-IT" sz="1200" b="0" i="0" u="none" strike="noStrike">
                          <a:solidFill>
                            <a:srgbClr val="006100"/>
                          </a:solidFill>
                          <a:effectLst/>
                          <a:latin typeface="Calibri" panose="020F0502020204030204" pitchFamily="34" charset="0"/>
                        </a:rPr>
                        <a:t>        111 </a:t>
                      </a:r>
                    </a:p>
                  </a:txBody>
                  <a:tcPr marL="7620" marR="7620" marT="7620" marB="0" anchor="b">
                    <a:lnL>
                      <a:noFill/>
                    </a:lnL>
                    <a:lnR>
                      <a:noFill/>
                    </a:lnR>
                    <a:lnT>
                      <a:noFill/>
                    </a:lnT>
                    <a:lnB>
                      <a:noFill/>
                    </a:lnB>
                    <a:solidFill>
                      <a:srgbClr val="C6EFCE"/>
                    </a:solidFill>
                  </a:tcPr>
                </a:tc>
                <a:tc>
                  <a:txBody>
                    <a:bodyPr/>
                    <a:lstStyle/>
                    <a:p>
                      <a:pPr algn="l" fontAlgn="b"/>
                      <a:r>
                        <a:rPr lang="it-IT" sz="1200" b="0" i="0" u="none" strike="noStrike">
                          <a:solidFill>
                            <a:srgbClr val="006100"/>
                          </a:solidFill>
                          <a:effectLst/>
                          <a:latin typeface="Calibri" panose="020F0502020204030204" pitchFamily="34" charset="0"/>
                        </a:rPr>
                        <a:t>        203 </a:t>
                      </a:r>
                    </a:p>
                  </a:txBody>
                  <a:tcPr marL="7620" marR="7620" marT="7620" marB="0" anchor="b">
                    <a:lnL>
                      <a:noFill/>
                    </a:lnL>
                    <a:lnR>
                      <a:noFill/>
                    </a:lnR>
                    <a:lnT>
                      <a:noFill/>
                    </a:lnT>
                    <a:lnB>
                      <a:noFill/>
                    </a:lnB>
                    <a:solidFill>
                      <a:srgbClr val="C6EFCE"/>
                    </a:solidFill>
                  </a:tcPr>
                </a:tc>
                <a:tc>
                  <a:txBody>
                    <a:bodyPr/>
                    <a:lstStyle/>
                    <a:p>
                      <a:pPr algn="l" fontAlgn="b"/>
                      <a:r>
                        <a:rPr lang="it-IT" sz="1200" b="0" i="0" u="none" strike="noStrike">
                          <a:solidFill>
                            <a:srgbClr val="006100"/>
                          </a:solidFill>
                          <a:effectLst/>
                          <a:latin typeface="Calibri" panose="020F0502020204030204" pitchFamily="34" charset="0"/>
                        </a:rPr>
                        <a:t>        295 </a:t>
                      </a:r>
                    </a:p>
                  </a:txBody>
                  <a:tcPr marL="7620" marR="7620" marT="7620" marB="0" anchor="b">
                    <a:lnL>
                      <a:noFill/>
                    </a:lnL>
                    <a:lnR>
                      <a:noFill/>
                    </a:lnR>
                    <a:lnT>
                      <a:noFill/>
                    </a:lnT>
                    <a:lnB>
                      <a:noFill/>
                    </a:lnB>
                    <a:solidFill>
                      <a:srgbClr val="C6EFCE"/>
                    </a:solidFill>
                  </a:tcPr>
                </a:tc>
                <a:tc>
                  <a:txBody>
                    <a:bodyPr/>
                    <a:lstStyle/>
                    <a:p>
                      <a:pPr algn="l" fontAlgn="b"/>
                      <a:r>
                        <a:rPr lang="it-IT" sz="1200" b="0" i="0" u="none" strike="noStrike">
                          <a:solidFill>
                            <a:srgbClr val="006100"/>
                          </a:solidFill>
                          <a:effectLst/>
                          <a:latin typeface="Calibri" panose="020F0502020204030204" pitchFamily="34" charset="0"/>
                        </a:rPr>
                        <a:t>        387 </a:t>
                      </a:r>
                    </a:p>
                  </a:txBody>
                  <a:tcPr marL="7620" marR="7620" marT="7620" marB="0" anchor="b">
                    <a:lnL>
                      <a:noFill/>
                    </a:lnL>
                    <a:lnR>
                      <a:noFill/>
                    </a:lnR>
                    <a:lnT>
                      <a:noFill/>
                    </a:lnT>
                    <a:lnB>
                      <a:noFill/>
                    </a:lnB>
                    <a:solidFill>
                      <a:srgbClr val="C6EFCE"/>
                    </a:solidFill>
                  </a:tcPr>
                </a:tc>
                <a:tc>
                  <a:txBody>
                    <a:bodyPr/>
                    <a:lstStyle/>
                    <a:p>
                      <a:pPr algn="l" fontAlgn="b"/>
                      <a:r>
                        <a:rPr lang="it-IT" sz="1200" b="0" i="0" u="none" strike="noStrike">
                          <a:solidFill>
                            <a:srgbClr val="006100"/>
                          </a:solidFill>
                          <a:effectLst/>
                          <a:latin typeface="Calibri" panose="020F0502020204030204" pitchFamily="34" charset="0"/>
                        </a:rPr>
                        <a:t>        479 </a:t>
                      </a:r>
                    </a:p>
                  </a:txBody>
                  <a:tcPr marL="7620" marR="7620" marT="7620" marB="0" anchor="b">
                    <a:lnL>
                      <a:noFill/>
                    </a:lnL>
                    <a:lnR>
                      <a:noFill/>
                    </a:lnR>
                    <a:lnT>
                      <a:noFill/>
                    </a:lnT>
                    <a:lnB>
                      <a:noFill/>
                    </a:lnB>
                    <a:solidFill>
                      <a:srgbClr val="C6EFCE"/>
                    </a:solidFill>
                  </a:tcPr>
                </a:tc>
                <a:tc>
                  <a:txBody>
                    <a:bodyPr/>
                    <a:lstStyle/>
                    <a:p>
                      <a:pPr algn="l" fontAlgn="b"/>
                      <a:r>
                        <a:rPr lang="it-IT" sz="1200" b="0" i="0" u="none" strike="noStrike">
                          <a:solidFill>
                            <a:srgbClr val="006100"/>
                          </a:solidFill>
                          <a:effectLst/>
                          <a:latin typeface="Calibri" panose="020F0502020204030204" pitchFamily="34" charset="0"/>
                        </a:rPr>
                        <a:t>        571 </a:t>
                      </a:r>
                    </a:p>
                  </a:txBody>
                  <a:tcPr marL="7620" marR="7620" marT="7620" marB="0" anchor="b">
                    <a:lnL>
                      <a:noFill/>
                    </a:lnL>
                    <a:lnR>
                      <a:noFill/>
                    </a:lnR>
                    <a:lnT>
                      <a:noFill/>
                    </a:lnT>
                    <a:lnB>
                      <a:noFill/>
                    </a:lnB>
                    <a:solidFill>
                      <a:srgbClr val="C6EFCE"/>
                    </a:solidFill>
                  </a:tcPr>
                </a:tc>
                <a:tc>
                  <a:txBody>
                    <a:bodyPr/>
                    <a:lstStyle/>
                    <a:p>
                      <a:pPr algn="l" fontAlgn="b"/>
                      <a:r>
                        <a:rPr lang="it-IT" sz="1200" b="0" i="0" u="none" strike="noStrike">
                          <a:solidFill>
                            <a:srgbClr val="006100"/>
                          </a:solidFill>
                          <a:effectLst/>
                          <a:latin typeface="Calibri" panose="020F0502020204030204" pitchFamily="34" charset="0"/>
                        </a:rPr>
                        <a:t>        664 </a:t>
                      </a:r>
                    </a:p>
                  </a:txBody>
                  <a:tcPr marL="7620" marR="7620" marT="7620" marB="0" anchor="b">
                    <a:lnL>
                      <a:noFill/>
                    </a:lnL>
                    <a:lnR>
                      <a:noFill/>
                    </a:lnR>
                    <a:lnT>
                      <a:noFill/>
                    </a:lnT>
                    <a:lnB>
                      <a:noFill/>
                    </a:lnB>
                    <a:solidFill>
                      <a:srgbClr val="C6EFCE"/>
                    </a:solidFill>
                  </a:tcPr>
                </a:tc>
                <a:tc>
                  <a:txBody>
                    <a:bodyPr/>
                    <a:lstStyle/>
                    <a:p>
                      <a:pPr algn="l" fontAlgn="b"/>
                      <a:r>
                        <a:rPr lang="it-IT" sz="1200" b="0" i="0" u="none" strike="noStrike">
                          <a:solidFill>
                            <a:srgbClr val="006100"/>
                          </a:solidFill>
                          <a:effectLst/>
                          <a:latin typeface="Calibri" panose="020F0502020204030204" pitchFamily="34" charset="0"/>
                        </a:rPr>
                        <a:t>        756 </a:t>
                      </a:r>
                    </a:p>
                  </a:txBody>
                  <a:tcPr marL="7620" marR="7620" marT="7620" marB="0" anchor="b">
                    <a:lnL>
                      <a:noFill/>
                    </a:lnL>
                    <a:lnR>
                      <a:noFill/>
                    </a:lnR>
                    <a:lnT>
                      <a:noFill/>
                    </a:lnT>
                    <a:lnB>
                      <a:noFill/>
                    </a:lnB>
                    <a:solidFill>
                      <a:srgbClr val="C6EFCE"/>
                    </a:solidFill>
                  </a:tcPr>
                </a:tc>
                <a:tc>
                  <a:txBody>
                    <a:bodyPr/>
                    <a:lstStyle/>
                    <a:p>
                      <a:pPr algn="l" fontAlgn="b"/>
                      <a:r>
                        <a:rPr lang="it-IT" sz="1200" b="0" i="0" u="none" strike="noStrike">
                          <a:solidFill>
                            <a:srgbClr val="006100"/>
                          </a:solidFill>
                          <a:effectLst/>
                          <a:latin typeface="Calibri" panose="020F0502020204030204" pitchFamily="34" charset="0"/>
                        </a:rPr>
                        <a:t>        848 </a:t>
                      </a:r>
                    </a:p>
                  </a:txBody>
                  <a:tcPr marL="7620" marR="7620" marT="7620" marB="0" anchor="b">
                    <a:lnL>
                      <a:noFill/>
                    </a:lnL>
                    <a:lnR>
                      <a:noFill/>
                    </a:lnR>
                    <a:lnT>
                      <a:noFill/>
                    </a:lnT>
                    <a:lnB>
                      <a:noFill/>
                    </a:lnB>
                    <a:solidFill>
                      <a:srgbClr val="C6EFCE"/>
                    </a:solidFill>
                  </a:tcPr>
                </a:tc>
                <a:tc>
                  <a:txBody>
                    <a:bodyPr/>
                    <a:lstStyle/>
                    <a:p>
                      <a:pPr algn="l" fontAlgn="b"/>
                      <a:r>
                        <a:rPr lang="it-IT" sz="1200" b="0" i="0" u="none" strike="noStrike">
                          <a:solidFill>
                            <a:srgbClr val="006100"/>
                          </a:solidFill>
                          <a:effectLst/>
                          <a:latin typeface="Calibri" panose="020F0502020204030204" pitchFamily="34" charset="0"/>
                        </a:rPr>
                        <a:t>        940 </a:t>
                      </a:r>
                    </a:p>
                  </a:txBody>
                  <a:tcPr marL="7620" marR="7620" marT="7620" marB="0" anchor="b">
                    <a:lnL>
                      <a:noFill/>
                    </a:lnL>
                    <a:lnR>
                      <a:noFill/>
                    </a:lnR>
                    <a:lnT>
                      <a:noFill/>
                    </a:lnT>
                    <a:lnB>
                      <a:noFill/>
                    </a:lnB>
                    <a:solidFill>
                      <a:srgbClr val="C6EFCE"/>
                    </a:solidFill>
                  </a:tcPr>
                </a:tc>
                <a:extLst>
                  <a:ext uri="{0D108BD9-81ED-4DB2-BD59-A6C34878D82A}">
                    <a16:rowId xmlns:a16="http://schemas.microsoft.com/office/drawing/2014/main" val="448577931"/>
                  </a:ext>
                </a:extLst>
              </a:tr>
              <a:tr h="279844">
                <a:tc>
                  <a:txBody>
                    <a:bodyPr/>
                    <a:lstStyle/>
                    <a:p>
                      <a:pPr algn="ctr" fontAlgn="b"/>
                      <a:r>
                        <a:rPr lang="it-IT" sz="1200" b="1" i="0" u="none" strike="noStrike">
                          <a:solidFill>
                            <a:srgbClr val="000000"/>
                          </a:solidFill>
                          <a:effectLst/>
                          <a:latin typeface="Calibri" panose="020F0502020204030204" pitchFamily="34" charset="0"/>
                        </a:rPr>
                        <a:t>14,5%</a:t>
                      </a:r>
                    </a:p>
                  </a:txBody>
                  <a:tcPr marL="7620" marR="7620" marT="7620" marB="0" anchor="b">
                    <a:lnL>
                      <a:noFill/>
                    </a:lnL>
                    <a:lnR>
                      <a:noFill/>
                    </a:lnR>
                    <a:lnT>
                      <a:noFill/>
                    </a:lnT>
                    <a:lnB>
                      <a:noFill/>
                    </a:lnB>
                    <a:solidFill>
                      <a:srgbClr val="D9D9D9"/>
                    </a:solidFill>
                  </a:tcPr>
                </a:tc>
                <a:tc>
                  <a:txBody>
                    <a:bodyPr/>
                    <a:lstStyle/>
                    <a:p>
                      <a:pPr algn="ctr" fontAlgn="b"/>
                      <a:r>
                        <a:rPr lang="it-IT" sz="1200" b="1" i="0" u="none" strike="noStrike">
                          <a:solidFill>
                            <a:srgbClr val="000000"/>
                          </a:solidFill>
                          <a:effectLst/>
                          <a:latin typeface="Calibri" panose="020F0502020204030204" pitchFamily="34" charset="0"/>
                        </a:rPr>
                        <a:t>7,1%</a:t>
                      </a:r>
                    </a:p>
                  </a:txBody>
                  <a:tcPr marL="7620" marR="7620" marT="7620" marB="0" anchor="b">
                    <a:lnL>
                      <a:noFill/>
                    </a:lnL>
                    <a:lnR>
                      <a:noFill/>
                    </a:lnR>
                    <a:lnT>
                      <a:noFill/>
                    </a:lnT>
                    <a:lnB>
                      <a:noFill/>
                    </a:lnB>
                    <a:solidFill>
                      <a:srgbClr val="D9D9D9"/>
                    </a:solidFill>
                  </a:tcPr>
                </a:tc>
                <a:tc>
                  <a:txBody>
                    <a:bodyPr/>
                    <a:lstStyle/>
                    <a:p>
                      <a:pPr algn="ctr" fontAlgn="b"/>
                      <a:r>
                        <a:rPr lang="it-IT" sz="1200" b="1" i="0" u="none" strike="noStrike">
                          <a:solidFill>
                            <a:srgbClr val="000000"/>
                          </a:solidFill>
                          <a:effectLst/>
                          <a:latin typeface="Calibri" panose="020F0502020204030204" pitchFamily="34" charset="0"/>
                        </a:rPr>
                        <a:t>460</a:t>
                      </a:r>
                    </a:p>
                  </a:txBody>
                  <a:tcPr marL="7620" marR="7620" marT="7620" marB="0" anchor="b">
                    <a:lnL>
                      <a:noFill/>
                    </a:lnL>
                    <a:lnR>
                      <a:noFill/>
                    </a:lnR>
                    <a:lnT>
                      <a:noFill/>
                    </a:lnT>
                    <a:lnB>
                      <a:noFill/>
                    </a:lnB>
                    <a:solidFill>
                      <a:srgbClr val="D9D9D9"/>
                    </a:solidFill>
                  </a:tcPr>
                </a:tc>
                <a:tc>
                  <a:txBody>
                    <a:bodyPr/>
                    <a:lstStyle/>
                    <a:p>
                      <a:pPr algn="l" fontAlgn="b"/>
                      <a:r>
                        <a:rPr lang="it-IT" sz="1200" b="0" i="0" u="none" strike="noStrike">
                          <a:solidFill>
                            <a:srgbClr val="9C0006"/>
                          </a:solidFill>
                          <a:effectLst/>
                          <a:latin typeface="Calibri" panose="020F0502020204030204" pitchFamily="34" charset="0"/>
                        </a:rPr>
                        <a:t>-       448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9C0006"/>
                          </a:solidFill>
                          <a:effectLst/>
                          <a:latin typeface="Calibri" panose="020F0502020204030204" pitchFamily="34" charset="0"/>
                        </a:rPr>
                        <a:t>-       346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9C0006"/>
                          </a:solidFill>
                          <a:effectLst/>
                          <a:latin typeface="Calibri" panose="020F0502020204030204" pitchFamily="34" charset="0"/>
                        </a:rPr>
                        <a:t>-       243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9C0006"/>
                          </a:solidFill>
                          <a:effectLst/>
                          <a:latin typeface="Calibri" panose="020F0502020204030204" pitchFamily="34" charset="0"/>
                        </a:rPr>
                        <a:t>-       140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9C0006"/>
                          </a:solidFill>
                          <a:effectLst/>
                          <a:latin typeface="Calibri" panose="020F0502020204030204" pitchFamily="34" charset="0"/>
                        </a:rPr>
                        <a:t>-         37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006100"/>
                          </a:solidFill>
                          <a:effectLst/>
                          <a:latin typeface="Calibri" panose="020F0502020204030204" pitchFamily="34" charset="0"/>
                        </a:rPr>
                        <a:t>           65 </a:t>
                      </a:r>
                    </a:p>
                  </a:txBody>
                  <a:tcPr marL="7620" marR="7620" marT="7620" marB="0" anchor="b">
                    <a:lnL>
                      <a:noFill/>
                    </a:lnL>
                    <a:lnR>
                      <a:noFill/>
                    </a:lnR>
                    <a:lnT>
                      <a:noFill/>
                    </a:lnT>
                    <a:lnB>
                      <a:noFill/>
                    </a:lnB>
                    <a:solidFill>
                      <a:srgbClr val="C6EFCE"/>
                    </a:solidFill>
                  </a:tcPr>
                </a:tc>
                <a:tc>
                  <a:txBody>
                    <a:bodyPr/>
                    <a:lstStyle/>
                    <a:p>
                      <a:pPr algn="l" fontAlgn="b"/>
                      <a:r>
                        <a:rPr lang="it-IT" sz="1200" b="0" i="0" u="none" strike="noStrike">
                          <a:solidFill>
                            <a:srgbClr val="006100"/>
                          </a:solidFill>
                          <a:effectLst/>
                          <a:latin typeface="Calibri" panose="020F0502020204030204" pitchFamily="34" charset="0"/>
                        </a:rPr>
                        <a:t>        168 </a:t>
                      </a:r>
                    </a:p>
                  </a:txBody>
                  <a:tcPr marL="7620" marR="7620" marT="7620" marB="0" anchor="b">
                    <a:lnL>
                      <a:noFill/>
                    </a:lnL>
                    <a:lnR>
                      <a:noFill/>
                    </a:lnR>
                    <a:lnT>
                      <a:noFill/>
                    </a:lnT>
                    <a:lnB>
                      <a:noFill/>
                    </a:lnB>
                    <a:solidFill>
                      <a:srgbClr val="C6EFCE"/>
                    </a:solidFill>
                  </a:tcPr>
                </a:tc>
                <a:tc>
                  <a:txBody>
                    <a:bodyPr/>
                    <a:lstStyle/>
                    <a:p>
                      <a:pPr algn="l" fontAlgn="b"/>
                      <a:r>
                        <a:rPr lang="it-IT" sz="1200" b="0" i="0" u="none" strike="noStrike" dirty="0">
                          <a:solidFill>
                            <a:srgbClr val="006100"/>
                          </a:solidFill>
                          <a:effectLst/>
                          <a:latin typeface="Calibri" panose="020F0502020204030204" pitchFamily="34" charset="0"/>
                        </a:rPr>
                        <a:t>        271 </a:t>
                      </a:r>
                    </a:p>
                  </a:txBody>
                  <a:tcPr marL="7620" marR="7620" marT="7620" marB="0" anchor="b">
                    <a:lnL>
                      <a:noFill/>
                    </a:lnL>
                    <a:lnR>
                      <a:noFill/>
                    </a:lnR>
                    <a:lnT>
                      <a:noFill/>
                    </a:lnT>
                    <a:lnB>
                      <a:noFill/>
                    </a:lnB>
                    <a:solidFill>
                      <a:srgbClr val="C6EFCE"/>
                    </a:solidFill>
                  </a:tcPr>
                </a:tc>
                <a:tc>
                  <a:txBody>
                    <a:bodyPr/>
                    <a:lstStyle/>
                    <a:p>
                      <a:pPr algn="l" fontAlgn="b"/>
                      <a:r>
                        <a:rPr lang="it-IT" sz="1200" b="0" i="0" u="none" strike="noStrike">
                          <a:solidFill>
                            <a:srgbClr val="006100"/>
                          </a:solidFill>
                          <a:effectLst/>
                          <a:latin typeface="Calibri" panose="020F0502020204030204" pitchFamily="34" charset="0"/>
                        </a:rPr>
                        <a:t>        374 </a:t>
                      </a:r>
                    </a:p>
                  </a:txBody>
                  <a:tcPr marL="7620" marR="7620" marT="7620" marB="0" anchor="b">
                    <a:lnL>
                      <a:noFill/>
                    </a:lnL>
                    <a:lnR>
                      <a:noFill/>
                    </a:lnR>
                    <a:lnT>
                      <a:noFill/>
                    </a:lnT>
                    <a:lnB>
                      <a:noFill/>
                    </a:lnB>
                    <a:solidFill>
                      <a:srgbClr val="C6EFCE"/>
                    </a:solidFill>
                  </a:tcPr>
                </a:tc>
                <a:tc>
                  <a:txBody>
                    <a:bodyPr/>
                    <a:lstStyle/>
                    <a:p>
                      <a:pPr algn="l" fontAlgn="b"/>
                      <a:r>
                        <a:rPr lang="it-IT" sz="1200" b="0" i="0" u="none" strike="noStrike">
                          <a:solidFill>
                            <a:srgbClr val="006100"/>
                          </a:solidFill>
                          <a:effectLst/>
                          <a:latin typeface="Calibri" panose="020F0502020204030204" pitchFamily="34" charset="0"/>
                        </a:rPr>
                        <a:t>        477 </a:t>
                      </a:r>
                    </a:p>
                  </a:txBody>
                  <a:tcPr marL="7620" marR="7620" marT="7620" marB="0" anchor="b">
                    <a:lnL>
                      <a:noFill/>
                    </a:lnL>
                    <a:lnR>
                      <a:noFill/>
                    </a:lnR>
                    <a:lnT>
                      <a:noFill/>
                    </a:lnT>
                    <a:lnB>
                      <a:noFill/>
                    </a:lnB>
                    <a:solidFill>
                      <a:srgbClr val="C6EFCE"/>
                    </a:solidFill>
                  </a:tcPr>
                </a:tc>
                <a:tc>
                  <a:txBody>
                    <a:bodyPr/>
                    <a:lstStyle/>
                    <a:p>
                      <a:pPr algn="l" fontAlgn="b"/>
                      <a:r>
                        <a:rPr lang="it-IT" sz="1200" b="0" i="0" u="none" strike="noStrike">
                          <a:solidFill>
                            <a:srgbClr val="006100"/>
                          </a:solidFill>
                          <a:effectLst/>
                          <a:latin typeface="Calibri" panose="020F0502020204030204" pitchFamily="34" charset="0"/>
                        </a:rPr>
                        <a:t>        579 </a:t>
                      </a:r>
                    </a:p>
                  </a:txBody>
                  <a:tcPr marL="7620" marR="7620" marT="7620" marB="0" anchor="b">
                    <a:lnL>
                      <a:noFill/>
                    </a:lnL>
                    <a:lnR>
                      <a:noFill/>
                    </a:lnR>
                    <a:lnT>
                      <a:noFill/>
                    </a:lnT>
                    <a:lnB>
                      <a:noFill/>
                    </a:lnB>
                    <a:solidFill>
                      <a:srgbClr val="C6EFCE"/>
                    </a:solidFill>
                  </a:tcPr>
                </a:tc>
                <a:tc>
                  <a:txBody>
                    <a:bodyPr/>
                    <a:lstStyle/>
                    <a:p>
                      <a:pPr algn="l" fontAlgn="b"/>
                      <a:r>
                        <a:rPr lang="it-IT" sz="1200" b="0" i="0" u="none" strike="noStrike">
                          <a:solidFill>
                            <a:srgbClr val="006100"/>
                          </a:solidFill>
                          <a:effectLst/>
                          <a:latin typeface="Calibri" panose="020F0502020204030204" pitchFamily="34" charset="0"/>
                        </a:rPr>
                        <a:t>        682 </a:t>
                      </a:r>
                    </a:p>
                  </a:txBody>
                  <a:tcPr marL="7620" marR="7620" marT="7620" marB="0" anchor="b">
                    <a:lnL>
                      <a:noFill/>
                    </a:lnL>
                    <a:lnR>
                      <a:noFill/>
                    </a:lnR>
                    <a:lnT>
                      <a:noFill/>
                    </a:lnT>
                    <a:lnB>
                      <a:noFill/>
                    </a:lnB>
                    <a:solidFill>
                      <a:srgbClr val="C6EFCE"/>
                    </a:solidFill>
                  </a:tcPr>
                </a:tc>
                <a:tc>
                  <a:txBody>
                    <a:bodyPr/>
                    <a:lstStyle/>
                    <a:p>
                      <a:pPr algn="l" fontAlgn="b"/>
                      <a:r>
                        <a:rPr lang="it-IT" sz="1200" b="0" i="0" u="none" strike="noStrike">
                          <a:solidFill>
                            <a:srgbClr val="006100"/>
                          </a:solidFill>
                          <a:effectLst/>
                          <a:latin typeface="Calibri" panose="020F0502020204030204" pitchFamily="34" charset="0"/>
                        </a:rPr>
                        <a:t>        785 </a:t>
                      </a:r>
                    </a:p>
                  </a:txBody>
                  <a:tcPr marL="7620" marR="7620" marT="7620" marB="0" anchor="b">
                    <a:lnL>
                      <a:noFill/>
                    </a:lnL>
                    <a:lnR>
                      <a:noFill/>
                    </a:lnR>
                    <a:lnT>
                      <a:noFill/>
                    </a:lnT>
                    <a:lnB>
                      <a:noFill/>
                    </a:lnB>
                    <a:solidFill>
                      <a:srgbClr val="C6EFCE"/>
                    </a:solidFill>
                  </a:tcPr>
                </a:tc>
                <a:tc>
                  <a:txBody>
                    <a:bodyPr/>
                    <a:lstStyle/>
                    <a:p>
                      <a:pPr algn="l" fontAlgn="b"/>
                      <a:r>
                        <a:rPr lang="it-IT" sz="1200" b="0" i="0" u="none" strike="noStrike">
                          <a:solidFill>
                            <a:srgbClr val="006100"/>
                          </a:solidFill>
                          <a:effectLst/>
                          <a:latin typeface="Calibri" panose="020F0502020204030204" pitchFamily="34" charset="0"/>
                        </a:rPr>
                        <a:t>        888 </a:t>
                      </a:r>
                    </a:p>
                  </a:txBody>
                  <a:tcPr marL="7620" marR="7620" marT="7620" marB="0" anchor="b">
                    <a:lnL>
                      <a:noFill/>
                    </a:lnL>
                    <a:lnR>
                      <a:noFill/>
                    </a:lnR>
                    <a:lnT>
                      <a:noFill/>
                    </a:lnT>
                    <a:lnB>
                      <a:noFill/>
                    </a:lnB>
                    <a:solidFill>
                      <a:srgbClr val="C6EFCE"/>
                    </a:solidFill>
                  </a:tcPr>
                </a:tc>
                <a:tc>
                  <a:txBody>
                    <a:bodyPr/>
                    <a:lstStyle/>
                    <a:p>
                      <a:pPr algn="l" fontAlgn="b"/>
                      <a:r>
                        <a:rPr lang="it-IT" sz="1200" b="0" i="0" u="none" strike="noStrike">
                          <a:solidFill>
                            <a:srgbClr val="006100"/>
                          </a:solidFill>
                          <a:effectLst/>
                          <a:latin typeface="Calibri" panose="020F0502020204030204" pitchFamily="34" charset="0"/>
                        </a:rPr>
                        <a:t>        990 </a:t>
                      </a:r>
                    </a:p>
                  </a:txBody>
                  <a:tcPr marL="7620" marR="7620" marT="7620" marB="0" anchor="b">
                    <a:lnL>
                      <a:noFill/>
                    </a:lnL>
                    <a:lnR>
                      <a:noFill/>
                    </a:lnR>
                    <a:lnT>
                      <a:noFill/>
                    </a:lnT>
                    <a:lnB>
                      <a:noFill/>
                    </a:lnB>
                    <a:solidFill>
                      <a:srgbClr val="C6EFCE"/>
                    </a:solidFill>
                  </a:tcPr>
                </a:tc>
                <a:extLst>
                  <a:ext uri="{0D108BD9-81ED-4DB2-BD59-A6C34878D82A}">
                    <a16:rowId xmlns:a16="http://schemas.microsoft.com/office/drawing/2014/main" val="3692962802"/>
                  </a:ext>
                </a:extLst>
              </a:tr>
              <a:tr h="279844">
                <a:tc>
                  <a:txBody>
                    <a:bodyPr/>
                    <a:lstStyle/>
                    <a:p>
                      <a:pPr algn="ctr" fontAlgn="b"/>
                      <a:r>
                        <a:rPr lang="it-IT" sz="1200" b="1" i="0" u="none" strike="noStrike">
                          <a:solidFill>
                            <a:srgbClr val="000000"/>
                          </a:solidFill>
                          <a:effectLst/>
                          <a:latin typeface="Calibri" panose="020F0502020204030204" pitchFamily="34" charset="0"/>
                        </a:rPr>
                        <a:t>16,0%</a:t>
                      </a:r>
                    </a:p>
                  </a:txBody>
                  <a:tcPr marL="7620" marR="7620" marT="7620" marB="0" anchor="b">
                    <a:lnL>
                      <a:noFill/>
                    </a:lnL>
                    <a:lnR>
                      <a:noFill/>
                    </a:lnR>
                    <a:lnT>
                      <a:noFill/>
                    </a:lnT>
                    <a:lnB>
                      <a:noFill/>
                    </a:lnB>
                    <a:solidFill>
                      <a:srgbClr val="D9D9D9"/>
                    </a:solidFill>
                  </a:tcPr>
                </a:tc>
                <a:tc>
                  <a:txBody>
                    <a:bodyPr/>
                    <a:lstStyle/>
                    <a:p>
                      <a:pPr algn="ctr" fontAlgn="b"/>
                      <a:r>
                        <a:rPr lang="it-IT" sz="1200" b="1" i="0" u="none" strike="noStrike">
                          <a:solidFill>
                            <a:srgbClr val="000000"/>
                          </a:solidFill>
                          <a:effectLst/>
                          <a:latin typeface="Calibri" panose="020F0502020204030204" pitchFamily="34" charset="0"/>
                        </a:rPr>
                        <a:t>7,8%</a:t>
                      </a:r>
                    </a:p>
                  </a:txBody>
                  <a:tcPr marL="7620" marR="7620" marT="7620" marB="0" anchor="b">
                    <a:lnL>
                      <a:noFill/>
                    </a:lnL>
                    <a:lnR>
                      <a:noFill/>
                    </a:lnR>
                    <a:lnT>
                      <a:noFill/>
                    </a:lnT>
                    <a:lnB>
                      <a:noFill/>
                    </a:lnB>
                    <a:solidFill>
                      <a:srgbClr val="D9D9D9"/>
                    </a:solidFill>
                  </a:tcPr>
                </a:tc>
                <a:tc>
                  <a:txBody>
                    <a:bodyPr/>
                    <a:lstStyle/>
                    <a:p>
                      <a:pPr algn="ctr" fontAlgn="b"/>
                      <a:r>
                        <a:rPr lang="it-IT" sz="1200" b="1" i="0" u="none" strike="noStrike">
                          <a:solidFill>
                            <a:srgbClr val="000000"/>
                          </a:solidFill>
                          <a:effectLst/>
                          <a:latin typeface="Calibri" panose="020F0502020204030204" pitchFamily="34" charset="0"/>
                        </a:rPr>
                        <a:t>507</a:t>
                      </a:r>
                    </a:p>
                  </a:txBody>
                  <a:tcPr marL="7620" marR="7620" marT="7620" marB="0" anchor="b">
                    <a:lnL>
                      <a:noFill/>
                    </a:lnL>
                    <a:lnR>
                      <a:noFill/>
                    </a:lnR>
                    <a:lnT>
                      <a:noFill/>
                    </a:lnT>
                    <a:lnB>
                      <a:noFill/>
                    </a:lnB>
                    <a:solidFill>
                      <a:srgbClr val="D9D9D9"/>
                    </a:solidFill>
                  </a:tcPr>
                </a:tc>
                <a:tc>
                  <a:txBody>
                    <a:bodyPr/>
                    <a:lstStyle/>
                    <a:p>
                      <a:pPr algn="l" fontAlgn="b"/>
                      <a:r>
                        <a:rPr lang="it-IT" sz="1200" b="0" i="0" u="none" strike="noStrike">
                          <a:solidFill>
                            <a:srgbClr val="9C0006"/>
                          </a:solidFill>
                          <a:effectLst/>
                          <a:latin typeface="Calibri" panose="020F0502020204030204" pitchFamily="34" charset="0"/>
                        </a:rPr>
                        <a:t>-       418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9C0006"/>
                          </a:solidFill>
                          <a:effectLst/>
                          <a:latin typeface="Calibri" panose="020F0502020204030204" pitchFamily="34" charset="0"/>
                        </a:rPr>
                        <a:t>-       305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9C0006"/>
                          </a:solidFill>
                          <a:effectLst/>
                          <a:latin typeface="Calibri" panose="020F0502020204030204" pitchFamily="34" charset="0"/>
                        </a:rPr>
                        <a:t>-       191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9C0006"/>
                          </a:solidFill>
                          <a:effectLst/>
                          <a:latin typeface="Calibri" panose="020F0502020204030204" pitchFamily="34" charset="0"/>
                        </a:rPr>
                        <a:t>-         78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006100"/>
                          </a:solidFill>
                          <a:effectLst/>
                          <a:latin typeface="Calibri" panose="020F0502020204030204" pitchFamily="34" charset="0"/>
                        </a:rPr>
                        <a:t>           36 </a:t>
                      </a:r>
                    </a:p>
                  </a:txBody>
                  <a:tcPr marL="7620" marR="7620" marT="7620" marB="0" anchor="b">
                    <a:lnL>
                      <a:noFill/>
                    </a:lnL>
                    <a:lnR>
                      <a:noFill/>
                    </a:lnR>
                    <a:lnT>
                      <a:noFill/>
                    </a:lnT>
                    <a:lnB>
                      <a:noFill/>
                    </a:lnB>
                    <a:solidFill>
                      <a:srgbClr val="C6EFCE"/>
                    </a:solidFill>
                  </a:tcPr>
                </a:tc>
                <a:tc>
                  <a:txBody>
                    <a:bodyPr/>
                    <a:lstStyle/>
                    <a:p>
                      <a:pPr algn="l" fontAlgn="b"/>
                      <a:r>
                        <a:rPr lang="it-IT" sz="1200" b="0" i="0" u="none" strike="noStrike">
                          <a:solidFill>
                            <a:srgbClr val="006100"/>
                          </a:solidFill>
                          <a:effectLst/>
                          <a:latin typeface="Calibri" panose="020F0502020204030204" pitchFamily="34" charset="0"/>
                        </a:rPr>
                        <a:t>        149 </a:t>
                      </a:r>
                    </a:p>
                  </a:txBody>
                  <a:tcPr marL="7620" marR="7620" marT="7620" marB="0" anchor="b">
                    <a:lnL>
                      <a:noFill/>
                    </a:lnL>
                    <a:lnR>
                      <a:noFill/>
                    </a:lnR>
                    <a:lnT>
                      <a:noFill/>
                    </a:lnT>
                    <a:lnB>
                      <a:noFill/>
                    </a:lnB>
                    <a:solidFill>
                      <a:srgbClr val="C6EFCE"/>
                    </a:solidFill>
                  </a:tcPr>
                </a:tc>
                <a:tc>
                  <a:txBody>
                    <a:bodyPr/>
                    <a:lstStyle/>
                    <a:p>
                      <a:pPr algn="l" fontAlgn="b"/>
                      <a:r>
                        <a:rPr lang="it-IT" sz="1200" b="0" i="0" u="none" strike="noStrike">
                          <a:solidFill>
                            <a:srgbClr val="006100"/>
                          </a:solidFill>
                          <a:effectLst/>
                          <a:latin typeface="Calibri" panose="020F0502020204030204" pitchFamily="34" charset="0"/>
                        </a:rPr>
                        <a:t>        262 </a:t>
                      </a:r>
                    </a:p>
                  </a:txBody>
                  <a:tcPr marL="7620" marR="7620" marT="7620" marB="0" anchor="b">
                    <a:lnL>
                      <a:noFill/>
                    </a:lnL>
                    <a:lnR>
                      <a:noFill/>
                    </a:lnR>
                    <a:lnT>
                      <a:noFill/>
                    </a:lnT>
                    <a:lnB>
                      <a:noFill/>
                    </a:lnB>
                    <a:solidFill>
                      <a:srgbClr val="C6EFCE"/>
                    </a:solidFill>
                  </a:tcPr>
                </a:tc>
                <a:tc>
                  <a:txBody>
                    <a:bodyPr/>
                    <a:lstStyle/>
                    <a:p>
                      <a:pPr algn="l" fontAlgn="b"/>
                      <a:r>
                        <a:rPr lang="it-IT" sz="1200" b="0" i="0" u="none" strike="noStrike">
                          <a:solidFill>
                            <a:srgbClr val="006100"/>
                          </a:solidFill>
                          <a:effectLst/>
                          <a:latin typeface="Calibri" panose="020F0502020204030204" pitchFamily="34" charset="0"/>
                        </a:rPr>
                        <a:t>        376 </a:t>
                      </a:r>
                    </a:p>
                  </a:txBody>
                  <a:tcPr marL="7620" marR="7620" marT="7620" marB="0" anchor="b">
                    <a:lnL>
                      <a:noFill/>
                    </a:lnL>
                    <a:lnR>
                      <a:noFill/>
                    </a:lnR>
                    <a:lnT>
                      <a:noFill/>
                    </a:lnT>
                    <a:lnB>
                      <a:noFill/>
                    </a:lnB>
                    <a:solidFill>
                      <a:srgbClr val="C6EFCE"/>
                    </a:solidFill>
                  </a:tcPr>
                </a:tc>
                <a:tc>
                  <a:txBody>
                    <a:bodyPr/>
                    <a:lstStyle/>
                    <a:p>
                      <a:pPr algn="l" fontAlgn="b"/>
                      <a:r>
                        <a:rPr lang="it-IT" sz="1200" b="0" i="0" u="none" strike="noStrike" dirty="0">
                          <a:solidFill>
                            <a:srgbClr val="006100"/>
                          </a:solidFill>
                          <a:effectLst/>
                          <a:latin typeface="Calibri" panose="020F0502020204030204" pitchFamily="34" charset="0"/>
                        </a:rPr>
                        <a:t>        489 </a:t>
                      </a:r>
                    </a:p>
                  </a:txBody>
                  <a:tcPr marL="7620" marR="7620" marT="7620" marB="0" anchor="b">
                    <a:lnL>
                      <a:noFill/>
                    </a:lnL>
                    <a:lnR>
                      <a:noFill/>
                    </a:lnR>
                    <a:lnT>
                      <a:noFill/>
                    </a:lnT>
                    <a:lnB>
                      <a:noFill/>
                    </a:lnB>
                    <a:solidFill>
                      <a:srgbClr val="C6EFCE"/>
                    </a:solidFill>
                  </a:tcPr>
                </a:tc>
                <a:tc>
                  <a:txBody>
                    <a:bodyPr/>
                    <a:lstStyle/>
                    <a:p>
                      <a:pPr algn="l" fontAlgn="b"/>
                      <a:r>
                        <a:rPr lang="it-IT" sz="1200" b="0" i="0" u="none" strike="noStrike">
                          <a:solidFill>
                            <a:srgbClr val="006100"/>
                          </a:solidFill>
                          <a:effectLst/>
                          <a:latin typeface="Calibri" panose="020F0502020204030204" pitchFamily="34" charset="0"/>
                        </a:rPr>
                        <a:t>        603 </a:t>
                      </a:r>
                    </a:p>
                  </a:txBody>
                  <a:tcPr marL="7620" marR="7620" marT="7620" marB="0" anchor="b">
                    <a:lnL>
                      <a:noFill/>
                    </a:lnL>
                    <a:lnR>
                      <a:noFill/>
                    </a:lnR>
                    <a:lnT>
                      <a:noFill/>
                    </a:lnT>
                    <a:lnB>
                      <a:noFill/>
                    </a:lnB>
                    <a:solidFill>
                      <a:srgbClr val="C6EFCE"/>
                    </a:solidFill>
                  </a:tcPr>
                </a:tc>
                <a:tc>
                  <a:txBody>
                    <a:bodyPr/>
                    <a:lstStyle/>
                    <a:p>
                      <a:pPr algn="l" fontAlgn="b"/>
                      <a:r>
                        <a:rPr lang="it-IT" sz="1200" b="0" i="0" u="none" strike="noStrike">
                          <a:solidFill>
                            <a:srgbClr val="006100"/>
                          </a:solidFill>
                          <a:effectLst/>
                          <a:latin typeface="Calibri" panose="020F0502020204030204" pitchFamily="34" charset="0"/>
                        </a:rPr>
                        <a:t>        716 </a:t>
                      </a:r>
                    </a:p>
                  </a:txBody>
                  <a:tcPr marL="7620" marR="7620" marT="7620" marB="0" anchor="b">
                    <a:lnL>
                      <a:noFill/>
                    </a:lnL>
                    <a:lnR>
                      <a:noFill/>
                    </a:lnR>
                    <a:lnT>
                      <a:noFill/>
                    </a:lnT>
                    <a:lnB>
                      <a:noFill/>
                    </a:lnB>
                    <a:solidFill>
                      <a:srgbClr val="C6EFCE"/>
                    </a:solidFill>
                  </a:tcPr>
                </a:tc>
                <a:tc>
                  <a:txBody>
                    <a:bodyPr/>
                    <a:lstStyle/>
                    <a:p>
                      <a:pPr algn="l" fontAlgn="b"/>
                      <a:r>
                        <a:rPr lang="it-IT" sz="1200" b="0" i="0" u="none" strike="noStrike">
                          <a:solidFill>
                            <a:srgbClr val="006100"/>
                          </a:solidFill>
                          <a:effectLst/>
                          <a:latin typeface="Calibri" panose="020F0502020204030204" pitchFamily="34" charset="0"/>
                        </a:rPr>
                        <a:t>        829 </a:t>
                      </a:r>
                    </a:p>
                  </a:txBody>
                  <a:tcPr marL="7620" marR="7620" marT="7620" marB="0" anchor="b">
                    <a:lnL>
                      <a:noFill/>
                    </a:lnL>
                    <a:lnR>
                      <a:noFill/>
                    </a:lnR>
                    <a:lnT>
                      <a:noFill/>
                    </a:lnT>
                    <a:lnB>
                      <a:noFill/>
                    </a:lnB>
                    <a:solidFill>
                      <a:srgbClr val="C6EFCE"/>
                    </a:solidFill>
                  </a:tcPr>
                </a:tc>
                <a:tc>
                  <a:txBody>
                    <a:bodyPr/>
                    <a:lstStyle/>
                    <a:p>
                      <a:pPr algn="l" fontAlgn="b"/>
                      <a:r>
                        <a:rPr lang="it-IT" sz="1200" b="0" i="0" u="none" strike="noStrike">
                          <a:solidFill>
                            <a:srgbClr val="006100"/>
                          </a:solidFill>
                          <a:effectLst/>
                          <a:latin typeface="Calibri" panose="020F0502020204030204" pitchFamily="34" charset="0"/>
                        </a:rPr>
                        <a:t>        943 </a:t>
                      </a:r>
                    </a:p>
                  </a:txBody>
                  <a:tcPr marL="7620" marR="7620" marT="7620" marB="0" anchor="b">
                    <a:lnL>
                      <a:noFill/>
                    </a:lnL>
                    <a:lnR>
                      <a:noFill/>
                    </a:lnR>
                    <a:lnT>
                      <a:noFill/>
                    </a:lnT>
                    <a:lnB>
                      <a:noFill/>
                    </a:lnB>
                    <a:solidFill>
                      <a:srgbClr val="C6EFCE"/>
                    </a:solidFill>
                  </a:tcPr>
                </a:tc>
                <a:tc>
                  <a:txBody>
                    <a:bodyPr/>
                    <a:lstStyle/>
                    <a:p>
                      <a:pPr algn="l" fontAlgn="b"/>
                      <a:r>
                        <a:rPr lang="it-IT" sz="1200" b="0" i="0" u="none" strike="noStrike">
                          <a:solidFill>
                            <a:srgbClr val="006100"/>
                          </a:solidFill>
                          <a:effectLst/>
                          <a:latin typeface="Calibri" panose="020F0502020204030204" pitchFamily="34" charset="0"/>
                        </a:rPr>
                        <a:t>     1.056 </a:t>
                      </a:r>
                    </a:p>
                  </a:txBody>
                  <a:tcPr marL="7620" marR="7620" marT="7620" marB="0" anchor="b">
                    <a:lnL>
                      <a:noFill/>
                    </a:lnL>
                    <a:lnR>
                      <a:noFill/>
                    </a:lnR>
                    <a:lnT>
                      <a:noFill/>
                    </a:lnT>
                    <a:lnB>
                      <a:noFill/>
                    </a:lnB>
                    <a:solidFill>
                      <a:srgbClr val="C6EFCE"/>
                    </a:solidFill>
                  </a:tcPr>
                </a:tc>
                <a:tc>
                  <a:txBody>
                    <a:bodyPr/>
                    <a:lstStyle/>
                    <a:p>
                      <a:pPr algn="l" fontAlgn="b"/>
                      <a:r>
                        <a:rPr lang="it-IT" sz="1200" b="0" i="0" u="none" strike="noStrike">
                          <a:solidFill>
                            <a:srgbClr val="006100"/>
                          </a:solidFill>
                          <a:effectLst/>
                          <a:latin typeface="Calibri" panose="020F0502020204030204" pitchFamily="34" charset="0"/>
                        </a:rPr>
                        <a:t>     1.170 </a:t>
                      </a:r>
                    </a:p>
                  </a:txBody>
                  <a:tcPr marL="7620" marR="7620" marT="7620" marB="0" anchor="b">
                    <a:lnL>
                      <a:noFill/>
                    </a:lnL>
                    <a:lnR>
                      <a:noFill/>
                    </a:lnR>
                    <a:lnT>
                      <a:noFill/>
                    </a:lnT>
                    <a:lnB>
                      <a:noFill/>
                    </a:lnB>
                    <a:solidFill>
                      <a:srgbClr val="C6EFCE"/>
                    </a:solidFill>
                  </a:tcPr>
                </a:tc>
                <a:extLst>
                  <a:ext uri="{0D108BD9-81ED-4DB2-BD59-A6C34878D82A}">
                    <a16:rowId xmlns:a16="http://schemas.microsoft.com/office/drawing/2014/main" val="250263161"/>
                  </a:ext>
                </a:extLst>
              </a:tr>
              <a:tr h="279844">
                <a:tc>
                  <a:txBody>
                    <a:bodyPr/>
                    <a:lstStyle/>
                    <a:p>
                      <a:pPr algn="ctr" fontAlgn="b"/>
                      <a:r>
                        <a:rPr lang="it-IT" sz="1200" b="1" i="0" u="none" strike="noStrike">
                          <a:solidFill>
                            <a:srgbClr val="000000"/>
                          </a:solidFill>
                          <a:effectLst/>
                          <a:latin typeface="Calibri" panose="020F0502020204030204" pitchFamily="34" charset="0"/>
                        </a:rPr>
                        <a:t>17,5%</a:t>
                      </a:r>
                    </a:p>
                  </a:txBody>
                  <a:tcPr marL="7620" marR="7620" marT="7620" marB="0" anchor="b">
                    <a:lnL>
                      <a:noFill/>
                    </a:lnL>
                    <a:lnR>
                      <a:noFill/>
                    </a:lnR>
                    <a:lnT>
                      <a:noFill/>
                    </a:lnT>
                    <a:lnB>
                      <a:noFill/>
                    </a:lnB>
                    <a:solidFill>
                      <a:srgbClr val="D9D9D9"/>
                    </a:solidFill>
                  </a:tcPr>
                </a:tc>
                <a:tc>
                  <a:txBody>
                    <a:bodyPr/>
                    <a:lstStyle/>
                    <a:p>
                      <a:pPr algn="ctr" fontAlgn="b"/>
                      <a:r>
                        <a:rPr lang="it-IT" sz="1200" b="1" i="0" u="none" strike="noStrike">
                          <a:solidFill>
                            <a:srgbClr val="000000"/>
                          </a:solidFill>
                          <a:effectLst/>
                          <a:latin typeface="Calibri" panose="020F0502020204030204" pitchFamily="34" charset="0"/>
                        </a:rPr>
                        <a:t>8,5%</a:t>
                      </a:r>
                    </a:p>
                  </a:txBody>
                  <a:tcPr marL="7620" marR="7620" marT="7620" marB="0" anchor="b">
                    <a:lnL>
                      <a:noFill/>
                    </a:lnL>
                    <a:lnR>
                      <a:noFill/>
                    </a:lnR>
                    <a:lnT>
                      <a:noFill/>
                    </a:lnT>
                    <a:lnB>
                      <a:noFill/>
                    </a:lnB>
                    <a:solidFill>
                      <a:srgbClr val="D9D9D9"/>
                    </a:solidFill>
                  </a:tcPr>
                </a:tc>
                <a:tc>
                  <a:txBody>
                    <a:bodyPr/>
                    <a:lstStyle/>
                    <a:p>
                      <a:pPr algn="ctr" fontAlgn="b"/>
                      <a:r>
                        <a:rPr lang="it-IT" sz="1200" b="1" i="0" u="none" strike="noStrike" dirty="0">
                          <a:solidFill>
                            <a:srgbClr val="000000"/>
                          </a:solidFill>
                          <a:effectLst/>
                          <a:latin typeface="Calibri" panose="020F0502020204030204" pitchFamily="34" charset="0"/>
                        </a:rPr>
                        <a:t>555</a:t>
                      </a:r>
                    </a:p>
                  </a:txBody>
                  <a:tcPr marL="7620" marR="7620" marT="7620" marB="0" anchor="b">
                    <a:lnL>
                      <a:noFill/>
                    </a:lnL>
                    <a:lnR>
                      <a:noFill/>
                    </a:lnR>
                    <a:lnT>
                      <a:noFill/>
                    </a:lnT>
                    <a:lnB>
                      <a:noFill/>
                    </a:lnB>
                    <a:solidFill>
                      <a:srgbClr val="D9D9D9"/>
                    </a:solidFill>
                  </a:tcPr>
                </a:tc>
                <a:tc>
                  <a:txBody>
                    <a:bodyPr/>
                    <a:lstStyle/>
                    <a:p>
                      <a:pPr algn="l" fontAlgn="b"/>
                      <a:r>
                        <a:rPr lang="it-IT" sz="1200" b="0" i="0" u="none" strike="noStrike">
                          <a:solidFill>
                            <a:srgbClr val="9C0006"/>
                          </a:solidFill>
                          <a:effectLst/>
                          <a:latin typeface="Calibri" panose="020F0502020204030204" pitchFamily="34" charset="0"/>
                        </a:rPr>
                        <a:t>-       518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9C0006"/>
                          </a:solidFill>
                          <a:effectLst/>
                          <a:latin typeface="Calibri" panose="020F0502020204030204" pitchFamily="34" charset="0"/>
                        </a:rPr>
                        <a:t>-       394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9C0006"/>
                          </a:solidFill>
                          <a:effectLst/>
                          <a:latin typeface="Calibri" panose="020F0502020204030204" pitchFamily="34" charset="0"/>
                        </a:rPr>
                        <a:t>-       270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9C0006"/>
                          </a:solidFill>
                          <a:effectLst/>
                          <a:latin typeface="Calibri" panose="020F0502020204030204" pitchFamily="34" charset="0"/>
                        </a:rPr>
                        <a:t>-       146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9C0006"/>
                          </a:solidFill>
                          <a:effectLst/>
                          <a:latin typeface="Calibri" panose="020F0502020204030204" pitchFamily="34" charset="0"/>
                        </a:rPr>
                        <a:t>-         22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006100"/>
                          </a:solidFill>
                          <a:effectLst/>
                          <a:latin typeface="Calibri" panose="020F0502020204030204" pitchFamily="34" charset="0"/>
                        </a:rPr>
                        <a:t>        102 </a:t>
                      </a:r>
                    </a:p>
                  </a:txBody>
                  <a:tcPr marL="7620" marR="7620" marT="7620" marB="0" anchor="b">
                    <a:lnL>
                      <a:noFill/>
                    </a:lnL>
                    <a:lnR>
                      <a:noFill/>
                    </a:lnR>
                    <a:lnT>
                      <a:noFill/>
                    </a:lnT>
                    <a:lnB>
                      <a:noFill/>
                    </a:lnB>
                    <a:solidFill>
                      <a:srgbClr val="C6EFCE"/>
                    </a:solidFill>
                  </a:tcPr>
                </a:tc>
                <a:tc>
                  <a:txBody>
                    <a:bodyPr/>
                    <a:lstStyle/>
                    <a:p>
                      <a:pPr algn="l" fontAlgn="b"/>
                      <a:r>
                        <a:rPr lang="it-IT" sz="1200" b="0" i="0" u="none" strike="noStrike">
                          <a:solidFill>
                            <a:srgbClr val="006100"/>
                          </a:solidFill>
                          <a:effectLst/>
                          <a:latin typeface="Calibri" panose="020F0502020204030204" pitchFamily="34" charset="0"/>
                        </a:rPr>
                        <a:t>        226 </a:t>
                      </a:r>
                    </a:p>
                  </a:txBody>
                  <a:tcPr marL="7620" marR="7620" marT="7620" marB="0" anchor="b">
                    <a:lnL>
                      <a:noFill/>
                    </a:lnL>
                    <a:lnR>
                      <a:noFill/>
                    </a:lnR>
                    <a:lnT>
                      <a:noFill/>
                    </a:lnT>
                    <a:lnB>
                      <a:noFill/>
                    </a:lnB>
                    <a:solidFill>
                      <a:srgbClr val="C6EFCE"/>
                    </a:solidFill>
                  </a:tcPr>
                </a:tc>
                <a:tc>
                  <a:txBody>
                    <a:bodyPr/>
                    <a:lstStyle/>
                    <a:p>
                      <a:pPr algn="l" fontAlgn="b"/>
                      <a:r>
                        <a:rPr lang="it-IT" sz="1200" b="0" i="0" u="none" strike="noStrike">
                          <a:solidFill>
                            <a:srgbClr val="006100"/>
                          </a:solidFill>
                          <a:effectLst/>
                          <a:latin typeface="Calibri" panose="020F0502020204030204" pitchFamily="34" charset="0"/>
                        </a:rPr>
                        <a:t>        351 </a:t>
                      </a:r>
                    </a:p>
                  </a:txBody>
                  <a:tcPr marL="7620" marR="7620" marT="7620" marB="0" anchor="b">
                    <a:lnL>
                      <a:noFill/>
                    </a:lnL>
                    <a:lnR>
                      <a:noFill/>
                    </a:lnR>
                    <a:lnT>
                      <a:noFill/>
                    </a:lnT>
                    <a:lnB>
                      <a:noFill/>
                    </a:lnB>
                    <a:solidFill>
                      <a:srgbClr val="C6EFCE"/>
                    </a:solidFill>
                  </a:tcPr>
                </a:tc>
                <a:tc>
                  <a:txBody>
                    <a:bodyPr/>
                    <a:lstStyle/>
                    <a:p>
                      <a:pPr algn="l" fontAlgn="b"/>
                      <a:r>
                        <a:rPr lang="it-IT" sz="1200" b="0" i="0" u="none" strike="noStrike">
                          <a:solidFill>
                            <a:srgbClr val="006100"/>
                          </a:solidFill>
                          <a:effectLst/>
                          <a:latin typeface="Calibri" panose="020F0502020204030204" pitchFamily="34" charset="0"/>
                        </a:rPr>
                        <a:t>        475 </a:t>
                      </a:r>
                    </a:p>
                  </a:txBody>
                  <a:tcPr marL="7620" marR="7620" marT="7620" marB="0" anchor="b">
                    <a:lnL>
                      <a:noFill/>
                    </a:lnL>
                    <a:lnR>
                      <a:noFill/>
                    </a:lnR>
                    <a:lnT>
                      <a:noFill/>
                    </a:lnT>
                    <a:lnB>
                      <a:noFill/>
                    </a:lnB>
                    <a:solidFill>
                      <a:srgbClr val="C6EFCE"/>
                    </a:solidFill>
                  </a:tcPr>
                </a:tc>
                <a:tc>
                  <a:txBody>
                    <a:bodyPr/>
                    <a:lstStyle/>
                    <a:p>
                      <a:pPr algn="l" fontAlgn="b"/>
                      <a:r>
                        <a:rPr lang="it-IT" sz="1200" b="0" i="0" u="none" strike="noStrike" dirty="0">
                          <a:solidFill>
                            <a:srgbClr val="006100"/>
                          </a:solidFill>
                          <a:effectLst/>
                          <a:latin typeface="Calibri" panose="020F0502020204030204" pitchFamily="34" charset="0"/>
                        </a:rPr>
                        <a:t>        599 </a:t>
                      </a:r>
                    </a:p>
                  </a:txBody>
                  <a:tcPr marL="7620" marR="7620" marT="7620" marB="0" anchor="b">
                    <a:lnL>
                      <a:noFill/>
                    </a:lnL>
                    <a:lnR>
                      <a:noFill/>
                    </a:lnR>
                    <a:lnT>
                      <a:noFill/>
                    </a:lnT>
                    <a:lnB>
                      <a:noFill/>
                    </a:lnB>
                    <a:solidFill>
                      <a:srgbClr val="C6EFCE"/>
                    </a:solidFill>
                  </a:tcPr>
                </a:tc>
                <a:tc>
                  <a:txBody>
                    <a:bodyPr/>
                    <a:lstStyle/>
                    <a:p>
                      <a:pPr algn="l" fontAlgn="b"/>
                      <a:r>
                        <a:rPr lang="it-IT" sz="1200" b="0" i="0" u="none" strike="noStrike">
                          <a:solidFill>
                            <a:srgbClr val="006100"/>
                          </a:solidFill>
                          <a:effectLst/>
                          <a:latin typeface="Calibri" panose="020F0502020204030204" pitchFamily="34" charset="0"/>
                        </a:rPr>
                        <a:t>        723 </a:t>
                      </a:r>
                    </a:p>
                  </a:txBody>
                  <a:tcPr marL="7620" marR="7620" marT="7620" marB="0" anchor="b">
                    <a:lnL>
                      <a:noFill/>
                    </a:lnL>
                    <a:lnR>
                      <a:noFill/>
                    </a:lnR>
                    <a:lnT>
                      <a:noFill/>
                    </a:lnT>
                    <a:lnB>
                      <a:noFill/>
                    </a:lnB>
                    <a:solidFill>
                      <a:srgbClr val="C6EFCE"/>
                    </a:solidFill>
                  </a:tcPr>
                </a:tc>
                <a:tc>
                  <a:txBody>
                    <a:bodyPr/>
                    <a:lstStyle/>
                    <a:p>
                      <a:pPr algn="l" fontAlgn="b"/>
                      <a:r>
                        <a:rPr lang="it-IT" sz="1200" b="0" i="0" u="none" strike="noStrike">
                          <a:solidFill>
                            <a:srgbClr val="006100"/>
                          </a:solidFill>
                          <a:effectLst/>
                          <a:latin typeface="Calibri" panose="020F0502020204030204" pitchFamily="34" charset="0"/>
                        </a:rPr>
                        <a:t>        847 </a:t>
                      </a:r>
                    </a:p>
                  </a:txBody>
                  <a:tcPr marL="7620" marR="7620" marT="7620" marB="0" anchor="b">
                    <a:lnL>
                      <a:noFill/>
                    </a:lnL>
                    <a:lnR>
                      <a:noFill/>
                    </a:lnR>
                    <a:lnT>
                      <a:noFill/>
                    </a:lnT>
                    <a:lnB>
                      <a:noFill/>
                    </a:lnB>
                    <a:solidFill>
                      <a:srgbClr val="C6EFCE"/>
                    </a:solidFill>
                  </a:tcPr>
                </a:tc>
                <a:tc>
                  <a:txBody>
                    <a:bodyPr/>
                    <a:lstStyle/>
                    <a:p>
                      <a:pPr algn="l" fontAlgn="b"/>
                      <a:r>
                        <a:rPr lang="it-IT" sz="1200" b="0" i="0" u="none" strike="noStrike">
                          <a:solidFill>
                            <a:srgbClr val="006100"/>
                          </a:solidFill>
                          <a:effectLst/>
                          <a:latin typeface="Calibri" panose="020F0502020204030204" pitchFamily="34" charset="0"/>
                        </a:rPr>
                        <a:t>        971 </a:t>
                      </a:r>
                    </a:p>
                  </a:txBody>
                  <a:tcPr marL="7620" marR="7620" marT="7620" marB="0" anchor="b">
                    <a:lnL>
                      <a:noFill/>
                    </a:lnL>
                    <a:lnR>
                      <a:noFill/>
                    </a:lnR>
                    <a:lnT>
                      <a:noFill/>
                    </a:lnT>
                    <a:lnB>
                      <a:noFill/>
                    </a:lnB>
                    <a:solidFill>
                      <a:srgbClr val="C6EFCE"/>
                    </a:solidFill>
                  </a:tcPr>
                </a:tc>
                <a:tc>
                  <a:txBody>
                    <a:bodyPr/>
                    <a:lstStyle/>
                    <a:p>
                      <a:pPr algn="l" fontAlgn="b"/>
                      <a:r>
                        <a:rPr lang="it-IT" sz="1200" b="0" i="0" u="none" strike="noStrike">
                          <a:solidFill>
                            <a:srgbClr val="006100"/>
                          </a:solidFill>
                          <a:effectLst/>
                          <a:latin typeface="Calibri" panose="020F0502020204030204" pitchFamily="34" charset="0"/>
                        </a:rPr>
                        <a:t>     1.095 </a:t>
                      </a:r>
                    </a:p>
                  </a:txBody>
                  <a:tcPr marL="7620" marR="7620" marT="7620" marB="0" anchor="b">
                    <a:lnL>
                      <a:noFill/>
                    </a:lnL>
                    <a:lnR>
                      <a:noFill/>
                    </a:lnR>
                    <a:lnT>
                      <a:noFill/>
                    </a:lnT>
                    <a:lnB>
                      <a:noFill/>
                    </a:lnB>
                    <a:solidFill>
                      <a:srgbClr val="C6EFCE"/>
                    </a:solidFill>
                  </a:tcPr>
                </a:tc>
                <a:tc>
                  <a:txBody>
                    <a:bodyPr/>
                    <a:lstStyle/>
                    <a:p>
                      <a:pPr algn="l" fontAlgn="b"/>
                      <a:r>
                        <a:rPr lang="it-IT" sz="1200" b="0" i="0" u="none" strike="noStrike">
                          <a:solidFill>
                            <a:srgbClr val="006100"/>
                          </a:solidFill>
                          <a:effectLst/>
                          <a:latin typeface="Calibri" panose="020F0502020204030204" pitchFamily="34" charset="0"/>
                        </a:rPr>
                        <a:t>     1.219 </a:t>
                      </a:r>
                    </a:p>
                  </a:txBody>
                  <a:tcPr marL="7620" marR="7620" marT="7620" marB="0" anchor="b">
                    <a:lnL>
                      <a:noFill/>
                    </a:lnL>
                    <a:lnR>
                      <a:noFill/>
                    </a:lnR>
                    <a:lnT>
                      <a:noFill/>
                    </a:lnT>
                    <a:lnB>
                      <a:noFill/>
                    </a:lnB>
                    <a:solidFill>
                      <a:srgbClr val="C6EFCE"/>
                    </a:solidFill>
                  </a:tcPr>
                </a:tc>
                <a:extLst>
                  <a:ext uri="{0D108BD9-81ED-4DB2-BD59-A6C34878D82A}">
                    <a16:rowId xmlns:a16="http://schemas.microsoft.com/office/drawing/2014/main" val="4011101193"/>
                  </a:ext>
                </a:extLst>
              </a:tr>
              <a:tr h="279844">
                <a:tc>
                  <a:txBody>
                    <a:bodyPr/>
                    <a:lstStyle/>
                    <a:p>
                      <a:pPr algn="ctr" fontAlgn="b"/>
                      <a:r>
                        <a:rPr lang="it-IT" sz="1200" b="1" i="0" u="none" strike="noStrike">
                          <a:solidFill>
                            <a:srgbClr val="000000"/>
                          </a:solidFill>
                          <a:effectLst/>
                          <a:latin typeface="Calibri" panose="020F0502020204030204" pitchFamily="34" charset="0"/>
                        </a:rPr>
                        <a:t>19,0%</a:t>
                      </a:r>
                    </a:p>
                  </a:txBody>
                  <a:tcPr marL="7620" marR="7620" marT="7620" marB="0" anchor="b">
                    <a:lnL>
                      <a:noFill/>
                    </a:lnL>
                    <a:lnR>
                      <a:noFill/>
                    </a:lnR>
                    <a:lnT>
                      <a:noFill/>
                    </a:lnT>
                    <a:lnB>
                      <a:noFill/>
                    </a:lnB>
                    <a:solidFill>
                      <a:srgbClr val="D9D9D9"/>
                    </a:solidFill>
                  </a:tcPr>
                </a:tc>
                <a:tc>
                  <a:txBody>
                    <a:bodyPr/>
                    <a:lstStyle/>
                    <a:p>
                      <a:pPr algn="ctr" fontAlgn="b"/>
                      <a:r>
                        <a:rPr lang="it-IT" sz="1200" b="1" i="0" u="none" strike="noStrike">
                          <a:solidFill>
                            <a:srgbClr val="000000"/>
                          </a:solidFill>
                          <a:effectLst/>
                          <a:latin typeface="Calibri" panose="020F0502020204030204" pitchFamily="34" charset="0"/>
                        </a:rPr>
                        <a:t>9,2%</a:t>
                      </a:r>
                    </a:p>
                  </a:txBody>
                  <a:tcPr marL="7620" marR="7620" marT="7620" marB="0" anchor="b">
                    <a:lnL>
                      <a:noFill/>
                    </a:lnL>
                    <a:lnR>
                      <a:noFill/>
                    </a:lnR>
                    <a:lnT>
                      <a:noFill/>
                    </a:lnT>
                    <a:lnB>
                      <a:noFill/>
                    </a:lnB>
                    <a:solidFill>
                      <a:srgbClr val="D9D9D9"/>
                    </a:solidFill>
                  </a:tcPr>
                </a:tc>
                <a:tc>
                  <a:txBody>
                    <a:bodyPr/>
                    <a:lstStyle/>
                    <a:p>
                      <a:pPr algn="ctr" fontAlgn="b"/>
                      <a:r>
                        <a:rPr lang="it-IT" sz="1200" b="1" i="0" u="none" strike="noStrike">
                          <a:solidFill>
                            <a:srgbClr val="000000"/>
                          </a:solidFill>
                          <a:effectLst/>
                          <a:latin typeface="Calibri" panose="020F0502020204030204" pitchFamily="34" charset="0"/>
                        </a:rPr>
                        <a:t>602</a:t>
                      </a:r>
                    </a:p>
                  </a:txBody>
                  <a:tcPr marL="7620" marR="7620" marT="7620" marB="0" anchor="b">
                    <a:lnL>
                      <a:noFill/>
                    </a:lnL>
                    <a:lnR>
                      <a:noFill/>
                    </a:lnR>
                    <a:lnT>
                      <a:noFill/>
                    </a:lnT>
                    <a:lnB>
                      <a:noFill/>
                    </a:lnB>
                    <a:solidFill>
                      <a:srgbClr val="D9D9D9"/>
                    </a:solidFill>
                  </a:tcPr>
                </a:tc>
                <a:tc>
                  <a:txBody>
                    <a:bodyPr/>
                    <a:lstStyle/>
                    <a:p>
                      <a:pPr algn="l" fontAlgn="b"/>
                      <a:r>
                        <a:rPr lang="it-IT" sz="1200" b="0" i="0" u="none" strike="noStrike">
                          <a:solidFill>
                            <a:srgbClr val="9C0006"/>
                          </a:solidFill>
                          <a:effectLst/>
                          <a:latin typeface="Calibri" panose="020F0502020204030204" pitchFamily="34" charset="0"/>
                        </a:rPr>
                        <a:t>-       507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9C0006"/>
                          </a:solidFill>
                          <a:effectLst/>
                          <a:latin typeface="Calibri" panose="020F0502020204030204" pitchFamily="34" charset="0"/>
                        </a:rPr>
                        <a:t>-       372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9C0006"/>
                          </a:solidFill>
                          <a:effectLst/>
                          <a:latin typeface="Calibri" panose="020F0502020204030204" pitchFamily="34" charset="0"/>
                        </a:rPr>
                        <a:t>-       237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9C0006"/>
                          </a:solidFill>
                          <a:effectLst/>
                          <a:latin typeface="Calibri" panose="020F0502020204030204" pitchFamily="34" charset="0"/>
                        </a:rPr>
                        <a:t>-       103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006100"/>
                          </a:solidFill>
                          <a:effectLst/>
                          <a:latin typeface="Calibri" panose="020F0502020204030204" pitchFamily="34" charset="0"/>
                        </a:rPr>
                        <a:t>           32 </a:t>
                      </a:r>
                    </a:p>
                  </a:txBody>
                  <a:tcPr marL="7620" marR="7620" marT="7620" marB="0" anchor="b">
                    <a:lnL>
                      <a:noFill/>
                    </a:lnL>
                    <a:lnR>
                      <a:noFill/>
                    </a:lnR>
                    <a:lnT>
                      <a:noFill/>
                    </a:lnT>
                    <a:lnB>
                      <a:noFill/>
                    </a:lnB>
                    <a:solidFill>
                      <a:srgbClr val="C6EFCE"/>
                    </a:solidFill>
                  </a:tcPr>
                </a:tc>
                <a:tc>
                  <a:txBody>
                    <a:bodyPr/>
                    <a:lstStyle/>
                    <a:p>
                      <a:pPr algn="l" fontAlgn="b"/>
                      <a:r>
                        <a:rPr lang="it-IT" sz="1200" b="0" i="0" u="none" strike="noStrike">
                          <a:solidFill>
                            <a:srgbClr val="006100"/>
                          </a:solidFill>
                          <a:effectLst/>
                          <a:latin typeface="Calibri" panose="020F0502020204030204" pitchFamily="34" charset="0"/>
                        </a:rPr>
                        <a:t>        167 </a:t>
                      </a:r>
                    </a:p>
                  </a:txBody>
                  <a:tcPr marL="7620" marR="7620" marT="7620" marB="0" anchor="b">
                    <a:lnL>
                      <a:noFill/>
                    </a:lnL>
                    <a:lnR>
                      <a:noFill/>
                    </a:lnR>
                    <a:lnT>
                      <a:noFill/>
                    </a:lnT>
                    <a:lnB>
                      <a:noFill/>
                    </a:lnB>
                    <a:solidFill>
                      <a:srgbClr val="C6EFCE"/>
                    </a:solidFill>
                  </a:tcPr>
                </a:tc>
                <a:tc>
                  <a:txBody>
                    <a:bodyPr/>
                    <a:lstStyle/>
                    <a:p>
                      <a:pPr algn="l" fontAlgn="b"/>
                      <a:r>
                        <a:rPr lang="it-IT" sz="1200" b="0" i="0" u="none" strike="noStrike">
                          <a:solidFill>
                            <a:srgbClr val="006100"/>
                          </a:solidFill>
                          <a:effectLst/>
                          <a:latin typeface="Calibri" panose="020F0502020204030204" pitchFamily="34" charset="0"/>
                        </a:rPr>
                        <a:t>        301 </a:t>
                      </a:r>
                    </a:p>
                  </a:txBody>
                  <a:tcPr marL="7620" marR="7620" marT="7620" marB="0" anchor="b">
                    <a:lnL>
                      <a:noFill/>
                    </a:lnL>
                    <a:lnR>
                      <a:noFill/>
                    </a:lnR>
                    <a:lnT>
                      <a:noFill/>
                    </a:lnT>
                    <a:lnB>
                      <a:noFill/>
                    </a:lnB>
                    <a:solidFill>
                      <a:srgbClr val="C6EFCE"/>
                    </a:solidFill>
                  </a:tcPr>
                </a:tc>
                <a:tc>
                  <a:txBody>
                    <a:bodyPr/>
                    <a:lstStyle/>
                    <a:p>
                      <a:pPr algn="l" fontAlgn="b"/>
                      <a:r>
                        <a:rPr lang="it-IT" sz="1200" b="0" i="0" u="none" strike="noStrike">
                          <a:solidFill>
                            <a:srgbClr val="006100"/>
                          </a:solidFill>
                          <a:effectLst/>
                          <a:latin typeface="Calibri" panose="020F0502020204030204" pitchFamily="34" charset="0"/>
                        </a:rPr>
                        <a:t>        436 </a:t>
                      </a:r>
                    </a:p>
                  </a:txBody>
                  <a:tcPr marL="7620" marR="7620" marT="7620" marB="0" anchor="b">
                    <a:lnL>
                      <a:noFill/>
                    </a:lnL>
                    <a:lnR>
                      <a:noFill/>
                    </a:lnR>
                    <a:lnT>
                      <a:noFill/>
                    </a:lnT>
                    <a:lnB>
                      <a:noFill/>
                    </a:lnB>
                    <a:solidFill>
                      <a:srgbClr val="C6EFCE"/>
                    </a:solidFill>
                  </a:tcPr>
                </a:tc>
                <a:tc>
                  <a:txBody>
                    <a:bodyPr/>
                    <a:lstStyle/>
                    <a:p>
                      <a:pPr algn="l" fontAlgn="b"/>
                      <a:r>
                        <a:rPr lang="it-IT" sz="1200" b="0" i="0" u="none" strike="noStrike">
                          <a:solidFill>
                            <a:srgbClr val="006100"/>
                          </a:solidFill>
                          <a:effectLst/>
                          <a:latin typeface="Calibri" panose="020F0502020204030204" pitchFamily="34" charset="0"/>
                        </a:rPr>
                        <a:t>        571 </a:t>
                      </a:r>
                    </a:p>
                  </a:txBody>
                  <a:tcPr marL="7620" marR="7620" marT="7620" marB="0" anchor="b">
                    <a:lnL>
                      <a:noFill/>
                    </a:lnL>
                    <a:lnR>
                      <a:noFill/>
                    </a:lnR>
                    <a:lnT>
                      <a:noFill/>
                    </a:lnT>
                    <a:lnB>
                      <a:noFill/>
                    </a:lnB>
                    <a:solidFill>
                      <a:srgbClr val="C6EFCE"/>
                    </a:solidFill>
                  </a:tcPr>
                </a:tc>
                <a:tc>
                  <a:txBody>
                    <a:bodyPr/>
                    <a:lstStyle/>
                    <a:p>
                      <a:pPr algn="l" fontAlgn="b"/>
                      <a:r>
                        <a:rPr lang="it-IT" sz="1200" b="0" i="0" u="none" strike="noStrike">
                          <a:solidFill>
                            <a:srgbClr val="006100"/>
                          </a:solidFill>
                          <a:effectLst/>
                          <a:latin typeface="Calibri" panose="020F0502020204030204" pitchFamily="34" charset="0"/>
                        </a:rPr>
                        <a:t>        705 </a:t>
                      </a:r>
                    </a:p>
                  </a:txBody>
                  <a:tcPr marL="7620" marR="7620" marT="7620" marB="0" anchor="b">
                    <a:lnL>
                      <a:noFill/>
                    </a:lnL>
                    <a:lnR>
                      <a:noFill/>
                    </a:lnR>
                    <a:lnT>
                      <a:noFill/>
                    </a:lnT>
                    <a:lnB>
                      <a:noFill/>
                    </a:lnB>
                    <a:solidFill>
                      <a:srgbClr val="C6EFCE"/>
                    </a:solidFill>
                  </a:tcPr>
                </a:tc>
                <a:tc>
                  <a:txBody>
                    <a:bodyPr/>
                    <a:lstStyle/>
                    <a:p>
                      <a:pPr algn="l" fontAlgn="b"/>
                      <a:r>
                        <a:rPr lang="it-IT" sz="1200" b="0" i="0" u="none" strike="noStrike" dirty="0">
                          <a:solidFill>
                            <a:srgbClr val="006100"/>
                          </a:solidFill>
                          <a:effectLst/>
                          <a:latin typeface="Calibri" panose="020F0502020204030204" pitchFamily="34" charset="0"/>
                        </a:rPr>
                        <a:t>        840 </a:t>
                      </a:r>
                    </a:p>
                  </a:txBody>
                  <a:tcPr marL="7620" marR="7620" marT="7620" marB="0" anchor="b">
                    <a:lnL>
                      <a:noFill/>
                    </a:lnL>
                    <a:lnR>
                      <a:noFill/>
                    </a:lnR>
                    <a:lnT>
                      <a:noFill/>
                    </a:lnT>
                    <a:lnB>
                      <a:noFill/>
                    </a:lnB>
                    <a:solidFill>
                      <a:srgbClr val="C6EFCE"/>
                    </a:solidFill>
                  </a:tcPr>
                </a:tc>
                <a:tc>
                  <a:txBody>
                    <a:bodyPr/>
                    <a:lstStyle/>
                    <a:p>
                      <a:pPr algn="l" fontAlgn="b"/>
                      <a:r>
                        <a:rPr lang="it-IT" sz="1200" b="0" i="0" u="none" strike="noStrike">
                          <a:solidFill>
                            <a:srgbClr val="006100"/>
                          </a:solidFill>
                          <a:effectLst/>
                          <a:latin typeface="Calibri" panose="020F0502020204030204" pitchFamily="34" charset="0"/>
                        </a:rPr>
                        <a:t>        975 </a:t>
                      </a:r>
                    </a:p>
                  </a:txBody>
                  <a:tcPr marL="7620" marR="7620" marT="7620" marB="0" anchor="b">
                    <a:lnL>
                      <a:noFill/>
                    </a:lnL>
                    <a:lnR>
                      <a:noFill/>
                    </a:lnR>
                    <a:lnT>
                      <a:noFill/>
                    </a:lnT>
                    <a:lnB>
                      <a:noFill/>
                    </a:lnB>
                    <a:solidFill>
                      <a:srgbClr val="C6EFCE"/>
                    </a:solidFill>
                  </a:tcPr>
                </a:tc>
                <a:tc>
                  <a:txBody>
                    <a:bodyPr/>
                    <a:lstStyle/>
                    <a:p>
                      <a:pPr algn="l" fontAlgn="b"/>
                      <a:r>
                        <a:rPr lang="it-IT" sz="1200" b="0" i="0" u="none" strike="noStrike">
                          <a:solidFill>
                            <a:srgbClr val="006100"/>
                          </a:solidFill>
                          <a:effectLst/>
                          <a:latin typeface="Calibri" panose="020F0502020204030204" pitchFamily="34" charset="0"/>
                        </a:rPr>
                        <a:t>     1.109 </a:t>
                      </a:r>
                    </a:p>
                  </a:txBody>
                  <a:tcPr marL="7620" marR="7620" marT="7620" marB="0" anchor="b">
                    <a:lnL>
                      <a:noFill/>
                    </a:lnL>
                    <a:lnR>
                      <a:noFill/>
                    </a:lnR>
                    <a:lnT>
                      <a:noFill/>
                    </a:lnT>
                    <a:lnB>
                      <a:noFill/>
                    </a:lnB>
                    <a:solidFill>
                      <a:srgbClr val="C6EFCE"/>
                    </a:solidFill>
                  </a:tcPr>
                </a:tc>
                <a:tc>
                  <a:txBody>
                    <a:bodyPr/>
                    <a:lstStyle/>
                    <a:p>
                      <a:pPr algn="l" fontAlgn="b"/>
                      <a:r>
                        <a:rPr lang="it-IT" sz="1200" b="0" i="0" u="none" strike="noStrike">
                          <a:solidFill>
                            <a:srgbClr val="006100"/>
                          </a:solidFill>
                          <a:effectLst/>
                          <a:latin typeface="Calibri" panose="020F0502020204030204" pitchFamily="34" charset="0"/>
                        </a:rPr>
                        <a:t>     1.244 </a:t>
                      </a:r>
                    </a:p>
                  </a:txBody>
                  <a:tcPr marL="7620" marR="7620" marT="7620" marB="0" anchor="b">
                    <a:lnL>
                      <a:noFill/>
                    </a:lnL>
                    <a:lnR>
                      <a:noFill/>
                    </a:lnR>
                    <a:lnT>
                      <a:noFill/>
                    </a:lnT>
                    <a:lnB>
                      <a:noFill/>
                    </a:lnB>
                    <a:solidFill>
                      <a:srgbClr val="C6EFCE"/>
                    </a:solidFill>
                  </a:tcPr>
                </a:tc>
                <a:tc>
                  <a:txBody>
                    <a:bodyPr/>
                    <a:lstStyle/>
                    <a:p>
                      <a:pPr algn="l" fontAlgn="b"/>
                      <a:r>
                        <a:rPr lang="it-IT" sz="1200" b="0" i="0" u="none" strike="noStrike">
                          <a:solidFill>
                            <a:srgbClr val="006100"/>
                          </a:solidFill>
                          <a:effectLst/>
                          <a:latin typeface="Calibri" panose="020F0502020204030204" pitchFamily="34" charset="0"/>
                        </a:rPr>
                        <a:t>     1.379 </a:t>
                      </a:r>
                    </a:p>
                  </a:txBody>
                  <a:tcPr marL="7620" marR="7620" marT="7620" marB="0" anchor="b">
                    <a:lnL>
                      <a:noFill/>
                    </a:lnL>
                    <a:lnR>
                      <a:noFill/>
                    </a:lnR>
                    <a:lnT>
                      <a:noFill/>
                    </a:lnT>
                    <a:lnB>
                      <a:noFill/>
                    </a:lnB>
                    <a:solidFill>
                      <a:srgbClr val="C6EFCE"/>
                    </a:solidFill>
                  </a:tcPr>
                </a:tc>
                <a:extLst>
                  <a:ext uri="{0D108BD9-81ED-4DB2-BD59-A6C34878D82A}">
                    <a16:rowId xmlns:a16="http://schemas.microsoft.com/office/drawing/2014/main" val="3181052646"/>
                  </a:ext>
                </a:extLst>
              </a:tr>
              <a:tr h="279844">
                <a:tc>
                  <a:txBody>
                    <a:bodyPr/>
                    <a:lstStyle/>
                    <a:p>
                      <a:pPr algn="ctr" fontAlgn="b"/>
                      <a:r>
                        <a:rPr lang="it-IT" sz="1200" b="1" i="0" u="none" strike="noStrike">
                          <a:solidFill>
                            <a:srgbClr val="000000"/>
                          </a:solidFill>
                          <a:effectLst/>
                          <a:latin typeface="Calibri" panose="020F0502020204030204" pitchFamily="34" charset="0"/>
                        </a:rPr>
                        <a:t>20,5%</a:t>
                      </a:r>
                    </a:p>
                  </a:txBody>
                  <a:tcPr marL="7620" marR="7620" marT="7620" marB="0" anchor="b">
                    <a:lnL>
                      <a:noFill/>
                    </a:lnL>
                    <a:lnR>
                      <a:noFill/>
                    </a:lnR>
                    <a:lnT>
                      <a:noFill/>
                    </a:lnT>
                    <a:lnB>
                      <a:noFill/>
                    </a:lnB>
                    <a:solidFill>
                      <a:srgbClr val="D9D9D9"/>
                    </a:solidFill>
                  </a:tcPr>
                </a:tc>
                <a:tc>
                  <a:txBody>
                    <a:bodyPr/>
                    <a:lstStyle/>
                    <a:p>
                      <a:pPr algn="ctr" fontAlgn="b"/>
                      <a:r>
                        <a:rPr lang="it-IT" sz="1200" b="1" i="0" u="none" strike="noStrike">
                          <a:solidFill>
                            <a:srgbClr val="000000"/>
                          </a:solidFill>
                          <a:effectLst/>
                          <a:latin typeface="Calibri" panose="020F0502020204030204" pitchFamily="34" charset="0"/>
                        </a:rPr>
                        <a:t>10,0%</a:t>
                      </a:r>
                    </a:p>
                  </a:txBody>
                  <a:tcPr marL="7620" marR="7620" marT="7620" marB="0" anchor="b">
                    <a:lnL>
                      <a:noFill/>
                    </a:lnL>
                    <a:lnR>
                      <a:noFill/>
                    </a:lnR>
                    <a:lnT>
                      <a:noFill/>
                    </a:lnT>
                    <a:lnB>
                      <a:noFill/>
                    </a:lnB>
                    <a:solidFill>
                      <a:srgbClr val="D9D9D9"/>
                    </a:solidFill>
                  </a:tcPr>
                </a:tc>
                <a:tc>
                  <a:txBody>
                    <a:bodyPr/>
                    <a:lstStyle/>
                    <a:p>
                      <a:pPr algn="ctr" fontAlgn="b"/>
                      <a:r>
                        <a:rPr lang="it-IT" sz="1200" b="1" i="0" u="none" strike="noStrike">
                          <a:solidFill>
                            <a:srgbClr val="000000"/>
                          </a:solidFill>
                          <a:effectLst/>
                          <a:latin typeface="Calibri" panose="020F0502020204030204" pitchFamily="34" charset="0"/>
                        </a:rPr>
                        <a:t>650</a:t>
                      </a:r>
                    </a:p>
                  </a:txBody>
                  <a:tcPr marL="7620" marR="7620" marT="7620" marB="0" anchor="b">
                    <a:lnL>
                      <a:noFill/>
                    </a:lnL>
                    <a:lnR>
                      <a:noFill/>
                    </a:lnR>
                    <a:lnT>
                      <a:noFill/>
                    </a:lnT>
                    <a:lnB>
                      <a:noFill/>
                    </a:lnB>
                    <a:solidFill>
                      <a:srgbClr val="D9D9D9"/>
                    </a:solidFill>
                  </a:tcPr>
                </a:tc>
                <a:tc>
                  <a:txBody>
                    <a:bodyPr/>
                    <a:lstStyle/>
                    <a:p>
                      <a:pPr algn="l" fontAlgn="b"/>
                      <a:r>
                        <a:rPr lang="it-IT" sz="1200" b="0" i="0" u="none" strike="noStrike">
                          <a:solidFill>
                            <a:srgbClr val="9C0006"/>
                          </a:solidFill>
                          <a:effectLst/>
                          <a:latin typeface="Calibri" panose="020F0502020204030204" pitchFamily="34" charset="0"/>
                        </a:rPr>
                        <a:t>-       474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9C0006"/>
                          </a:solidFill>
                          <a:effectLst/>
                          <a:latin typeface="Calibri" panose="020F0502020204030204" pitchFamily="34" charset="0"/>
                        </a:rPr>
                        <a:t>-       329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9C0006"/>
                          </a:solidFill>
                          <a:effectLst/>
                          <a:latin typeface="Calibri" panose="020F0502020204030204" pitchFamily="34" charset="0"/>
                        </a:rPr>
                        <a:t>-       183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9C0006"/>
                          </a:solidFill>
                          <a:effectLst/>
                          <a:latin typeface="Calibri" panose="020F0502020204030204" pitchFamily="34" charset="0"/>
                        </a:rPr>
                        <a:t>-         38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006100"/>
                          </a:solidFill>
                          <a:effectLst/>
                          <a:latin typeface="Calibri" panose="020F0502020204030204" pitchFamily="34" charset="0"/>
                        </a:rPr>
                        <a:t>        107 </a:t>
                      </a:r>
                    </a:p>
                  </a:txBody>
                  <a:tcPr marL="7620" marR="7620" marT="7620" marB="0" anchor="b">
                    <a:lnL>
                      <a:noFill/>
                    </a:lnL>
                    <a:lnR>
                      <a:noFill/>
                    </a:lnR>
                    <a:lnT>
                      <a:noFill/>
                    </a:lnT>
                    <a:lnB>
                      <a:noFill/>
                    </a:lnB>
                    <a:solidFill>
                      <a:srgbClr val="C6EFCE"/>
                    </a:solidFill>
                  </a:tcPr>
                </a:tc>
                <a:tc>
                  <a:txBody>
                    <a:bodyPr/>
                    <a:lstStyle/>
                    <a:p>
                      <a:pPr algn="l" fontAlgn="b"/>
                      <a:r>
                        <a:rPr lang="it-IT" sz="1200" b="0" i="0" u="none" strike="noStrike" dirty="0">
                          <a:solidFill>
                            <a:srgbClr val="006100"/>
                          </a:solidFill>
                          <a:effectLst/>
                          <a:latin typeface="Calibri" panose="020F0502020204030204" pitchFamily="34" charset="0"/>
                        </a:rPr>
                        <a:t>        253 </a:t>
                      </a:r>
                    </a:p>
                  </a:txBody>
                  <a:tcPr marL="7620" marR="7620" marT="7620" marB="0" anchor="b">
                    <a:lnL>
                      <a:noFill/>
                    </a:lnL>
                    <a:lnR>
                      <a:noFill/>
                    </a:lnR>
                    <a:lnT>
                      <a:noFill/>
                    </a:lnT>
                    <a:lnB>
                      <a:noFill/>
                    </a:lnB>
                    <a:solidFill>
                      <a:srgbClr val="C6EFCE"/>
                    </a:solidFill>
                  </a:tcPr>
                </a:tc>
                <a:tc>
                  <a:txBody>
                    <a:bodyPr/>
                    <a:lstStyle/>
                    <a:p>
                      <a:pPr algn="l" fontAlgn="b"/>
                      <a:r>
                        <a:rPr lang="it-IT" sz="1200" b="0" i="0" u="none" strike="noStrike">
                          <a:solidFill>
                            <a:srgbClr val="006100"/>
                          </a:solidFill>
                          <a:effectLst/>
                          <a:latin typeface="Calibri" panose="020F0502020204030204" pitchFamily="34" charset="0"/>
                        </a:rPr>
                        <a:t>        398 </a:t>
                      </a:r>
                    </a:p>
                  </a:txBody>
                  <a:tcPr marL="7620" marR="7620" marT="7620" marB="0" anchor="b">
                    <a:lnL>
                      <a:noFill/>
                    </a:lnL>
                    <a:lnR>
                      <a:noFill/>
                    </a:lnR>
                    <a:lnT>
                      <a:noFill/>
                    </a:lnT>
                    <a:lnB>
                      <a:noFill/>
                    </a:lnB>
                    <a:solidFill>
                      <a:srgbClr val="C6EFCE"/>
                    </a:solidFill>
                  </a:tcPr>
                </a:tc>
                <a:tc>
                  <a:txBody>
                    <a:bodyPr/>
                    <a:lstStyle/>
                    <a:p>
                      <a:pPr algn="l" fontAlgn="b"/>
                      <a:r>
                        <a:rPr lang="it-IT" sz="1200" b="0" i="0" u="none" strike="noStrike">
                          <a:solidFill>
                            <a:srgbClr val="006100"/>
                          </a:solidFill>
                          <a:effectLst/>
                          <a:latin typeface="Calibri" panose="020F0502020204030204" pitchFamily="34" charset="0"/>
                        </a:rPr>
                        <a:t>        543 </a:t>
                      </a:r>
                    </a:p>
                  </a:txBody>
                  <a:tcPr marL="7620" marR="7620" marT="7620" marB="0" anchor="b">
                    <a:lnL>
                      <a:noFill/>
                    </a:lnL>
                    <a:lnR>
                      <a:noFill/>
                    </a:lnR>
                    <a:lnT>
                      <a:noFill/>
                    </a:lnT>
                    <a:lnB>
                      <a:noFill/>
                    </a:lnB>
                    <a:solidFill>
                      <a:srgbClr val="C6EFCE"/>
                    </a:solidFill>
                  </a:tcPr>
                </a:tc>
                <a:tc>
                  <a:txBody>
                    <a:bodyPr/>
                    <a:lstStyle/>
                    <a:p>
                      <a:pPr algn="l" fontAlgn="b"/>
                      <a:r>
                        <a:rPr lang="it-IT" sz="1200" b="0" i="0" u="none" strike="noStrike">
                          <a:solidFill>
                            <a:srgbClr val="006100"/>
                          </a:solidFill>
                          <a:effectLst/>
                          <a:latin typeface="Calibri" panose="020F0502020204030204" pitchFamily="34" charset="0"/>
                        </a:rPr>
                        <a:t>        688 </a:t>
                      </a:r>
                    </a:p>
                  </a:txBody>
                  <a:tcPr marL="7620" marR="7620" marT="7620" marB="0" anchor="b">
                    <a:lnL>
                      <a:noFill/>
                    </a:lnL>
                    <a:lnR>
                      <a:noFill/>
                    </a:lnR>
                    <a:lnT>
                      <a:noFill/>
                    </a:lnT>
                    <a:lnB>
                      <a:noFill/>
                    </a:lnB>
                    <a:solidFill>
                      <a:srgbClr val="C6EFCE"/>
                    </a:solidFill>
                  </a:tcPr>
                </a:tc>
                <a:tc>
                  <a:txBody>
                    <a:bodyPr/>
                    <a:lstStyle/>
                    <a:p>
                      <a:pPr algn="l" fontAlgn="b"/>
                      <a:r>
                        <a:rPr lang="it-IT" sz="1200" b="0" i="0" u="none" strike="noStrike">
                          <a:solidFill>
                            <a:srgbClr val="006100"/>
                          </a:solidFill>
                          <a:effectLst/>
                          <a:latin typeface="Calibri" panose="020F0502020204030204" pitchFamily="34" charset="0"/>
                        </a:rPr>
                        <a:t>        834 </a:t>
                      </a:r>
                    </a:p>
                  </a:txBody>
                  <a:tcPr marL="7620" marR="7620" marT="7620" marB="0" anchor="b">
                    <a:lnL>
                      <a:noFill/>
                    </a:lnL>
                    <a:lnR>
                      <a:noFill/>
                    </a:lnR>
                    <a:lnT>
                      <a:noFill/>
                    </a:lnT>
                    <a:lnB>
                      <a:noFill/>
                    </a:lnB>
                    <a:solidFill>
                      <a:srgbClr val="C6EFCE"/>
                    </a:solidFill>
                  </a:tcPr>
                </a:tc>
                <a:tc>
                  <a:txBody>
                    <a:bodyPr/>
                    <a:lstStyle/>
                    <a:p>
                      <a:pPr algn="l" fontAlgn="b"/>
                      <a:r>
                        <a:rPr lang="it-IT" sz="1200" b="0" i="0" u="none" strike="noStrike">
                          <a:solidFill>
                            <a:srgbClr val="006100"/>
                          </a:solidFill>
                          <a:effectLst/>
                          <a:latin typeface="Calibri" panose="020F0502020204030204" pitchFamily="34" charset="0"/>
                        </a:rPr>
                        <a:t>        979 </a:t>
                      </a:r>
                    </a:p>
                  </a:txBody>
                  <a:tcPr marL="7620" marR="7620" marT="7620" marB="0" anchor="b">
                    <a:lnL>
                      <a:noFill/>
                    </a:lnL>
                    <a:lnR>
                      <a:noFill/>
                    </a:lnR>
                    <a:lnT>
                      <a:noFill/>
                    </a:lnT>
                    <a:lnB>
                      <a:noFill/>
                    </a:lnB>
                    <a:solidFill>
                      <a:srgbClr val="C6EFCE"/>
                    </a:solidFill>
                  </a:tcPr>
                </a:tc>
                <a:tc>
                  <a:txBody>
                    <a:bodyPr/>
                    <a:lstStyle/>
                    <a:p>
                      <a:pPr algn="l" fontAlgn="b"/>
                      <a:r>
                        <a:rPr lang="it-IT" sz="1200" b="0" i="0" u="none" strike="noStrike" dirty="0">
                          <a:solidFill>
                            <a:srgbClr val="006100"/>
                          </a:solidFill>
                          <a:effectLst/>
                          <a:latin typeface="Calibri" panose="020F0502020204030204" pitchFamily="34" charset="0"/>
                        </a:rPr>
                        <a:t>     1.124 </a:t>
                      </a:r>
                    </a:p>
                  </a:txBody>
                  <a:tcPr marL="7620" marR="7620" marT="7620" marB="0" anchor="b">
                    <a:lnL>
                      <a:noFill/>
                    </a:lnL>
                    <a:lnR>
                      <a:noFill/>
                    </a:lnR>
                    <a:lnT>
                      <a:noFill/>
                    </a:lnT>
                    <a:lnB>
                      <a:noFill/>
                    </a:lnB>
                    <a:solidFill>
                      <a:srgbClr val="C6EFCE"/>
                    </a:solidFill>
                  </a:tcPr>
                </a:tc>
                <a:tc>
                  <a:txBody>
                    <a:bodyPr/>
                    <a:lstStyle/>
                    <a:p>
                      <a:pPr algn="l" fontAlgn="b"/>
                      <a:r>
                        <a:rPr lang="it-IT" sz="1200" b="0" i="0" u="none" strike="noStrike">
                          <a:solidFill>
                            <a:srgbClr val="006100"/>
                          </a:solidFill>
                          <a:effectLst/>
                          <a:latin typeface="Calibri" panose="020F0502020204030204" pitchFamily="34" charset="0"/>
                        </a:rPr>
                        <a:t>     1.270 </a:t>
                      </a:r>
                    </a:p>
                  </a:txBody>
                  <a:tcPr marL="7620" marR="7620" marT="7620" marB="0" anchor="b">
                    <a:lnL>
                      <a:noFill/>
                    </a:lnL>
                    <a:lnR>
                      <a:noFill/>
                    </a:lnR>
                    <a:lnT>
                      <a:noFill/>
                    </a:lnT>
                    <a:lnB>
                      <a:noFill/>
                    </a:lnB>
                    <a:solidFill>
                      <a:srgbClr val="C6EFCE"/>
                    </a:solidFill>
                  </a:tcPr>
                </a:tc>
                <a:tc>
                  <a:txBody>
                    <a:bodyPr/>
                    <a:lstStyle/>
                    <a:p>
                      <a:pPr algn="l" fontAlgn="b"/>
                      <a:r>
                        <a:rPr lang="it-IT" sz="1200" b="0" i="0" u="none" strike="noStrike">
                          <a:solidFill>
                            <a:srgbClr val="006100"/>
                          </a:solidFill>
                          <a:effectLst/>
                          <a:latin typeface="Calibri" panose="020F0502020204030204" pitchFamily="34" charset="0"/>
                        </a:rPr>
                        <a:t>     1.415 </a:t>
                      </a:r>
                    </a:p>
                  </a:txBody>
                  <a:tcPr marL="7620" marR="7620" marT="7620" marB="0" anchor="b">
                    <a:lnL>
                      <a:noFill/>
                    </a:lnL>
                    <a:lnR>
                      <a:noFill/>
                    </a:lnR>
                    <a:lnT>
                      <a:noFill/>
                    </a:lnT>
                    <a:lnB>
                      <a:noFill/>
                    </a:lnB>
                    <a:solidFill>
                      <a:srgbClr val="C6EFCE"/>
                    </a:solidFill>
                  </a:tcPr>
                </a:tc>
                <a:tc>
                  <a:txBody>
                    <a:bodyPr/>
                    <a:lstStyle/>
                    <a:p>
                      <a:pPr algn="l" fontAlgn="b"/>
                      <a:r>
                        <a:rPr lang="it-IT" sz="1200" b="0" i="0" u="none" strike="noStrike">
                          <a:solidFill>
                            <a:srgbClr val="006100"/>
                          </a:solidFill>
                          <a:effectLst/>
                          <a:latin typeface="Calibri" panose="020F0502020204030204" pitchFamily="34" charset="0"/>
                        </a:rPr>
                        <a:t>     1.560 </a:t>
                      </a:r>
                    </a:p>
                  </a:txBody>
                  <a:tcPr marL="7620" marR="7620" marT="7620" marB="0" anchor="b">
                    <a:lnL>
                      <a:noFill/>
                    </a:lnL>
                    <a:lnR>
                      <a:noFill/>
                    </a:lnR>
                    <a:lnT>
                      <a:noFill/>
                    </a:lnT>
                    <a:lnB>
                      <a:noFill/>
                    </a:lnB>
                    <a:solidFill>
                      <a:srgbClr val="C6EFCE"/>
                    </a:solidFill>
                  </a:tcPr>
                </a:tc>
                <a:extLst>
                  <a:ext uri="{0D108BD9-81ED-4DB2-BD59-A6C34878D82A}">
                    <a16:rowId xmlns:a16="http://schemas.microsoft.com/office/drawing/2014/main" val="3488306899"/>
                  </a:ext>
                </a:extLst>
              </a:tr>
              <a:tr h="279844">
                <a:tc>
                  <a:txBody>
                    <a:bodyPr/>
                    <a:lstStyle/>
                    <a:p>
                      <a:pPr algn="ctr" fontAlgn="b"/>
                      <a:r>
                        <a:rPr lang="it-IT" sz="1200" b="1" i="0" u="none" strike="noStrike">
                          <a:solidFill>
                            <a:srgbClr val="000000"/>
                          </a:solidFill>
                          <a:effectLst/>
                          <a:latin typeface="Calibri" panose="020F0502020204030204" pitchFamily="34" charset="0"/>
                        </a:rPr>
                        <a:t>22,0%</a:t>
                      </a:r>
                    </a:p>
                  </a:txBody>
                  <a:tcPr marL="7620" marR="7620" marT="7620" marB="0" anchor="b">
                    <a:lnL>
                      <a:noFill/>
                    </a:lnL>
                    <a:lnR>
                      <a:noFill/>
                    </a:lnR>
                    <a:lnT>
                      <a:noFill/>
                    </a:lnT>
                    <a:lnB>
                      <a:noFill/>
                    </a:lnB>
                    <a:solidFill>
                      <a:srgbClr val="D9D9D9"/>
                    </a:solidFill>
                  </a:tcPr>
                </a:tc>
                <a:tc>
                  <a:txBody>
                    <a:bodyPr/>
                    <a:lstStyle/>
                    <a:p>
                      <a:pPr algn="ctr" fontAlgn="b"/>
                      <a:r>
                        <a:rPr lang="it-IT" sz="1200" b="1" i="0" u="none" strike="noStrike">
                          <a:solidFill>
                            <a:srgbClr val="000000"/>
                          </a:solidFill>
                          <a:effectLst/>
                          <a:latin typeface="Calibri" panose="020F0502020204030204" pitchFamily="34" charset="0"/>
                        </a:rPr>
                        <a:t>10,7%</a:t>
                      </a:r>
                    </a:p>
                  </a:txBody>
                  <a:tcPr marL="7620" marR="7620" marT="7620" marB="0" anchor="b">
                    <a:lnL>
                      <a:noFill/>
                    </a:lnL>
                    <a:lnR>
                      <a:noFill/>
                    </a:lnR>
                    <a:lnT>
                      <a:noFill/>
                    </a:lnT>
                    <a:lnB>
                      <a:noFill/>
                    </a:lnB>
                    <a:solidFill>
                      <a:srgbClr val="D9D9D9"/>
                    </a:solidFill>
                  </a:tcPr>
                </a:tc>
                <a:tc>
                  <a:txBody>
                    <a:bodyPr/>
                    <a:lstStyle/>
                    <a:p>
                      <a:pPr algn="ctr" fontAlgn="b"/>
                      <a:r>
                        <a:rPr lang="it-IT" sz="1200" b="1" i="0" u="none" strike="noStrike">
                          <a:solidFill>
                            <a:srgbClr val="000000"/>
                          </a:solidFill>
                          <a:effectLst/>
                          <a:latin typeface="Calibri" panose="020F0502020204030204" pitchFamily="34" charset="0"/>
                        </a:rPr>
                        <a:t>697</a:t>
                      </a:r>
                    </a:p>
                  </a:txBody>
                  <a:tcPr marL="7620" marR="7620" marT="7620" marB="0" anchor="b">
                    <a:lnL>
                      <a:noFill/>
                    </a:lnL>
                    <a:lnR>
                      <a:noFill/>
                    </a:lnR>
                    <a:lnT>
                      <a:noFill/>
                    </a:lnT>
                    <a:lnB>
                      <a:noFill/>
                    </a:lnB>
                    <a:solidFill>
                      <a:srgbClr val="D9D9D9"/>
                    </a:solidFill>
                  </a:tcPr>
                </a:tc>
                <a:tc>
                  <a:txBody>
                    <a:bodyPr/>
                    <a:lstStyle/>
                    <a:p>
                      <a:pPr algn="l" fontAlgn="b"/>
                      <a:r>
                        <a:rPr lang="it-IT" sz="1200" b="0" i="0" u="none" strike="noStrike">
                          <a:solidFill>
                            <a:srgbClr val="9C0006"/>
                          </a:solidFill>
                          <a:effectLst/>
                          <a:latin typeface="Calibri" panose="020F0502020204030204" pitchFamily="34" charset="0"/>
                        </a:rPr>
                        <a:t>-       458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9C0006"/>
                          </a:solidFill>
                          <a:effectLst/>
                          <a:latin typeface="Calibri" panose="020F0502020204030204" pitchFamily="34" charset="0"/>
                        </a:rPr>
                        <a:t>-       302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9C0006"/>
                          </a:solidFill>
                          <a:effectLst/>
                          <a:latin typeface="Calibri" panose="020F0502020204030204" pitchFamily="34" charset="0"/>
                        </a:rPr>
                        <a:t>-       147 </a:t>
                      </a:r>
                    </a:p>
                  </a:txBody>
                  <a:tcPr marL="7620" marR="7620" marT="7620" marB="0" anchor="b">
                    <a:lnL>
                      <a:noFill/>
                    </a:lnL>
                    <a:lnR>
                      <a:noFill/>
                    </a:lnR>
                    <a:lnT>
                      <a:noFill/>
                    </a:lnT>
                    <a:lnB>
                      <a:noFill/>
                    </a:lnB>
                    <a:solidFill>
                      <a:srgbClr val="FFC7CE"/>
                    </a:solidFill>
                  </a:tcPr>
                </a:tc>
                <a:tc>
                  <a:txBody>
                    <a:bodyPr/>
                    <a:lstStyle/>
                    <a:p>
                      <a:pPr algn="l" fontAlgn="b"/>
                      <a:r>
                        <a:rPr lang="it-IT" sz="1200" b="0" i="0" u="none" strike="noStrike">
                          <a:solidFill>
                            <a:srgbClr val="006100"/>
                          </a:solidFill>
                          <a:effectLst/>
                          <a:latin typeface="Calibri" panose="020F0502020204030204" pitchFamily="34" charset="0"/>
                        </a:rPr>
                        <a:t>             9 </a:t>
                      </a:r>
                    </a:p>
                  </a:txBody>
                  <a:tcPr marL="7620" marR="7620" marT="7620" marB="0" anchor="b">
                    <a:lnL>
                      <a:noFill/>
                    </a:lnL>
                    <a:lnR>
                      <a:noFill/>
                    </a:lnR>
                    <a:lnT>
                      <a:noFill/>
                    </a:lnT>
                    <a:lnB>
                      <a:noFill/>
                    </a:lnB>
                    <a:solidFill>
                      <a:srgbClr val="C6EFCE"/>
                    </a:solidFill>
                  </a:tcPr>
                </a:tc>
                <a:tc>
                  <a:txBody>
                    <a:bodyPr/>
                    <a:lstStyle/>
                    <a:p>
                      <a:pPr algn="l" fontAlgn="b"/>
                      <a:r>
                        <a:rPr lang="it-IT" sz="1200" b="0" i="0" u="none" strike="noStrike">
                          <a:solidFill>
                            <a:srgbClr val="006100"/>
                          </a:solidFill>
                          <a:effectLst/>
                          <a:latin typeface="Calibri" panose="020F0502020204030204" pitchFamily="34" charset="0"/>
                        </a:rPr>
                        <a:t>        165 </a:t>
                      </a:r>
                    </a:p>
                  </a:txBody>
                  <a:tcPr marL="7620" marR="7620" marT="7620" marB="0" anchor="b">
                    <a:lnL>
                      <a:noFill/>
                    </a:lnL>
                    <a:lnR>
                      <a:noFill/>
                    </a:lnR>
                    <a:lnT>
                      <a:noFill/>
                    </a:lnT>
                    <a:lnB>
                      <a:noFill/>
                    </a:lnB>
                    <a:solidFill>
                      <a:srgbClr val="C6EFCE"/>
                    </a:solidFill>
                  </a:tcPr>
                </a:tc>
                <a:tc>
                  <a:txBody>
                    <a:bodyPr/>
                    <a:lstStyle/>
                    <a:p>
                      <a:pPr algn="l" fontAlgn="b"/>
                      <a:r>
                        <a:rPr lang="it-IT" sz="1200" b="0" i="0" u="none" strike="noStrike">
                          <a:solidFill>
                            <a:srgbClr val="006100"/>
                          </a:solidFill>
                          <a:effectLst/>
                          <a:latin typeface="Calibri" panose="020F0502020204030204" pitchFamily="34" charset="0"/>
                        </a:rPr>
                        <a:t>        321 </a:t>
                      </a:r>
                    </a:p>
                  </a:txBody>
                  <a:tcPr marL="7620" marR="7620" marT="7620" marB="0" anchor="b">
                    <a:lnL>
                      <a:noFill/>
                    </a:lnL>
                    <a:lnR>
                      <a:noFill/>
                    </a:lnR>
                    <a:lnT>
                      <a:noFill/>
                    </a:lnT>
                    <a:lnB>
                      <a:noFill/>
                    </a:lnB>
                    <a:solidFill>
                      <a:srgbClr val="C6EFCE"/>
                    </a:solidFill>
                  </a:tcPr>
                </a:tc>
                <a:tc>
                  <a:txBody>
                    <a:bodyPr/>
                    <a:lstStyle/>
                    <a:p>
                      <a:pPr algn="l" fontAlgn="b"/>
                      <a:r>
                        <a:rPr lang="it-IT" sz="1200" b="0" i="0" u="none" strike="noStrike">
                          <a:solidFill>
                            <a:srgbClr val="006100"/>
                          </a:solidFill>
                          <a:effectLst/>
                          <a:latin typeface="Calibri" panose="020F0502020204030204" pitchFamily="34" charset="0"/>
                        </a:rPr>
                        <a:t>        477 </a:t>
                      </a:r>
                    </a:p>
                  </a:txBody>
                  <a:tcPr marL="7620" marR="7620" marT="7620" marB="0" anchor="b">
                    <a:lnL>
                      <a:noFill/>
                    </a:lnL>
                    <a:lnR>
                      <a:noFill/>
                    </a:lnR>
                    <a:lnT>
                      <a:noFill/>
                    </a:lnT>
                    <a:lnB>
                      <a:noFill/>
                    </a:lnB>
                    <a:solidFill>
                      <a:srgbClr val="C6EFCE"/>
                    </a:solidFill>
                  </a:tcPr>
                </a:tc>
                <a:tc>
                  <a:txBody>
                    <a:bodyPr/>
                    <a:lstStyle/>
                    <a:p>
                      <a:pPr algn="l" fontAlgn="b"/>
                      <a:r>
                        <a:rPr lang="it-IT" sz="1200" b="0" i="0" u="none" strike="noStrike">
                          <a:solidFill>
                            <a:srgbClr val="006100"/>
                          </a:solidFill>
                          <a:effectLst/>
                          <a:latin typeface="Calibri" panose="020F0502020204030204" pitchFamily="34" charset="0"/>
                        </a:rPr>
                        <a:t>        633 </a:t>
                      </a:r>
                    </a:p>
                  </a:txBody>
                  <a:tcPr marL="7620" marR="7620" marT="7620" marB="0" anchor="b">
                    <a:lnL>
                      <a:noFill/>
                    </a:lnL>
                    <a:lnR>
                      <a:noFill/>
                    </a:lnR>
                    <a:lnT>
                      <a:noFill/>
                    </a:lnT>
                    <a:lnB>
                      <a:noFill/>
                    </a:lnB>
                    <a:solidFill>
                      <a:srgbClr val="C6EFCE"/>
                    </a:solidFill>
                  </a:tcPr>
                </a:tc>
                <a:tc>
                  <a:txBody>
                    <a:bodyPr/>
                    <a:lstStyle/>
                    <a:p>
                      <a:pPr algn="l" fontAlgn="b"/>
                      <a:r>
                        <a:rPr lang="it-IT" sz="1200" b="0" i="0" u="none" strike="noStrike">
                          <a:solidFill>
                            <a:srgbClr val="006100"/>
                          </a:solidFill>
                          <a:effectLst/>
                          <a:latin typeface="Calibri" panose="020F0502020204030204" pitchFamily="34" charset="0"/>
                        </a:rPr>
                        <a:t>        789 </a:t>
                      </a:r>
                    </a:p>
                  </a:txBody>
                  <a:tcPr marL="7620" marR="7620" marT="7620" marB="0" anchor="b">
                    <a:lnL>
                      <a:noFill/>
                    </a:lnL>
                    <a:lnR>
                      <a:noFill/>
                    </a:lnR>
                    <a:lnT>
                      <a:noFill/>
                    </a:lnT>
                    <a:lnB>
                      <a:noFill/>
                    </a:lnB>
                    <a:solidFill>
                      <a:srgbClr val="C6EFCE"/>
                    </a:solidFill>
                  </a:tcPr>
                </a:tc>
                <a:tc>
                  <a:txBody>
                    <a:bodyPr/>
                    <a:lstStyle/>
                    <a:p>
                      <a:pPr algn="l" fontAlgn="b"/>
                      <a:r>
                        <a:rPr lang="it-IT" sz="1200" b="0" i="0" u="none" strike="noStrike">
                          <a:solidFill>
                            <a:srgbClr val="006100"/>
                          </a:solidFill>
                          <a:effectLst/>
                          <a:latin typeface="Calibri" panose="020F0502020204030204" pitchFamily="34" charset="0"/>
                        </a:rPr>
                        <a:t>        945 </a:t>
                      </a:r>
                    </a:p>
                  </a:txBody>
                  <a:tcPr marL="7620" marR="7620" marT="7620" marB="0" anchor="b">
                    <a:lnL>
                      <a:noFill/>
                    </a:lnL>
                    <a:lnR>
                      <a:noFill/>
                    </a:lnR>
                    <a:lnT>
                      <a:noFill/>
                    </a:lnT>
                    <a:lnB>
                      <a:noFill/>
                    </a:lnB>
                    <a:solidFill>
                      <a:srgbClr val="C6EFCE"/>
                    </a:solidFill>
                  </a:tcPr>
                </a:tc>
                <a:tc>
                  <a:txBody>
                    <a:bodyPr/>
                    <a:lstStyle/>
                    <a:p>
                      <a:pPr algn="l" fontAlgn="b"/>
                      <a:r>
                        <a:rPr lang="it-IT" sz="1200" b="0" i="0" u="none" strike="noStrike">
                          <a:solidFill>
                            <a:srgbClr val="006100"/>
                          </a:solidFill>
                          <a:effectLst/>
                          <a:latin typeface="Calibri" panose="020F0502020204030204" pitchFamily="34" charset="0"/>
                        </a:rPr>
                        <a:t>     1.101 </a:t>
                      </a:r>
                    </a:p>
                  </a:txBody>
                  <a:tcPr marL="7620" marR="7620" marT="7620" marB="0" anchor="b">
                    <a:lnL>
                      <a:noFill/>
                    </a:lnL>
                    <a:lnR>
                      <a:noFill/>
                    </a:lnR>
                    <a:lnT>
                      <a:noFill/>
                    </a:lnT>
                    <a:lnB>
                      <a:noFill/>
                    </a:lnB>
                    <a:solidFill>
                      <a:srgbClr val="C6EFCE"/>
                    </a:solidFill>
                  </a:tcPr>
                </a:tc>
                <a:tc>
                  <a:txBody>
                    <a:bodyPr/>
                    <a:lstStyle/>
                    <a:p>
                      <a:pPr algn="l" fontAlgn="b"/>
                      <a:r>
                        <a:rPr lang="it-IT" sz="1200" b="0" i="0" u="none" strike="noStrike">
                          <a:solidFill>
                            <a:srgbClr val="006100"/>
                          </a:solidFill>
                          <a:effectLst/>
                          <a:latin typeface="Calibri" panose="020F0502020204030204" pitchFamily="34" charset="0"/>
                        </a:rPr>
                        <a:t>     1.257 </a:t>
                      </a:r>
                    </a:p>
                  </a:txBody>
                  <a:tcPr marL="7620" marR="7620" marT="7620" marB="0" anchor="b">
                    <a:lnL>
                      <a:noFill/>
                    </a:lnL>
                    <a:lnR>
                      <a:noFill/>
                    </a:lnR>
                    <a:lnT>
                      <a:noFill/>
                    </a:lnT>
                    <a:lnB>
                      <a:noFill/>
                    </a:lnB>
                    <a:solidFill>
                      <a:srgbClr val="C6EFCE"/>
                    </a:solidFill>
                  </a:tcPr>
                </a:tc>
                <a:tc>
                  <a:txBody>
                    <a:bodyPr/>
                    <a:lstStyle/>
                    <a:p>
                      <a:pPr algn="l" fontAlgn="b"/>
                      <a:r>
                        <a:rPr lang="it-IT" sz="1200" b="0" i="0" u="none" strike="noStrike" dirty="0">
                          <a:solidFill>
                            <a:srgbClr val="006100"/>
                          </a:solidFill>
                          <a:effectLst/>
                          <a:latin typeface="Calibri" panose="020F0502020204030204" pitchFamily="34" charset="0"/>
                        </a:rPr>
                        <a:t>     1.413 </a:t>
                      </a:r>
                    </a:p>
                  </a:txBody>
                  <a:tcPr marL="7620" marR="7620" marT="7620" marB="0" anchor="b">
                    <a:lnL>
                      <a:noFill/>
                    </a:lnL>
                    <a:lnR>
                      <a:noFill/>
                    </a:lnR>
                    <a:lnT>
                      <a:noFill/>
                    </a:lnT>
                    <a:lnB>
                      <a:noFill/>
                    </a:lnB>
                    <a:solidFill>
                      <a:srgbClr val="C6EFCE"/>
                    </a:solidFill>
                  </a:tcPr>
                </a:tc>
                <a:tc>
                  <a:txBody>
                    <a:bodyPr/>
                    <a:lstStyle/>
                    <a:p>
                      <a:pPr algn="l" fontAlgn="b"/>
                      <a:r>
                        <a:rPr lang="it-IT" sz="1200" b="0" i="0" u="none" strike="noStrike">
                          <a:solidFill>
                            <a:srgbClr val="006100"/>
                          </a:solidFill>
                          <a:effectLst/>
                          <a:latin typeface="Calibri" panose="020F0502020204030204" pitchFamily="34" charset="0"/>
                        </a:rPr>
                        <a:t>     1.569 </a:t>
                      </a:r>
                    </a:p>
                  </a:txBody>
                  <a:tcPr marL="7620" marR="7620" marT="7620" marB="0" anchor="b">
                    <a:lnL>
                      <a:noFill/>
                    </a:lnL>
                    <a:lnR>
                      <a:noFill/>
                    </a:lnR>
                    <a:lnT>
                      <a:noFill/>
                    </a:lnT>
                    <a:lnB>
                      <a:noFill/>
                    </a:lnB>
                    <a:solidFill>
                      <a:srgbClr val="C6EFCE"/>
                    </a:solidFill>
                  </a:tcPr>
                </a:tc>
                <a:tc>
                  <a:txBody>
                    <a:bodyPr/>
                    <a:lstStyle/>
                    <a:p>
                      <a:pPr algn="l" fontAlgn="b"/>
                      <a:r>
                        <a:rPr lang="it-IT" sz="1200" b="0" i="0" u="none" strike="noStrike" dirty="0">
                          <a:solidFill>
                            <a:srgbClr val="006100"/>
                          </a:solidFill>
                          <a:effectLst/>
                          <a:latin typeface="Calibri" panose="020F0502020204030204" pitchFamily="34" charset="0"/>
                        </a:rPr>
                        <a:t>     1.725 </a:t>
                      </a:r>
                    </a:p>
                  </a:txBody>
                  <a:tcPr marL="7620" marR="7620" marT="7620" marB="0" anchor="b">
                    <a:lnL>
                      <a:noFill/>
                    </a:lnL>
                    <a:lnR>
                      <a:noFill/>
                    </a:lnR>
                    <a:lnT>
                      <a:noFill/>
                    </a:lnT>
                    <a:lnB>
                      <a:noFill/>
                    </a:lnB>
                    <a:solidFill>
                      <a:srgbClr val="C6EFCE"/>
                    </a:solidFill>
                  </a:tcPr>
                </a:tc>
                <a:extLst>
                  <a:ext uri="{0D108BD9-81ED-4DB2-BD59-A6C34878D82A}">
                    <a16:rowId xmlns:a16="http://schemas.microsoft.com/office/drawing/2014/main" val="1872449121"/>
                  </a:ext>
                </a:extLst>
              </a:tr>
            </a:tbl>
          </a:graphicData>
        </a:graphic>
      </p:graphicFrame>
      <p:sp>
        <p:nvSpPr>
          <p:cNvPr id="12" name="CasellaDiTesto 11">
            <a:extLst>
              <a:ext uri="{FF2B5EF4-FFF2-40B4-BE49-F238E27FC236}">
                <a16:creationId xmlns:a16="http://schemas.microsoft.com/office/drawing/2014/main" id="{8F1348E5-6693-4EA4-49B2-FF0F1B5712F4}"/>
              </a:ext>
            </a:extLst>
          </p:cNvPr>
          <p:cNvSpPr txBox="1"/>
          <p:nvPr/>
        </p:nvSpPr>
        <p:spPr>
          <a:xfrm>
            <a:off x="9877313" y="6611779"/>
            <a:ext cx="2571078" cy="246221"/>
          </a:xfrm>
          <a:prstGeom prst="rect">
            <a:avLst/>
          </a:prstGeom>
          <a:noFill/>
        </p:spPr>
        <p:txBody>
          <a:bodyPr wrap="square" rtlCol="0">
            <a:spAutoFit/>
          </a:bodyPr>
          <a:lstStyle/>
          <a:p>
            <a:pPr algn="ctr"/>
            <a:r>
              <a:rPr lang="it-IT" sz="1000" dirty="0">
                <a:latin typeface="Calibri" panose="020F0502020204030204" pitchFamily="34" charset="0"/>
                <a:cs typeface="Calibri" panose="020F0502020204030204" pitchFamily="34" charset="0"/>
              </a:rPr>
              <a:t>Valori in migliaia di euro</a:t>
            </a:r>
          </a:p>
        </p:txBody>
      </p:sp>
    </p:spTree>
    <p:extLst>
      <p:ext uri="{BB962C8B-B14F-4D97-AF65-F5344CB8AC3E}">
        <p14:creationId xmlns:p14="http://schemas.microsoft.com/office/powerpoint/2010/main" val="25133667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4">
            <a:extLst>
              <a:ext uri="{FF2B5EF4-FFF2-40B4-BE49-F238E27FC236}">
                <a16:creationId xmlns:a16="http://schemas.microsoft.com/office/drawing/2014/main" id="{D821187E-58C4-623F-D262-2910309E3B32}"/>
              </a:ext>
            </a:extLst>
          </p:cNvPr>
          <p:cNvSpPr/>
          <p:nvPr/>
        </p:nvSpPr>
        <p:spPr>
          <a:xfrm>
            <a:off x="965200" y="146817"/>
            <a:ext cx="11150600" cy="1137319"/>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it-IT" sz="4400" b="1" spc="-1" dirty="0">
                <a:solidFill>
                  <a:srgbClr val="000000"/>
                </a:solidFill>
                <a:latin typeface="Calibri"/>
                <a:ea typeface="DejaVu Sans"/>
              </a:rPr>
              <a:t>Simulazione DRT: conclusioni</a:t>
            </a:r>
          </a:p>
          <a:p>
            <a:pPr>
              <a:lnSpc>
                <a:spcPct val="100000"/>
              </a:lnSpc>
            </a:pPr>
            <a:r>
              <a:rPr lang="it-IT" sz="2400" b="1" spc="-1" dirty="0">
                <a:solidFill>
                  <a:srgbClr val="FFC000"/>
                </a:solidFill>
                <a:latin typeface="Calibri"/>
                <a:ea typeface="DejaVu Sans"/>
              </a:rPr>
              <a:t>Simulazione del servizio di trasporto pubblico a chiamata nella Valle Arroscia</a:t>
            </a:r>
            <a:endParaRPr lang="it-IT" sz="2400" b="1" strike="noStrike" spc="-1" dirty="0">
              <a:solidFill>
                <a:srgbClr val="FFC000"/>
              </a:solidFill>
              <a:latin typeface="Arial"/>
            </a:endParaRPr>
          </a:p>
        </p:txBody>
      </p:sp>
      <p:sp>
        <p:nvSpPr>
          <p:cNvPr id="6" name="Rectangle: Rounded Corners 32">
            <a:extLst>
              <a:ext uri="{FF2B5EF4-FFF2-40B4-BE49-F238E27FC236}">
                <a16:creationId xmlns:a16="http://schemas.microsoft.com/office/drawing/2014/main" id="{0E982637-5051-A921-1B68-9144B2C16160}"/>
              </a:ext>
            </a:extLst>
          </p:cNvPr>
          <p:cNvSpPr/>
          <p:nvPr/>
        </p:nvSpPr>
        <p:spPr>
          <a:xfrm>
            <a:off x="1122081" y="3617517"/>
            <a:ext cx="10404000" cy="2374023"/>
          </a:xfrm>
          <a:prstGeom prst="roundRect">
            <a:avLst/>
          </a:prstGeom>
          <a:solidFill>
            <a:srgbClr val="FDC60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spcAft>
                <a:spcPts val="1200"/>
              </a:spcAft>
            </a:pPr>
            <a:r>
              <a:rPr lang="it-IT" sz="2400" b="1" dirty="0">
                <a:solidFill>
                  <a:schemeClr val="tx1"/>
                </a:solidFill>
                <a:latin typeface="Calibri"/>
                <a:ea typeface="+mn-lt"/>
                <a:cs typeface="+mn-lt"/>
              </a:rPr>
              <a:t>Con un pricing massimo di 3€ </a:t>
            </a:r>
            <a:r>
              <a:rPr lang="it-IT" sz="2400" dirty="0">
                <a:solidFill>
                  <a:schemeClr val="tx1"/>
                </a:solidFill>
                <a:latin typeface="Calibri"/>
                <a:ea typeface="+mn-lt"/>
                <a:cs typeface="+mn-lt"/>
              </a:rPr>
              <a:t>il break-even si ha con un livello di domanda soddisfatta pari a:</a:t>
            </a:r>
          </a:p>
          <a:p>
            <a:pPr marL="342900" indent="-342900">
              <a:spcAft>
                <a:spcPts val="1200"/>
              </a:spcAft>
              <a:buFont typeface="Arial" panose="020B0604020202020204" pitchFamily="34" charset="0"/>
              <a:buChar char="•"/>
            </a:pPr>
            <a:r>
              <a:rPr lang="it-IT" sz="2400" dirty="0">
                <a:solidFill>
                  <a:schemeClr val="tx1"/>
                </a:solidFill>
                <a:latin typeface="Calibri"/>
                <a:ea typeface="+mn-lt"/>
                <a:cs typeface="+mn-lt"/>
              </a:rPr>
              <a:t>Scenario 1: </a:t>
            </a:r>
            <a:r>
              <a:rPr lang="it-IT" sz="2400" b="1" dirty="0">
                <a:solidFill>
                  <a:schemeClr val="tx1"/>
                </a:solidFill>
                <a:latin typeface="Calibri"/>
                <a:ea typeface="+mn-lt"/>
                <a:cs typeface="+mn-lt"/>
              </a:rPr>
              <a:t>11,5%</a:t>
            </a:r>
            <a:r>
              <a:rPr lang="it-IT" sz="2400" dirty="0">
                <a:solidFill>
                  <a:schemeClr val="tx1"/>
                </a:solidFill>
                <a:latin typeface="Calibri"/>
                <a:ea typeface="+mn-lt"/>
                <a:cs typeface="+mn-lt"/>
              </a:rPr>
              <a:t> della domanda potenziale </a:t>
            </a:r>
            <a:r>
              <a:rPr lang="it-IT" dirty="0">
                <a:solidFill>
                  <a:schemeClr val="tx1"/>
                </a:solidFill>
                <a:latin typeface="Calibri"/>
                <a:ea typeface="+mn-lt"/>
                <a:cs typeface="+mn-lt"/>
              </a:rPr>
              <a:t>(pari al </a:t>
            </a:r>
            <a:r>
              <a:rPr lang="it-IT" b="1" dirty="0">
                <a:solidFill>
                  <a:schemeClr val="tx1"/>
                </a:solidFill>
                <a:latin typeface="Calibri"/>
                <a:ea typeface="+mn-lt"/>
                <a:cs typeface="+mn-lt"/>
              </a:rPr>
              <a:t>5,6%</a:t>
            </a:r>
            <a:r>
              <a:rPr lang="it-IT" dirty="0">
                <a:solidFill>
                  <a:schemeClr val="tx1"/>
                </a:solidFill>
                <a:latin typeface="Calibri"/>
                <a:ea typeface="+mn-lt"/>
                <a:cs typeface="+mn-lt"/>
              </a:rPr>
              <a:t> del totale degli spostamenti)</a:t>
            </a:r>
          </a:p>
          <a:p>
            <a:pPr marL="342900" indent="-342900">
              <a:spcAft>
                <a:spcPts val="1200"/>
              </a:spcAft>
              <a:buFont typeface="Arial" panose="020B0604020202020204" pitchFamily="34" charset="0"/>
              <a:buChar char="•"/>
            </a:pPr>
            <a:r>
              <a:rPr lang="it-IT" sz="2400" dirty="0">
                <a:solidFill>
                  <a:schemeClr val="tx1"/>
                </a:solidFill>
                <a:latin typeface="Calibri"/>
                <a:ea typeface="+mn-lt"/>
                <a:cs typeface="+mn-lt"/>
              </a:rPr>
              <a:t>Scenario 2: </a:t>
            </a:r>
            <a:r>
              <a:rPr lang="it-IT" sz="2400" b="1" dirty="0">
                <a:solidFill>
                  <a:schemeClr val="tx1"/>
                </a:solidFill>
                <a:latin typeface="Calibri"/>
                <a:ea typeface="+mn-lt"/>
                <a:cs typeface="+mn-lt"/>
              </a:rPr>
              <a:t>8,5% </a:t>
            </a:r>
            <a:r>
              <a:rPr lang="it-IT" sz="2400" dirty="0">
                <a:solidFill>
                  <a:schemeClr val="tx1"/>
                </a:solidFill>
                <a:latin typeface="Calibri"/>
                <a:ea typeface="+mn-lt"/>
                <a:cs typeface="+mn-lt"/>
              </a:rPr>
              <a:t>della domanda potenziale </a:t>
            </a:r>
            <a:r>
              <a:rPr lang="it-IT" dirty="0">
                <a:solidFill>
                  <a:schemeClr val="tx1"/>
                </a:solidFill>
                <a:latin typeface="Calibri"/>
                <a:ea typeface="+mn-lt"/>
                <a:cs typeface="+mn-lt"/>
              </a:rPr>
              <a:t>(pari al </a:t>
            </a:r>
            <a:r>
              <a:rPr lang="it-IT" b="1" dirty="0">
                <a:solidFill>
                  <a:schemeClr val="tx1"/>
                </a:solidFill>
                <a:latin typeface="Calibri"/>
                <a:ea typeface="+mn-lt"/>
                <a:cs typeface="+mn-lt"/>
              </a:rPr>
              <a:t>4,1%</a:t>
            </a:r>
            <a:r>
              <a:rPr lang="it-IT" dirty="0">
                <a:solidFill>
                  <a:schemeClr val="tx1"/>
                </a:solidFill>
                <a:latin typeface="Calibri"/>
                <a:ea typeface="+mn-lt"/>
                <a:cs typeface="+mn-lt"/>
              </a:rPr>
              <a:t> del totale degli spostamenti)</a:t>
            </a:r>
            <a:endParaRPr lang="it-IT" sz="2400" dirty="0">
              <a:solidFill>
                <a:schemeClr val="tx1"/>
              </a:solidFill>
              <a:latin typeface="Calibri"/>
              <a:ea typeface="+mn-lt"/>
              <a:cs typeface="+mn-lt"/>
            </a:endParaRPr>
          </a:p>
        </p:txBody>
      </p:sp>
      <p:sp>
        <p:nvSpPr>
          <p:cNvPr id="7" name="Rectangle: Rounded Corners 52">
            <a:extLst>
              <a:ext uri="{FF2B5EF4-FFF2-40B4-BE49-F238E27FC236}">
                <a16:creationId xmlns:a16="http://schemas.microsoft.com/office/drawing/2014/main" id="{5C8104E5-2EC4-8535-141D-2D467207E59D}"/>
              </a:ext>
            </a:extLst>
          </p:cNvPr>
          <p:cNvSpPr/>
          <p:nvPr/>
        </p:nvSpPr>
        <p:spPr>
          <a:xfrm>
            <a:off x="1122081" y="2051299"/>
            <a:ext cx="10404000" cy="1377701"/>
          </a:xfrm>
          <a:prstGeom prst="roundRect">
            <a:avLst/>
          </a:prstGeom>
          <a:solidFill>
            <a:srgbClr val="FDC60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45720" algn="just">
              <a:spcBef>
                <a:spcPts val="600"/>
              </a:spcBef>
              <a:spcAft>
                <a:spcPts val="500"/>
              </a:spcAft>
              <a:buClr>
                <a:schemeClr val="tx1"/>
              </a:buClr>
            </a:pPr>
            <a:r>
              <a:rPr lang="it-IT" sz="2400" dirty="0">
                <a:solidFill>
                  <a:schemeClr val="tx1"/>
                </a:solidFill>
                <a:latin typeface="Calibri" panose="020F0502020204030204" pitchFamily="34" charset="0"/>
                <a:cs typeface="Calibri" panose="020F0502020204030204" pitchFamily="34" charset="0"/>
              </a:rPr>
              <a:t>Sotto </a:t>
            </a:r>
            <a:r>
              <a:rPr lang="it-IT" sz="2400" b="1" dirty="0">
                <a:solidFill>
                  <a:schemeClr val="tx1"/>
                </a:solidFill>
                <a:latin typeface="Calibri" panose="020F0502020204030204" pitchFamily="34" charset="0"/>
                <a:cs typeface="Calibri" panose="020F0502020204030204" pitchFamily="34" charset="0"/>
              </a:rPr>
              <a:t>1,50€</a:t>
            </a:r>
            <a:r>
              <a:rPr lang="it-IT" sz="2400" dirty="0">
                <a:solidFill>
                  <a:schemeClr val="tx1"/>
                </a:solidFill>
                <a:latin typeface="Calibri" panose="020F0502020204030204" pitchFamily="34" charset="0"/>
                <a:cs typeface="Calibri" panose="020F0502020204030204" pitchFamily="34" charset="0"/>
              </a:rPr>
              <a:t> il servizio non è economicamente sostenibile per </a:t>
            </a:r>
            <a:r>
              <a:rPr lang="it-IT" sz="2400" b="1" dirty="0">
                <a:solidFill>
                  <a:schemeClr val="tx1"/>
                </a:solidFill>
                <a:latin typeface="Calibri" panose="020F0502020204030204" pitchFamily="34" charset="0"/>
                <a:cs typeface="Calibri" panose="020F0502020204030204" pitchFamily="34" charset="0"/>
              </a:rPr>
              <a:t>nessun livello di domanda soddisfatta</a:t>
            </a:r>
            <a:r>
              <a:rPr lang="it-IT" sz="2400" dirty="0">
                <a:solidFill>
                  <a:schemeClr val="tx1"/>
                </a:solidFill>
                <a:latin typeface="Calibri" panose="020F0502020204030204" pitchFamily="34" charset="0"/>
                <a:cs typeface="Calibri" panose="020F0502020204030204" pitchFamily="34" charset="0"/>
              </a:rPr>
              <a:t> della domanda potenziale</a:t>
            </a:r>
          </a:p>
        </p:txBody>
      </p:sp>
    </p:spTree>
    <p:extLst>
      <p:ext uri="{BB962C8B-B14F-4D97-AF65-F5344CB8AC3E}">
        <p14:creationId xmlns:p14="http://schemas.microsoft.com/office/powerpoint/2010/main" val="22026858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2BB182F9-CFB8-606C-7935-D5FE847EF399}"/>
              </a:ext>
            </a:extLst>
          </p:cNvPr>
          <p:cNvSpPr>
            <a:spLocks noGrp="1"/>
          </p:cNvSpPr>
          <p:nvPr>
            <p:ph type="body" idx="1"/>
          </p:nvPr>
        </p:nvSpPr>
        <p:spPr>
          <a:xfrm>
            <a:off x="965200" y="1253895"/>
            <a:ext cx="11226800" cy="5383525"/>
          </a:xfrm>
          <a:solidFill>
            <a:schemeClr val="bg1">
              <a:alpha val="75000"/>
            </a:schemeClr>
          </a:solidFill>
        </p:spPr>
        <p:txBody>
          <a:bodyPr wrap="square" lIns="0" tIns="0" rIns="540000" bIns="0" anchor="t">
            <a:spAutoFit/>
          </a:bodyPr>
          <a:lstStyle/>
          <a:p>
            <a:pPr marL="388620" indent="-342900" algn="just">
              <a:spcBef>
                <a:spcPts val="600"/>
              </a:spcBef>
              <a:spcAft>
                <a:spcPts val="500"/>
              </a:spcAft>
              <a:buClr>
                <a:schemeClr val="tx1"/>
              </a:buClr>
              <a:buFont typeface="Arial" panose="020B0604020202020204" pitchFamily="34" charset="0"/>
              <a:buChar char="•"/>
            </a:pPr>
            <a:r>
              <a:rPr lang="it-IT" sz="2400" dirty="0">
                <a:cs typeface="Calibri" panose="020F0502020204030204" pitchFamily="34" charset="0"/>
              </a:rPr>
              <a:t>Attualmente </a:t>
            </a:r>
            <a:r>
              <a:rPr lang="it-IT" sz="2400" b="1" dirty="0">
                <a:cs typeface="Calibri" panose="020F0502020204030204" pitchFamily="34" charset="0"/>
              </a:rPr>
              <a:t>il TPL soddisfa circa il 7% degli spostamenti </a:t>
            </a:r>
            <a:r>
              <a:rPr lang="it-IT" sz="2400" dirty="0">
                <a:cs typeface="Calibri" panose="020F0502020204030204" pitchFamily="34" charset="0"/>
              </a:rPr>
              <a:t>(al netto dei servizi scolastici e delle navette aziendali con i quali si sale a circa il 15%)</a:t>
            </a:r>
          </a:p>
          <a:p>
            <a:pPr marL="360000" indent="-342900" algn="just">
              <a:spcBef>
                <a:spcPts val="500"/>
              </a:spcBef>
              <a:spcAft>
                <a:spcPts val="500"/>
              </a:spcAft>
              <a:buClr>
                <a:schemeClr val="tx1"/>
              </a:buClr>
              <a:buFont typeface="Arial" panose="020B0604020202020204" pitchFamily="34" charset="0"/>
              <a:buChar char="•"/>
            </a:pPr>
            <a:r>
              <a:rPr lang="it-IT" sz="2400" b="1" dirty="0">
                <a:cs typeface="Calibri" panose="020F0502020204030204" pitchFamily="34" charset="0"/>
              </a:rPr>
              <a:t>Se il servizio a chiamata coprisse la stessa quota modale complessiva del TPL di linea</a:t>
            </a:r>
            <a:r>
              <a:rPr lang="it-IT" sz="2400" dirty="0">
                <a:cs typeface="Calibri" panose="020F0502020204030204" pitchFamily="34" charset="0"/>
              </a:rPr>
              <a:t>, pari al 7% circa (circa 460 spostamenti/giorno) </a:t>
            </a:r>
            <a:r>
              <a:rPr lang="it-IT" sz="2400" b="1" dirty="0">
                <a:cs typeface="Calibri" panose="020F0502020204030204" pitchFamily="34" charset="0"/>
              </a:rPr>
              <a:t>esso si potrebbe sostenere economicamente, in un regime di contribuzione del 65%, con una tariffazione variabile media dai 2,25 ai 2,80 euro a tratta</a:t>
            </a:r>
            <a:r>
              <a:rPr lang="it-IT" sz="2400" dirty="0">
                <a:cs typeface="Calibri" panose="020F0502020204030204" pitchFamily="34" charset="0"/>
              </a:rPr>
              <a:t>, a seconda dello scenario di simulazione.</a:t>
            </a:r>
          </a:p>
          <a:p>
            <a:pPr marL="360000" indent="-342900" algn="just">
              <a:spcBef>
                <a:spcPts val="500"/>
              </a:spcBef>
              <a:spcAft>
                <a:spcPts val="500"/>
              </a:spcAft>
              <a:buClr>
                <a:schemeClr val="tx1"/>
              </a:buClr>
              <a:buFont typeface="Arial" panose="020B0604020202020204" pitchFamily="34" charset="0"/>
              <a:buChar char="•"/>
            </a:pPr>
            <a:r>
              <a:rPr lang="it-IT" sz="2400" b="1" dirty="0">
                <a:cs typeface="Calibri" panose="020F0502020204030204" pitchFamily="34" charset="0"/>
              </a:rPr>
              <a:t>Potrebbe essere opportuno definire un pricing variabile a chilometro </a:t>
            </a:r>
            <a:r>
              <a:rPr lang="it-IT" sz="2400" dirty="0">
                <a:cs typeface="Calibri" panose="020F0502020204030204" pitchFamily="34" charset="0"/>
              </a:rPr>
              <a:t>per non penalizzare gli spostamenti più brevi (gli spostamenti medi sono di circa 5,8km). In base alle simulazioni si stima un pricing sostenibile intorno ai 0,70€ a km, per una domanda soddisfatta &gt; 2%.</a:t>
            </a:r>
          </a:p>
          <a:p>
            <a:pPr marL="388620" indent="-342900" algn="just">
              <a:spcBef>
                <a:spcPts val="600"/>
              </a:spcBef>
              <a:spcAft>
                <a:spcPts val="500"/>
              </a:spcAft>
              <a:buClr>
                <a:schemeClr val="tx1"/>
              </a:buClr>
              <a:buFont typeface="Arial" panose="020B0604020202020204" pitchFamily="34" charset="0"/>
              <a:buChar char="•"/>
            </a:pPr>
            <a:r>
              <a:rPr lang="it-IT" sz="2400" b="1" dirty="0">
                <a:cs typeface="Calibri" panose="020F0502020204030204" pitchFamily="34" charset="0"/>
              </a:rPr>
              <a:t>Il servizio a chiamata è stato pensato in adduzione ai servizi di linea</a:t>
            </a:r>
            <a:r>
              <a:rPr lang="it-IT" sz="2400" dirty="0">
                <a:cs typeface="Calibri" panose="020F0502020204030204" pitchFamily="34" charset="0"/>
              </a:rPr>
              <a:t>: questi andrebbero potenziati (dalle 4/5 corse attuali) sulle linee di forza verso Imperia ed Albenga. Parte delle risorse per farlo potrebbero essere </a:t>
            </a:r>
            <a:r>
              <a:rPr lang="en-US" sz="2400" dirty="0">
                <a:cs typeface="Calibri" panose="020F0502020204030204" pitchFamily="34" charset="0"/>
              </a:rPr>
              <a:t>​recuperate </a:t>
            </a:r>
            <a:r>
              <a:rPr lang="en-US" sz="2400" dirty="0" err="1">
                <a:cs typeface="Calibri" panose="020F0502020204030204" pitchFamily="34" charset="0"/>
              </a:rPr>
              <a:t>dalle</a:t>
            </a:r>
            <a:r>
              <a:rPr lang="en-US" sz="2400" dirty="0">
                <a:cs typeface="Calibri" panose="020F0502020204030204" pitchFamily="34" charset="0"/>
              </a:rPr>
              <a:t> </a:t>
            </a:r>
            <a:r>
              <a:rPr lang="en-US" sz="2400" dirty="0" err="1">
                <a:cs typeface="Calibri" panose="020F0502020204030204" pitchFamily="34" charset="0"/>
              </a:rPr>
              <a:t>linee</a:t>
            </a:r>
            <a:r>
              <a:rPr lang="en-US" sz="2400" dirty="0">
                <a:cs typeface="Calibri" panose="020F0502020204030204" pitchFamily="34" charset="0"/>
              </a:rPr>
              <a:t> </a:t>
            </a:r>
            <a:r>
              <a:rPr lang="en-US" sz="2400" dirty="0" err="1">
                <a:cs typeface="Calibri" panose="020F0502020204030204" pitchFamily="34" charset="0"/>
              </a:rPr>
              <a:t>sostituite</a:t>
            </a:r>
            <a:r>
              <a:rPr lang="en-US" sz="2400" dirty="0">
                <a:cs typeface="Calibri" panose="020F0502020204030204" pitchFamily="34" charset="0"/>
              </a:rPr>
              <a:t> con il </a:t>
            </a:r>
            <a:r>
              <a:rPr lang="en-US" sz="2400" dirty="0" err="1">
                <a:cs typeface="Calibri" panose="020F0502020204030204" pitchFamily="34" charset="0"/>
              </a:rPr>
              <a:t>servizio</a:t>
            </a:r>
            <a:r>
              <a:rPr lang="en-US" sz="2400" dirty="0">
                <a:cs typeface="Calibri" panose="020F0502020204030204" pitchFamily="34" charset="0"/>
              </a:rPr>
              <a:t> a </a:t>
            </a:r>
            <a:r>
              <a:rPr lang="en-US" sz="2400" dirty="0" err="1">
                <a:cs typeface="Calibri" panose="020F0502020204030204" pitchFamily="34" charset="0"/>
              </a:rPr>
              <a:t>chiamata</a:t>
            </a:r>
            <a:r>
              <a:rPr lang="en-US" sz="2400" dirty="0">
                <a:cs typeface="Calibri" panose="020F0502020204030204" pitchFamily="34" charset="0"/>
              </a:rPr>
              <a:t> (35, 36, 37 e 34 var).  </a:t>
            </a:r>
          </a:p>
        </p:txBody>
      </p:sp>
      <p:sp>
        <p:nvSpPr>
          <p:cNvPr id="4" name="CustomShape 4">
            <a:extLst>
              <a:ext uri="{FF2B5EF4-FFF2-40B4-BE49-F238E27FC236}">
                <a16:creationId xmlns:a16="http://schemas.microsoft.com/office/drawing/2014/main" id="{D821187E-58C4-623F-D262-2910309E3B32}"/>
              </a:ext>
            </a:extLst>
          </p:cNvPr>
          <p:cNvSpPr/>
          <p:nvPr/>
        </p:nvSpPr>
        <p:spPr>
          <a:xfrm>
            <a:off x="965200" y="146817"/>
            <a:ext cx="11150600" cy="1137319"/>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it-IT" sz="4400" b="1" spc="-1" dirty="0">
                <a:solidFill>
                  <a:srgbClr val="000000"/>
                </a:solidFill>
                <a:latin typeface="Calibri"/>
                <a:ea typeface="DejaVu Sans"/>
              </a:rPr>
              <a:t>Simulazione DRT: conclusioni</a:t>
            </a:r>
          </a:p>
          <a:p>
            <a:pPr>
              <a:lnSpc>
                <a:spcPct val="100000"/>
              </a:lnSpc>
            </a:pPr>
            <a:r>
              <a:rPr lang="it-IT" sz="2400" b="1" spc="-1" dirty="0">
                <a:solidFill>
                  <a:srgbClr val="FFC000"/>
                </a:solidFill>
                <a:latin typeface="Calibri"/>
                <a:ea typeface="DejaVu Sans"/>
              </a:rPr>
              <a:t>Simulazione del servizio di trasporto pubblico a chiamata nella Valle Arroscia</a:t>
            </a:r>
            <a:endParaRPr lang="it-IT" sz="2400" b="1" strike="noStrike" spc="-1" dirty="0">
              <a:solidFill>
                <a:srgbClr val="FFC000"/>
              </a:solidFill>
              <a:latin typeface="Arial"/>
            </a:endParaRPr>
          </a:p>
        </p:txBody>
      </p:sp>
    </p:spTree>
    <p:extLst>
      <p:ext uri="{BB962C8B-B14F-4D97-AF65-F5344CB8AC3E}">
        <p14:creationId xmlns:p14="http://schemas.microsoft.com/office/powerpoint/2010/main" val="28506115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4">
            <a:extLst>
              <a:ext uri="{FF2B5EF4-FFF2-40B4-BE49-F238E27FC236}">
                <a16:creationId xmlns:a16="http://schemas.microsoft.com/office/drawing/2014/main" id="{D821187E-58C4-623F-D262-2910309E3B32}"/>
              </a:ext>
            </a:extLst>
          </p:cNvPr>
          <p:cNvSpPr/>
          <p:nvPr/>
        </p:nvSpPr>
        <p:spPr>
          <a:xfrm>
            <a:off x="965200" y="146817"/>
            <a:ext cx="11150600" cy="1137319"/>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it-IT" sz="4400" b="1" spc="-1" dirty="0">
                <a:solidFill>
                  <a:srgbClr val="000000"/>
                </a:solidFill>
                <a:latin typeface="Calibri"/>
                <a:ea typeface="DejaVu Sans"/>
              </a:rPr>
              <a:t>Simulazione DRT: fattori critici di successo</a:t>
            </a:r>
          </a:p>
          <a:p>
            <a:pPr>
              <a:lnSpc>
                <a:spcPct val="100000"/>
              </a:lnSpc>
            </a:pPr>
            <a:r>
              <a:rPr lang="it-IT" sz="2400" b="1" spc="-1" dirty="0">
                <a:solidFill>
                  <a:srgbClr val="FFC000"/>
                </a:solidFill>
                <a:latin typeface="Calibri"/>
                <a:ea typeface="DejaVu Sans"/>
              </a:rPr>
              <a:t>Simulazione del servizio di trasporto pubblico a chiamata nella Valle Arroscia</a:t>
            </a:r>
            <a:endParaRPr lang="it-IT" sz="2400" b="1" strike="noStrike" spc="-1" dirty="0">
              <a:solidFill>
                <a:srgbClr val="FFC000"/>
              </a:solidFill>
              <a:latin typeface="Arial"/>
            </a:endParaRPr>
          </a:p>
        </p:txBody>
      </p:sp>
      <p:sp>
        <p:nvSpPr>
          <p:cNvPr id="6" name="Rectangle: Rounded Corners 32">
            <a:extLst>
              <a:ext uri="{FF2B5EF4-FFF2-40B4-BE49-F238E27FC236}">
                <a16:creationId xmlns:a16="http://schemas.microsoft.com/office/drawing/2014/main" id="{3DB73B58-9864-2E0F-6659-B14790D160D7}"/>
              </a:ext>
            </a:extLst>
          </p:cNvPr>
          <p:cNvSpPr/>
          <p:nvPr/>
        </p:nvSpPr>
        <p:spPr>
          <a:xfrm>
            <a:off x="1382932" y="2063778"/>
            <a:ext cx="10633846" cy="619762"/>
          </a:xfrm>
          <a:prstGeom prst="roundRect">
            <a:avLst/>
          </a:prstGeom>
          <a:solidFill>
            <a:srgbClr val="FDC60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it-IT" sz="1600" b="1">
                <a:solidFill>
                  <a:schemeClr val="tx1"/>
                </a:solidFill>
                <a:latin typeface="Calibri"/>
                <a:ea typeface="+mn-lt"/>
                <a:cs typeface="+mn-lt"/>
              </a:rPr>
              <a:t>Capacità</a:t>
            </a:r>
            <a:r>
              <a:rPr lang="en-US" sz="1600" b="1" dirty="0">
                <a:solidFill>
                  <a:schemeClr val="tx1"/>
                </a:solidFill>
                <a:latin typeface="Calibri"/>
                <a:ea typeface="+mn-lt"/>
                <a:cs typeface="+mn-lt"/>
              </a:rPr>
              <a:t> di </a:t>
            </a:r>
            <a:r>
              <a:rPr lang="it-IT" sz="1600" b="1">
                <a:solidFill>
                  <a:schemeClr val="tx1"/>
                </a:solidFill>
                <a:latin typeface="Calibri"/>
                <a:ea typeface="+mn-lt"/>
                <a:cs typeface="+mn-lt"/>
              </a:rPr>
              <a:t>organizzare i diversi servizi in modo integrato e sinergico tra loro</a:t>
            </a:r>
            <a:endParaRPr lang="it-IT" sz="1600" b="1">
              <a:solidFill>
                <a:schemeClr val="tx1"/>
              </a:solidFill>
              <a:latin typeface="Calibri"/>
              <a:cs typeface="Calibri"/>
            </a:endParaRPr>
          </a:p>
        </p:txBody>
      </p:sp>
      <p:sp>
        <p:nvSpPr>
          <p:cNvPr id="7" name="Rectangle: Rounded Corners 42">
            <a:extLst>
              <a:ext uri="{FF2B5EF4-FFF2-40B4-BE49-F238E27FC236}">
                <a16:creationId xmlns:a16="http://schemas.microsoft.com/office/drawing/2014/main" id="{E0095E27-7AE0-668B-8D04-F9F26AD3DA9D}"/>
              </a:ext>
            </a:extLst>
          </p:cNvPr>
          <p:cNvSpPr/>
          <p:nvPr/>
        </p:nvSpPr>
        <p:spPr>
          <a:xfrm>
            <a:off x="1363153" y="3427366"/>
            <a:ext cx="10633846" cy="619762"/>
          </a:xfrm>
          <a:prstGeom prst="roundRect">
            <a:avLst/>
          </a:prstGeom>
          <a:solidFill>
            <a:srgbClr val="FDC60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it-IT" sz="1600" b="1" dirty="0">
                <a:solidFill>
                  <a:schemeClr val="tx1"/>
                </a:solidFill>
                <a:latin typeface="Calibri"/>
                <a:ea typeface="+mn-lt"/>
                <a:cs typeface="+mn-lt"/>
              </a:rPr>
              <a:t>Integrazione informativa e tariffaria per la agevolare l'accessibilità ai servizi ed in particolare semplificare il più possibile l'accessibilità al sistema anche in termini di facilità d'uso e di comprensione dei servizi </a:t>
            </a:r>
            <a:endParaRPr lang="en-US" sz="1600" dirty="0">
              <a:solidFill>
                <a:schemeClr val="tx1"/>
              </a:solidFill>
            </a:endParaRPr>
          </a:p>
        </p:txBody>
      </p:sp>
      <p:sp>
        <p:nvSpPr>
          <p:cNvPr id="8" name="Rectangle: Rounded Corners 52">
            <a:extLst>
              <a:ext uri="{FF2B5EF4-FFF2-40B4-BE49-F238E27FC236}">
                <a16:creationId xmlns:a16="http://schemas.microsoft.com/office/drawing/2014/main" id="{0E1EBEDB-AD47-121A-ADD7-35D6578C1825}"/>
              </a:ext>
            </a:extLst>
          </p:cNvPr>
          <p:cNvSpPr/>
          <p:nvPr/>
        </p:nvSpPr>
        <p:spPr>
          <a:xfrm>
            <a:off x="1349627" y="1386876"/>
            <a:ext cx="10621684" cy="619762"/>
          </a:xfrm>
          <a:prstGeom prst="roundRect">
            <a:avLst/>
          </a:prstGeom>
          <a:solidFill>
            <a:srgbClr val="FDC60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it-IT" sz="1600" b="1">
                <a:solidFill>
                  <a:schemeClr val="tx1"/>
                </a:solidFill>
                <a:latin typeface="Calibri"/>
                <a:ea typeface="+mn-lt"/>
                <a:cs typeface="+mn-lt"/>
              </a:rPr>
              <a:t>Usare la tecnologia per raccogliere informazioni esaustive e aggiornate sulla domanda di mobilità</a:t>
            </a:r>
            <a:endParaRPr lang="en-US" sz="1600">
              <a:solidFill>
                <a:schemeClr val="tx1"/>
              </a:solidFill>
            </a:endParaRPr>
          </a:p>
        </p:txBody>
      </p:sp>
      <p:sp>
        <p:nvSpPr>
          <p:cNvPr id="9" name="Rectangle: Rounded Corners 17">
            <a:extLst>
              <a:ext uri="{FF2B5EF4-FFF2-40B4-BE49-F238E27FC236}">
                <a16:creationId xmlns:a16="http://schemas.microsoft.com/office/drawing/2014/main" id="{EAA4350C-82E7-BE72-809A-669339BB489C}"/>
              </a:ext>
            </a:extLst>
          </p:cNvPr>
          <p:cNvSpPr/>
          <p:nvPr/>
        </p:nvSpPr>
        <p:spPr>
          <a:xfrm>
            <a:off x="1382932" y="6134977"/>
            <a:ext cx="10633847" cy="619762"/>
          </a:xfrm>
          <a:prstGeom prst="roundRect">
            <a:avLst/>
          </a:prstGeom>
          <a:solidFill>
            <a:srgbClr val="FDC60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it-IT" sz="1600" b="1" dirty="0">
                <a:solidFill>
                  <a:schemeClr val="tx1"/>
                </a:solidFill>
                <a:latin typeface="Calibri"/>
                <a:ea typeface="+mn-lt"/>
                <a:cs typeface="+mn-lt"/>
              </a:rPr>
              <a:t>Fare informazione sui servizi flessibili, in particolare quelli di sharing ancora poco conosciuti </a:t>
            </a:r>
            <a:endParaRPr lang="en-US" sz="1600" b="1" dirty="0">
              <a:solidFill>
                <a:schemeClr val="tx1"/>
              </a:solidFill>
              <a:latin typeface="Calibri"/>
              <a:ea typeface="+mn-lt"/>
              <a:cs typeface="Calibri"/>
            </a:endParaRPr>
          </a:p>
          <a:p>
            <a:pPr algn="ctr"/>
            <a:r>
              <a:rPr lang="it-IT" sz="1600" b="1" dirty="0">
                <a:solidFill>
                  <a:schemeClr val="tx1"/>
                </a:solidFill>
                <a:latin typeface="Calibri"/>
                <a:ea typeface="+mn-lt"/>
                <a:cs typeface="+mn-lt"/>
              </a:rPr>
              <a:t>(ed in particolare tra alcune fasce di utenti, come gli anziani)</a:t>
            </a:r>
            <a:endParaRPr lang="en-US" sz="1600" b="1" dirty="0">
              <a:solidFill>
                <a:schemeClr val="tx1"/>
              </a:solidFill>
              <a:latin typeface="Calibri"/>
              <a:cs typeface="Calibri"/>
            </a:endParaRPr>
          </a:p>
        </p:txBody>
      </p:sp>
      <p:sp>
        <p:nvSpPr>
          <p:cNvPr id="10" name="Rectangle: Rounded Corners 18">
            <a:extLst>
              <a:ext uri="{FF2B5EF4-FFF2-40B4-BE49-F238E27FC236}">
                <a16:creationId xmlns:a16="http://schemas.microsoft.com/office/drawing/2014/main" id="{0527727D-413D-95E7-70A2-94D20845ED92}"/>
              </a:ext>
            </a:extLst>
          </p:cNvPr>
          <p:cNvSpPr/>
          <p:nvPr/>
        </p:nvSpPr>
        <p:spPr>
          <a:xfrm>
            <a:off x="1382932" y="2740680"/>
            <a:ext cx="10633846" cy="629546"/>
          </a:xfrm>
          <a:prstGeom prst="roundRect">
            <a:avLst/>
          </a:prstGeom>
          <a:solidFill>
            <a:srgbClr val="FDC60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it-IT" sz="1600" b="1" dirty="0">
                <a:solidFill>
                  <a:schemeClr val="tx1"/>
                </a:solidFill>
                <a:latin typeface="Calibri"/>
                <a:ea typeface="+mn-lt"/>
                <a:cs typeface="+mn-lt"/>
              </a:rPr>
              <a:t>Sfruttare la quota incomprimibile di trasporto privato motorizzato e agevolare la </a:t>
            </a:r>
            <a:r>
              <a:rPr lang="it-IT" sz="1600" b="1" dirty="0" err="1">
                <a:solidFill>
                  <a:schemeClr val="tx1"/>
                </a:solidFill>
                <a:latin typeface="Calibri"/>
                <a:ea typeface="+mn-lt"/>
                <a:cs typeface="+mn-lt"/>
              </a:rPr>
              <a:t>multimodalità</a:t>
            </a:r>
            <a:r>
              <a:rPr lang="it-IT" sz="1600" b="1" dirty="0">
                <a:solidFill>
                  <a:schemeClr val="tx1"/>
                </a:solidFill>
                <a:latin typeface="Calibri"/>
                <a:ea typeface="+mn-lt"/>
                <a:cs typeface="+mn-lt"/>
              </a:rPr>
              <a:t> privata-pubblica, in particolare per la mobilità condivisa</a:t>
            </a:r>
          </a:p>
        </p:txBody>
      </p:sp>
      <p:sp>
        <p:nvSpPr>
          <p:cNvPr id="11" name="Rectangle: Rounded Corners 21">
            <a:extLst>
              <a:ext uri="{FF2B5EF4-FFF2-40B4-BE49-F238E27FC236}">
                <a16:creationId xmlns:a16="http://schemas.microsoft.com/office/drawing/2014/main" id="{8DB337D0-2117-F2B7-4902-5160E7052212}"/>
              </a:ext>
            </a:extLst>
          </p:cNvPr>
          <p:cNvSpPr/>
          <p:nvPr/>
        </p:nvSpPr>
        <p:spPr>
          <a:xfrm>
            <a:off x="1361789" y="4781170"/>
            <a:ext cx="10621684" cy="619762"/>
          </a:xfrm>
          <a:prstGeom prst="roundRect">
            <a:avLst/>
          </a:prstGeom>
          <a:solidFill>
            <a:srgbClr val="FDC60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80000" tIns="45720" rIns="91440" bIns="45720" rtlCol="0" anchor="ctr"/>
          <a:lstStyle/>
          <a:p>
            <a:pPr algn="ctr"/>
            <a:r>
              <a:rPr lang="it-IT" sz="1600" b="1" dirty="0">
                <a:solidFill>
                  <a:schemeClr val="tx1"/>
                </a:solidFill>
                <a:latin typeface="Calibri"/>
                <a:ea typeface="+mn-lt"/>
                <a:cs typeface="+mn-lt"/>
              </a:rPr>
              <a:t>Sfruttare la tecnologia come fattore abilitante per promozioni</a:t>
            </a:r>
            <a:r>
              <a:rPr lang="it-IT" sz="1600" b="1" dirty="0">
                <a:solidFill>
                  <a:schemeClr val="tx1"/>
                </a:solidFill>
                <a:latin typeface="Calibri"/>
                <a:ea typeface="+mn-lt"/>
                <a:cs typeface="Calibri"/>
              </a:rPr>
              <a:t> "incrociate" </a:t>
            </a:r>
            <a:br>
              <a:rPr lang="it-IT" sz="1600" b="1" dirty="0">
                <a:solidFill>
                  <a:schemeClr val="tx1"/>
                </a:solidFill>
                <a:latin typeface="Calibri"/>
                <a:ea typeface="+mn-lt"/>
                <a:cs typeface="Calibri"/>
              </a:rPr>
            </a:br>
            <a:r>
              <a:rPr lang="it-IT" sz="1600" b="1" dirty="0">
                <a:solidFill>
                  <a:schemeClr val="tx1"/>
                </a:solidFill>
                <a:latin typeface="Calibri"/>
                <a:ea typeface="+mn-lt"/>
                <a:cs typeface="Calibri"/>
              </a:rPr>
              <a:t>(es. se usi il car sharing non si paga l'ingresso alla congestion </a:t>
            </a:r>
            <a:r>
              <a:rPr lang="it-IT" sz="1600" b="1" dirty="0" err="1">
                <a:solidFill>
                  <a:schemeClr val="tx1"/>
                </a:solidFill>
                <a:latin typeface="Calibri"/>
                <a:ea typeface="+mn-lt"/>
                <a:cs typeface="Calibri"/>
              </a:rPr>
              <a:t>charge</a:t>
            </a:r>
            <a:r>
              <a:rPr lang="it-IT" sz="1600" b="1" dirty="0">
                <a:solidFill>
                  <a:schemeClr val="tx1"/>
                </a:solidFill>
                <a:latin typeface="Calibri"/>
                <a:ea typeface="+mn-lt"/>
                <a:cs typeface="Calibri"/>
              </a:rPr>
              <a:t>, oppure punti "verdi", poi spendibili nel TPL) </a:t>
            </a:r>
            <a:endParaRPr lang="it-IT" sz="1600" b="1" dirty="0">
              <a:solidFill>
                <a:schemeClr val="tx1"/>
              </a:solidFill>
              <a:latin typeface="Calibri"/>
              <a:cs typeface="Calibri"/>
            </a:endParaRPr>
          </a:p>
        </p:txBody>
      </p:sp>
      <p:sp>
        <p:nvSpPr>
          <p:cNvPr id="12" name="Rectangle: Rounded Corners 22">
            <a:extLst>
              <a:ext uri="{FF2B5EF4-FFF2-40B4-BE49-F238E27FC236}">
                <a16:creationId xmlns:a16="http://schemas.microsoft.com/office/drawing/2014/main" id="{9E29468B-2010-1DA7-0964-8F82209A3301}"/>
              </a:ext>
            </a:extLst>
          </p:cNvPr>
          <p:cNvSpPr/>
          <p:nvPr/>
        </p:nvSpPr>
        <p:spPr>
          <a:xfrm>
            <a:off x="1361879" y="5458072"/>
            <a:ext cx="10621684" cy="619762"/>
          </a:xfrm>
          <a:prstGeom prst="roundRect">
            <a:avLst/>
          </a:prstGeom>
          <a:solidFill>
            <a:srgbClr val="FDC60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it-IT" sz="1600" b="1" dirty="0">
                <a:solidFill>
                  <a:schemeClr val="tx1"/>
                </a:solidFill>
                <a:latin typeface="Calibri"/>
                <a:ea typeface="+mn-lt"/>
                <a:cs typeface="+mn-lt"/>
              </a:rPr>
              <a:t>Migliorare la qualità dei servizi con un approccio «utente-centrico» </a:t>
            </a:r>
            <a:br>
              <a:rPr lang="it-IT" sz="1600" b="1" dirty="0">
                <a:solidFill>
                  <a:schemeClr val="tx1"/>
                </a:solidFill>
                <a:latin typeface="Calibri"/>
                <a:ea typeface="+mn-lt"/>
                <a:cs typeface="+mn-lt"/>
              </a:rPr>
            </a:br>
            <a:r>
              <a:rPr lang="it-IT" sz="1600" b="1" dirty="0">
                <a:solidFill>
                  <a:schemeClr val="tx1"/>
                </a:solidFill>
                <a:latin typeface="Calibri"/>
                <a:ea typeface="+mn-lt"/>
                <a:cs typeface="+mn-lt"/>
              </a:rPr>
              <a:t>(passare dalla customer </a:t>
            </a:r>
            <a:r>
              <a:rPr lang="it-IT" sz="1600" b="1" dirty="0" err="1">
                <a:solidFill>
                  <a:schemeClr val="tx1"/>
                </a:solidFill>
                <a:latin typeface="Calibri"/>
                <a:ea typeface="+mn-lt"/>
                <a:cs typeface="+mn-lt"/>
              </a:rPr>
              <a:t>satisfacion</a:t>
            </a:r>
            <a:r>
              <a:rPr lang="it-IT" sz="1600" b="1" dirty="0">
                <a:solidFill>
                  <a:schemeClr val="tx1"/>
                </a:solidFill>
                <a:latin typeface="Calibri"/>
                <a:ea typeface="+mn-lt"/>
                <a:cs typeface="+mn-lt"/>
              </a:rPr>
              <a:t> alla customer </a:t>
            </a:r>
            <a:r>
              <a:rPr lang="it-IT" sz="1600" b="1" dirty="0" err="1">
                <a:solidFill>
                  <a:schemeClr val="tx1"/>
                </a:solidFill>
                <a:latin typeface="Calibri"/>
                <a:ea typeface="+mn-lt"/>
                <a:cs typeface="+mn-lt"/>
              </a:rPr>
              <a:t>experience</a:t>
            </a:r>
            <a:r>
              <a:rPr lang="it-IT" sz="1600" b="1" dirty="0">
                <a:solidFill>
                  <a:schemeClr val="tx1"/>
                </a:solidFill>
                <a:latin typeface="Calibri"/>
                <a:ea typeface="+mn-lt"/>
                <a:cs typeface="+mn-lt"/>
              </a:rPr>
              <a:t>)</a:t>
            </a:r>
            <a:endParaRPr lang="en-US" sz="1600" b="1" dirty="0">
              <a:solidFill>
                <a:schemeClr val="tx1"/>
              </a:solidFill>
              <a:latin typeface="Calibri"/>
              <a:cs typeface="Calibri"/>
            </a:endParaRPr>
          </a:p>
        </p:txBody>
      </p:sp>
      <p:sp>
        <p:nvSpPr>
          <p:cNvPr id="13" name="Rectangle: Rounded Corners 10">
            <a:extLst>
              <a:ext uri="{FF2B5EF4-FFF2-40B4-BE49-F238E27FC236}">
                <a16:creationId xmlns:a16="http://schemas.microsoft.com/office/drawing/2014/main" id="{736B917D-98F0-4169-E8B7-B67C6277213D}"/>
              </a:ext>
            </a:extLst>
          </p:cNvPr>
          <p:cNvSpPr/>
          <p:nvPr/>
        </p:nvSpPr>
        <p:spPr>
          <a:xfrm>
            <a:off x="1382932" y="4104268"/>
            <a:ext cx="10621684" cy="619762"/>
          </a:xfrm>
          <a:prstGeom prst="roundRect">
            <a:avLst/>
          </a:prstGeom>
          <a:solidFill>
            <a:srgbClr val="FDC60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dirty="0" err="1">
                <a:solidFill>
                  <a:schemeClr val="tx1"/>
                </a:solidFill>
                <a:latin typeface="Calibri"/>
                <a:ea typeface="+mn-lt"/>
                <a:cs typeface="+mn-lt"/>
              </a:rPr>
              <a:t>Progettazione</a:t>
            </a:r>
            <a:r>
              <a:rPr lang="en-US" sz="1600" b="1" dirty="0">
                <a:solidFill>
                  <a:schemeClr val="tx1"/>
                </a:solidFill>
                <a:latin typeface="Calibri"/>
                <a:ea typeface="+mn-lt"/>
                <a:cs typeface="+mn-lt"/>
              </a:rPr>
              <a:t> di </a:t>
            </a:r>
            <a:r>
              <a:rPr lang="en-US" sz="1600" b="1" dirty="0" err="1">
                <a:solidFill>
                  <a:schemeClr val="tx1"/>
                </a:solidFill>
                <a:latin typeface="Calibri"/>
                <a:ea typeface="+mn-lt"/>
                <a:cs typeface="+mn-lt"/>
              </a:rPr>
              <a:t>punti</a:t>
            </a:r>
            <a:r>
              <a:rPr lang="en-US" sz="1600" b="1" dirty="0">
                <a:solidFill>
                  <a:schemeClr val="tx1"/>
                </a:solidFill>
                <a:latin typeface="Calibri"/>
                <a:ea typeface="+mn-lt"/>
                <a:cs typeface="+mn-lt"/>
              </a:rPr>
              <a:t> di </a:t>
            </a:r>
            <a:r>
              <a:rPr lang="en-US" sz="1600" b="1" dirty="0" err="1">
                <a:solidFill>
                  <a:schemeClr val="tx1"/>
                </a:solidFill>
                <a:latin typeface="Calibri"/>
                <a:ea typeface="+mn-lt"/>
                <a:cs typeface="+mn-lt"/>
              </a:rPr>
              <a:t>interscambio</a:t>
            </a:r>
            <a:r>
              <a:rPr lang="en-US" sz="1600" b="1" dirty="0">
                <a:solidFill>
                  <a:schemeClr val="tx1"/>
                </a:solidFill>
                <a:latin typeface="Calibri"/>
                <a:ea typeface="+mn-lt"/>
                <a:cs typeface="+mn-lt"/>
              </a:rPr>
              <a:t> con </a:t>
            </a:r>
            <a:r>
              <a:rPr lang="en-US" sz="1600" b="1" dirty="0" err="1">
                <a:solidFill>
                  <a:schemeClr val="tx1"/>
                </a:solidFill>
                <a:latin typeface="Calibri"/>
                <a:ea typeface="+mn-lt"/>
                <a:cs typeface="+mn-lt"/>
              </a:rPr>
              <a:t>servizi</a:t>
            </a:r>
            <a:r>
              <a:rPr lang="en-US" sz="1600" b="1" dirty="0">
                <a:solidFill>
                  <a:schemeClr val="tx1"/>
                </a:solidFill>
                <a:latin typeface="Calibri"/>
                <a:ea typeface="+mn-lt"/>
                <a:cs typeface="+mn-lt"/>
              </a:rPr>
              <a:t> al Cittadino </a:t>
            </a:r>
            <a:r>
              <a:rPr lang="en-US" sz="1600" b="1" dirty="0" err="1">
                <a:solidFill>
                  <a:schemeClr val="tx1"/>
                </a:solidFill>
                <a:latin typeface="Calibri"/>
                <a:ea typeface="+mn-lt"/>
                <a:cs typeface="+mn-lt"/>
              </a:rPr>
              <a:t>oltre</a:t>
            </a:r>
            <a:r>
              <a:rPr lang="en-US" sz="1600" b="1" dirty="0">
                <a:solidFill>
                  <a:schemeClr val="tx1"/>
                </a:solidFill>
                <a:latin typeface="Calibri"/>
                <a:ea typeface="+mn-lt"/>
                <a:cs typeface="+mn-lt"/>
              </a:rPr>
              <a:t> la </a:t>
            </a:r>
            <a:r>
              <a:rPr lang="en-US" sz="1600" b="1" dirty="0" err="1">
                <a:solidFill>
                  <a:schemeClr val="tx1"/>
                </a:solidFill>
                <a:latin typeface="Calibri"/>
                <a:ea typeface="+mn-lt"/>
                <a:cs typeface="+mn-lt"/>
              </a:rPr>
              <a:t>sosta</a:t>
            </a:r>
            <a:endParaRPr lang="en-US" sz="1600" b="1" dirty="0">
              <a:solidFill>
                <a:schemeClr val="tx1"/>
              </a:solidFill>
              <a:latin typeface="Calibri"/>
              <a:ea typeface="+mn-lt"/>
              <a:cs typeface="+mn-lt"/>
            </a:endParaRPr>
          </a:p>
        </p:txBody>
      </p:sp>
      <p:sp>
        <p:nvSpPr>
          <p:cNvPr id="14" name="Oval 2">
            <a:extLst>
              <a:ext uri="{FF2B5EF4-FFF2-40B4-BE49-F238E27FC236}">
                <a16:creationId xmlns:a16="http://schemas.microsoft.com/office/drawing/2014/main" id="{7AD3F9DF-8E58-3780-C09A-73660F153C26}"/>
              </a:ext>
            </a:extLst>
          </p:cNvPr>
          <p:cNvSpPr/>
          <p:nvPr/>
        </p:nvSpPr>
        <p:spPr>
          <a:xfrm>
            <a:off x="1079840" y="1467264"/>
            <a:ext cx="497149" cy="463806"/>
          </a:xfrm>
          <a:prstGeom prst="ellipse">
            <a:avLst/>
          </a:prstGeom>
          <a:solidFill>
            <a:srgbClr val="FDC60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1</a:t>
            </a:r>
          </a:p>
        </p:txBody>
      </p:sp>
      <p:sp>
        <p:nvSpPr>
          <p:cNvPr id="15" name="Oval 12">
            <a:extLst>
              <a:ext uri="{FF2B5EF4-FFF2-40B4-BE49-F238E27FC236}">
                <a16:creationId xmlns:a16="http://schemas.microsoft.com/office/drawing/2014/main" id="{A129F7B2-34CF-E240-99C8-9EAD03357469}"/>
              </a:ext>
            </a:extLst>
          </p:cNvPr>
          <p:cNvSpPr/>
          <p:nvPr/>
        </p:nvSpPr>
        <p:spPr>
          <a:xfrm>
            <a:off x="1079840" y="2146368"/>
            <a:ext cx="497149" cy="463806"/>
          </a:xfrm>
          <a:prstGeom prst="ellipse">
            <a:avLst/>
          </a:prstGeom>
          <a:solidFill>
            <a:srgbClr val="FDC60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a:t>2</a:t>
            </a:r>
          </a:p>
        </p:txBody>
      </p:sp>
      <p:sp>
        <p:nvSpPr>
          <p:cNvPr id="16" name="Oval 13">
            <a:extLst>
              <a:ext uri="{FF2B5EF4-FFF2-40B4-BE49-F238E27FC236}">
                <a16:creationId xmlns:a16="http://schemas.microsoft.com/office/drawing/2014/main" id="{C39542E5-D7E5-5FB1-0FEB-FB264B96A027}"/>
              </a:ext>
            </a:extLst>
          </p:cNvPr>
          <p:cNvSpPr/>
          <p:nvPr/>
        </p:nvSpPr>
        <p:spPr>
          <a:xfrm>
            <a:off x="1079840" y="2825472"/>
            <a:ext cx="497149" cy="463806"/>
          </a:xfrm>
          <a:prstGeom prst="ellipse">
            <a:avLst/>
          </a:prstGeom>
          <a:solidFill>
            <a:srgbClr val="FDC60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a:t>3</a:t>
            </a:r>
          </a:p>
        </p:txBody>
      </p:sp>
      <p:sp>
        <p:nvSpPr>
          <p:cNvPr id="17" name="Oval 15">
            <a:extLst>
              <a:ext uri="{FF2B5EF4-FFF2-40B4-BE49-F238E27FC236}">
                <a16:creationId xmlns:a16="http://schemas.microsoft.com/office/drawing/2014/main" id="{D24796D5-5E70-352B-D46D-BB1AD731D1EE}"/>
              </a:ext>
            </a:extLst>
          </p:cNvPr>
          <p:cNvSpPr/>
          <p:nvPr/>
        </p:nvSpPr>
        <p:spPr>
          <a:xfrm>
            <a:off x="1079840" y="3504576"/>
            <a:ext cx="497149" cy="463806"/>
          </a:xfrm>
          <a:prstGeom prst="ellipse">
            <a:avLst/>
          </a:prstGeom>
          <a:solidFill>
            <a:srgbClr val="FDC60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a:t>4</a:t>
            </a:r>
          </a:p>
        </p:txBody>
      </p:sp>
      <p:sp>
        <p:nvSpPr>
          <p:cNvPr id="18" name="Oval 16">
            <a:extLst>
              <a:ext uri="{FF2B5EF4-FFF2-40B4-BE49-F238E27FC236}">
                <a16:creationId xmlns:a16="http://schemas.microsoft.com/office/drawing/2014/main" id="{A405967A-8C6C-3075-51FF-AEF27BAE39B9}"/>
              </a:ext>
            </a:extLst>
          </p:cNvPr>
          <p:cNvSpPr/>
          <p:nvPr/>
        </p:nvSpPr>
        <p:spPr>
          <a:xfrm>
            <a:off x="1079840" y="4183680"/>
            <a:ext cx="497149" cy="463806"/>
          </a:xfrm>
          <a:prstGeom prst="ellipse">
            <a:avLst/>
          </a:prstGeom>
          <a:solidFill>
            <a:srgbClr val="FDC60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a:t>5</a:t>
            </a:r>
          </a:p>
        </p:txBody>
      </p:sp>
      <p:sp>
        <p:nvSpPr>
          <p:cNvPr id="19" name="Oval 19">
            <a:extLst>
              <a:ext uri="{FF2B5EF4-FFF2-40B4-BE49-F238E27FC236}">
                <a16:creationId xmlns:a16="http://schemas.microsoft.com/office/drawing/2014/main" id="{29BEF727-5409-8D3D-C276-B608E749C779}"/>
              </a:ext>
            </a:extLst>
          </p:cNvPr>
          <p:cNvSpPr/>
          <p:nvPr/>
        </p:nvSpPr>
        <p:spPr>
          <a:xfrm>
            <a:off x="1070962" y="4862784"/>
            <a:ext cx="497149" cy="463806"/>
          </a:xfrm>
          <a:prstGeom prst="ellipse">
            <a:avLst/>
          </a:prstGeom>
          <a:solidFill>
            <a:srgbClr val="FDC60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a:t>6</a:t>
            </a:r>
          </a:p>
        </p:txBody>
      </p:sp>
      <p:sp>
        <p:nvSpPr>
          <p:cNvPr id="20" name="Oval 20">
            <a:extLst>
              <a:ext uri="{FF2B5EF4-FFF2-40B4-BE49-F238E27FC236}">
                <a16:creationId xmlns:a16="http://schemas.microsoft.com/office/drawing/2014/main" id="{8C228265-3C5B-0845-129C-6687EE93E456}"/>
              </a:ext>
            </a:extLst>
          </p:cNvPr>
          <p:cNvSpPr/>
          <p:nvPr/>
        </p:nvSpPr>
        <p:spPr>
          <a:xfrm>
            <a:off x="1079840" y="5541888"/>
            <a:ext cx="497149" cy="463806"/>
          </a:xfrm>
          <a:prstGeom prst="ellipse">
            <a:avLst/>
          </a:prstGeom>
          <a:solidFill>
            <a:srgbClr val="FDC60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a:t>7</a:t>
            </a:r>
          </a:p>
        </p:txBody>
      </p:sp>
      <p:sp>
        <p:nvSpPr>
          <p:cNvPr id="21" name="Oval 23">
            <a:extLst>
              <a:ext uri="{FF2B5EF4-FFF2-40B4-BE49-F238E27FC236}">
                <a16:creationId xmlns:a16="http://schemas.microsoft.com/office/drawing/2014/main" id="{1D1E806B-604E-7737-E491-40578870AA23}"/>
              </a:ext>
            </a:extLst>
          </p:cNvPr>
          <p:cNvSpPr/>
          <p:nvPr/>
        </p:nvSpPr>
        <p:spPr>
          <a:xfrm>
            <a:off x="1079840" y="6220995"/>
            <a:ext cx="497149" cy="463806"/>
          </a:xfrm>
          <a:prstGeom prst="ellipse">
            <a:avLst/>
          </a:prstGeom>
          <a:solidFill>
            <a:srgbClr val="FDC60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dirty="0"/>
              <a:t>8</a:t>
            </a:r>
          </a:p>
        </p:txBody>
      </p:sp>
    </p:spTree>
    <p:extLst>
      <p:ext uri="{BB962C8B-B14F-4D97-AF65-F5344CB8AC3E}">
        <p14:creationId xmlns:p14="http://schemas.microsoft.com/office/powerpoint/2010/main" val="1611013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1038387" y="296652"/>
            <a:ext cx="10363200" cy="2952328"/>
          </a:xfrm>
        </p:spPr>
        <p:txBody>
          <a:bodyPr/>
          <a:lstStyle/>
          <a:p>
            <a:r>
              <a:rPr lang="it-IT" dirty="0"/>
              <a:t>Centro Italiano di Eccellenza sulla Logistica i Trasporti e le Infrastrutture (CIELI)</a:t>
            </a:r>
          </a:p>
          <a:p>
            <a:endParaRPr lang="it-IT" dirty="0"/>
          </a:p>
          <a:p>
            <a:endParaRPr lang="it-IT" dirty="0"/>
          </a:p>
          <a:p>
            <a:r>
              <a:rPr lang="it-IT" dirty="0"/>
              <a:t>Contatti:</a:t>
            </a:r>
          </a:p>
          <a:p>
            <a:r>
              <a:rPr lang="it-IT" u="sng" dirty="0"/>
              <a:t> </a:t>
            </a:r>
            <a:r>
              <a:rPr lang="it-IT" u="sng" dirty="0">
                <a:hlinkClick r:id="rId2">
                  <a:extLst>
                    <a:ext uri="{A12FA001-AC4F-418D-AE19-62706E023703}">
                      <ahyp:hlinkClr xmlns:ahyp="http://schemas.microsoft.com/office/drawing/2018/hyperlinkcolor" xmlns="" val="tx"/>
                    </a:ext>
                  </a:extLst>
                </a:hlinkClick>
              </a:rPr>
              <a:t>ilaria.delponte@unige.it</a:t>
            </a:r>
            <a:endParaRPr lang="it-IT" u="sng" dirty="0"/>
          </a:p>
          <a:p>
            <a:r>
              <a:rPr lang="it-IT" u="sng" dirty="0"/>
              <a:t>valentina.costa@edu.unige.it</a:t>
            </a:r>
          </a:p>
          <a:p>
            <a:endParaRPr lang="it-IT" dirty="0"/>
          </a:p>
        </p:txBody>
      </p:sp>
      <p:pic>
        <p:nvPicPr>
          <p:cNvPr id="7" name="Picture Placeholder 6" descr="CLIP-Logo_Base.jpg"/>
          <p:cNvPicPr>
            <a:picLocks noGrp="1" noChangeAspect="1"/>
          </p:cNvPicPr>
          <p:nvPr>
            <p:ph type="pic" sz="quarter" idx="13"/>
          </p:nvPr>
        </p:nvPicPr>
        <p:blipFill>
          <a:blip r:embed="rId3" cstate="print"/>
          <a:stretch>
            <a:fillRect/>
          </a:stretch>
        </p:blipFill>
        <p:spPr>
          <a:xfrm>
            <a:off x="3772776" y="5537005"/>
            <a:ext cx="4646446" cy="1124928"/>
          </a:xfrm>
          <a:blipFill>
            <a:blip r:embed="rId4" cstate="print"/>
            <a:stretch>
              <a:fillRect/>
            </a:stretch>
          </a:blipFill>
        </p:spPr>
      </p:pic>
      <p:pic>
        <p:nvPicPr>
          <p:cNvPr id="3" name="Immagine 2">
            <a:extLst>
              <a:ext uri="{FF2B5EF4-FFF2-40B4-BE49-F238E27FC236}">
                <a16:creationId xmlns:a16="http://schemas.microsoft.com/office/drawing/2014/main" id="{4F955DAF-A907-5FB6-9A38-1539E44ECF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7981" y="808092"/>
            <a:ext cx="2016035" cy="512409"/>
          </a:xfrm>
          <a:prstGeom prst="rect">
            <a:avLst/>
          </a:prstGeom>
        </p:spPr>
      </p:pic>
      <p:sp>
        <p:nvSpPr>
          <p:cNvPr id="8" name="CasellaDiTesto 7">
            <a:extLst>
              <a:ext uri="{FF2B5EF4-FFF2-40B4-BE49-F238E27FC236}">
                <a16:creationId xmlns:a16="http://schemas.microsoft.com/office/drawing/2014/main" id="{9184F589-F3E9-A67C-FD76-637459273668}"/>
              </a:ext>
            </a:extLst>
          </p:cNvPr>
          <p:cNvSpPr txBox="1"/>
          <p:nvPr/>
        </p:nvSpPr>
        <p:spPr>
          <a:xfrm>
            <a:off x="1692362" y="3004271"/>
            <a:ext cx="9055249" cy="2616101"/>
          </a:xfrm>
          <a:prstGeom prst="rect">
            <a:avLst/>
          </a:prstGeom>
          <a:noFill/>
        </p:spPr>
        <p:txBody>
          <a:bodyPr wrap="square">
            <a:spAutoFit/>
          </a:bodyPr>
          <a:lstStyle/>
          <a:p>
            <a:pPr marL="0" marR="0" lvl="0" indent="0" algn="ctr" defTabSz="914400" rtl="0" eaLnBrk="1" fontAlgn="auto" latinLnBrk="0" hangingPunct="1">
              <a:lnSpc>
                <a:spcPct val="100000"/>
              </a:lnSpc>
              <a:spcBef>
                <a:spcPct val="20000"/>
              </a:spcBef>
              <a:spcAft>
                <a:spcPts val="0"/>
              </a:spcAft>
              <a:buClr>
                <a:srgbClr val="F79646">
                  <a:lumMod val="75000"/>
                </a:srgbClr>
              </a:buClr>
              <a:buSzTx/>
              <a:buFont typeface="Wingdings" pitchFamily="2" charset="2"/>
              <a:buNone/>
              <a:tabLst/>
              <a:defRPr/>
            </a:pPr>
            <a:r>
              <a:rPr kumimoji="0" lang="it-IT"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TeMA</a:t>
            </a:r>
            <a:r>
              <a:rPr kumimoji="0" lang="it-IT"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it-IT"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Srl</a:t>
            </a:r>
            <a:r>
              <a:rPr kumimoji="0" lang="it-IT"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 Territorio Mobilità Ambiente</a:t>
            </a:r>
          </a:p>
          <a:p>
            <a:pPr marL="0" marR="0" lvl="0" indent="0" algn="ctr" defTabSz="914400" rtl="0" eaLnBrk="1" fontAlgn="auto" latinLnBrk="0" hangingPunct="1">
              <a:lnSpc>
                <a:spcPct val="100000"/>
              </a:lnSpc>
              <a:spcBef>
                <a:spcPct val="20000"/>
              </a:spcBef>
              <a:spcAft>
                <a:spcPts val="0"/>
              </a:spcAft>
              <a:buClr>
                <a:srgbClr val="F79646">
                  <a:lumMod val="75000"/>
                </a:srgbClr>
              </a:buClr>
              <a:buSzTx/>
              <a:buFont typeface="Wingdings" pitchFamily="2" charset="2"/>
              <a:buNone/>
              <a:tabLst/>
              <a:defRPr/>
            </a:pPr>
            <a:endParaRPr kumimoji="0" lang="it-IT"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a:p>
            <a:pPr marL="0" marR="0" lvl="0" indent="0" algn="ctr" defTabSz="914400" rtl="0" eaLnBrk="1" fontAlgn="auto" latinLnBrk="0" hangingPunct="1">
              <a:lnSpc>
                <a:spcPct val="100000"/>
              </a:lnSpc>
              <a:spcBef>
                <a:spcPct val="20000"/>
              </a:spcBef>
              <a:spcAft>
                <a:spcPts val="0"/>
              </a:spcAft>
              <a:buClr>
                <a:srgbClr val="F79646">
                  <a:lumMod val="75000"/>
                </a:srgbClr>
              </a:buClr>
              <a:buSzTx/>
              <a:buFont typeface="Wingdings" pitchFamily="2" charset="2"/>
              <a:buNone/>
              <a:tabLst/>
              <a:defRPr/>
            </a:pPr>
            <a:endParaRPr kumimoji="0" lang="it-IT"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a:p>
            <a:pPr marL="0" marR="0" lvl="0" indent="0" algn="ctr" defTabSz="914400" rtl="0" eaLnBrk="1" fontAlgn="auto" latinLnBrk="0" hangingPunct="1">
              <a:lnSpc>
                <a:spcPct val="100000"/>
              </a:lnSpc>
              <a:spcBef>
                <a:spcPct val="20000"/>
              </a:spcBef>
              <a:spcAft>
                <a:spcPts val="0"/>
              </a:spcAft>
              <a:buClr>
                <a:srgbClr val="F79646">
                  <a:lumMod val="75000"/>
                </a:srgbClr>
              </a:buClr>
              <a:buSzTx/>
              <a:buFont typeface="Wingdings" pitchFamily="2" charset="2"/>
              <a:buNone/>
              <a:tabLst/>
              <a:defRPr/>
            </a:pPr>
            <a:r>
              <a:rPr kumimoji="0" lang="it-IT"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Contatti:</a:t>
            </a:r>
          </a:p>
          <a:p>
            <a:pPr marL="0" marR="0" lvl="0" indent="0" algn="ctr" defTabSz="914400" rtl="0" eaLnBrk="1" fontAlgn="auto" latinLnBrk="0" hangingPunct="1">
              <a:lnSpc>
                <a:spcPct val="100000"/>
              </a:lnSpc>
              <a:spcBef>
                <a:spcPct val="20000"/>
              </a:spcBef>
              <a:spcAft>
                <a:spcPts val="0"/>
              </a:spcAft>
              <a:buClr>
                <a:srgbClr val="F79646">
                  <a:lumMod val="75000"/>
                </a:srgbClr>
              </a:buClr>
              <a:buSzTx/>
              <a:buFont typeface="Wingdings" pitchFamily="2" charset="2"/>
              <a:buNone/>
              <a:tabLst/>
              <a:defRPr/>
            </a:pPr>
            <a:r>
              <a:rPr lang="it-IT" sz="2000" u="sng" dirty="0">
                <a:solidFill>
                  <a:prstClr val="white"/>
                </a:solidFill>
                <a:latin typeface="Times New Roman" pitchFamily="18" charset="0"/>
                <a:cs typeface="Times New Roman" pitchFamily="18" charset="0"/>
              </a:rPr>
              <a:t>leoni@temasrl.net</a:t>
            </a:r>
          </a:p>
          <a:p>
            <a:pPr algn="ctr">
              <a:spcBef>
                <a:spcPct val="20000"/>
              </a:spcBef>
              <a:buClr>
                <a:srgbClr val="F79646">
                  <a:lumMod val="75000"/>
                </a:srgbClr>
              </a:buClr>
              <a:defRPr/>
            </a:pPr>
            <a:r>
              <a:rPr kumimoji="0" lang="it-IT" sz="2000" b="0" i="0" u="sng"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catanzano@temasrl.net</a:t>
            </a:r>
          </a:p>
          <a:p>
            <a:pPr marL="0" marR="0" lvl="0" indent="0" algn="ctr" defTabSz="914400" rtl="0" eaLnBrk="1" fontAlgn="auto" latinLnBrk="0" hangingPunct="1">
              <a:lnSpc>
                <a:spcPct val="100000"/>
              </a:lnSpc>
              <a:spcBef>
                <a:spcPct val="20000"/>
              </a:spcBef>
              <a:spcAft>
                <a:spcPts val="0"/>
              </a:spcAft>
              <a:buClr>
                <a:srgbClr val="F79646">
                  <a:lumMod val="75000"/>
                </a:srgbClr>
              </a:buClr>
              <a:buSzTx/>
              <a:buFont typeface="Wingdings" pitchFamily="2" charset="2"/>
              <a:buNone/>
              <a:tabLst/>
              <a:defRPr/>
            </a:pPr>
            <a:endParaRPr kumimoji="0" lang="it-IT" sz="2000" b="0" i="0" u="sng"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pic>
        <p:nvPicPr>
          <p:cNvPr id="10" name="Immagine 9">
            <a:extLst>
              <a:ext uri="{FF2B5EF4-FFF2-40B4-BE49-F238E27FC236}">
                <a16:creationId xmlns:a16="http://schemas.microsoft.com/office/drawing/2014/main" id="{D3603841-6D76-7BE5-C02B-1F3503E9ED33}"/>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895913" y="3429000"/>
            <a:ext cx="2648146" cy="706867"/>
          </a:xfrm>
          <a:prstGeom prst="rect">
            <a:avLst/>
          </a:prstGeom>
        </p:spPr>
      </p:pic>
    </p:spTree>
    <p:extLst>
      <p:ext uri="{BB962C8B-B14F-4D97-AF65-F5344CB8AC3E}">
        <p14:creationId xmlns:p14="http://schemas.microsoft.com/office/powerpoint/2010/main" val="1157130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CustomShape 1"/>
          <p:cNvSpPr/>
          <p:nvPr/>
        </p:nvSpPr>
        <p:spPr>
          <a:xfrm>
            <a:off x="1981200" y="274680"/>
            <a:ext cx="8225640" cy="1139040"/>
          </a:xfrm>
          <a:prstGeom prst="rect">
            <a:avLst/>
          </a:prstGeom>
          <a:noFill/>
          <a:ln>
            <a:noFill/>
          </a:ln>
        </p:spPr>
        <p:style>
          <a:lnRef idx="0">
            <a:scrgbClr r="0" g="0" b="0"/>
          </a:lnRef>
          <a:fillRef idx="0">
            <a:scrgbClr r="0" g="0" b="0"/>
          </a:fillRef>
          <a:effectRef idx="0">
            <a:scrgbClr r="0" g="0" b="0"/>
          </a:effectRef>
          <a:fontRef idx="minor"/>
        </p:style>
      </p:sp>
      <p:sp>
        <p:nvSpPr>
          <p:cNvPr id="229" name="CustomShape 3"/>
          <p:cNvSpPr/>
          <p:nvPr/>
        </p:nvSpPr>
        <p:spPr>
          <a:xfrm>
            <a:off x="2100000" y="1512000"/>
            <a:ext cx="7414200" cy="1044986"/>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endParaRPr lang="it-IT" sz="1500" b="0" strike="noStrike" spc="-1" dirty="0">
              <a:solidFill>
                <a:srgbClr val="000000"/>
              </a:solidFill>
              <a:latin typeface="Calibri"/>
              <a:ea typeface="DejaVu Sans"/>
            </a:endParaRPr>
          </a:p>
          <a:p>
            <a:r>
              <a:rPr lang="it-IT" sz="1600" u="sng" dirty="0">
                <a:latin typeface="Arial" panose="020B0604020202020204" pitchFamily="34" charset="0"/>
                <a:cs typeface="Arial" panose="020B0604020202020204" pitchFamily="34" charset="0"/>
              </a:rPr>
              <a:t>Dati Socio-Economici</a:t>
            </a:r>
          </a:p>
          <a:p>
            <a:endParaRPr lang="it-IT" sz="1600" u="sng" dirty="0">
              <a:latin typeface="Arial" panose="020B0604020202020204" pitchFamily="34" charset="0"/>
              <a:cs typeface="Arial" panose="020B0604020202020204" pitchFamily="34" charset="0"/>
            </a:endParaRPr>
          </a:p>
          <a:p>
            <a:pPr algn="just">
              <a:lnSpc>
                <a:spcPct val="100000"/>
              </a:lnSpc>
            </a:pPr>
            <a:endParaRPr lang="it-IT" sz="1500" b="0" strike="noStrike" spc="-1" dirty="0">
              <a:latin typeface="Arial"/>
            </a:endParaRPr>
          </a:p>
        </p:txBody>
      </p:sp>
      <p:sp>
        <p:nvSpPr>
          <p:cNvPr id="230" name="CustomShape 4"/>
          <p:cNvSpPr/>
          <p:nvPr/>
        </p:nvSpPr>
        <p:spPr>
          <a:xfrm>
            <a:off x="2100000" y="576000"/>
            <a:ext cx="7885248" cy="1137319"/>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it-IT" sz="4400" b="1" spc="-1" dirty="0">
                <a:solidFill>
                  <a:srgbClr val="000000"/>
                </a:solidFill>
                <a:latin typeface="Calibri"/>
                <a:ea typeface="DejaVu Sans"/>
              </a:rPr>
              <a:t>Parte 1: Area Transfrontaliera</a:t>
            </a:r>
          </a:p>
          <a:p>
            <a:pPr>
              <a:lnSpc>
                <a:spcPct val="100000"/>
              </a:lnSpc>
            </a:pPr>
            <a:r>
              <a:rPr lang="it-IT" sz="2400" b="1" strike="noStrike" spc="-1" dirty="0">
                <a:solidFill>
                  <a:srgbClr val="FFC000"/>
                </a:solidFill>
                <a:latin typeface="Calibri"/>
                <a:ea typeface="DejaVu Sans"/>
              </a:rPr>
              <a:t>Inquadramento Territoriale </a:t>
            </a:r>
            <a:endParaRPr lang="it-IT" sz="2400" b="1" strike="noStrike" spc="-1" dirty="0">
              <a:solidFill>
                <a:srgbClr val="FFC000"/>
              </a:solidFill>
              <a:latin typeface="Arial"/>
            </a:endParaRPr>
          </a:p>
        </p:txBody>
      </p:sp>
      <p:pic>
        <p:nvPicPr>
          <p:cNvPr id="13" name="Immagine 12">
            <a:extLst>
              <a:ext uri="{FF2B5EF4-FFF2-40B4-BE49-F238E27FC236}">
                <a16:creationId xmlns:a16="http://schemas.microsoft.com/office/drawing/2014/main" id="{008015F3-A2F1-4FEB-A295-C84C6D49FED2}"/>
              </a:ext>
            </a:extLst>
          </p:cNvPr>
          <p:cNvPicPr>
            <a:picLocks noChangeAspect="1"/>
          </p:cNvPicPr>
          <p:nvPr/>
        </p:nvPicPr>
        <p:blipFill rotWithShape="1">
          <a:blip r:embed="rId2"/>
          <a:srcRect t="14087" r="2781" b="5537"/>
          <a:stretch/>
        </p:blipFill>
        <p:spPr bwMode="auto">
          <a:xfrm>
            <a:off x="758287" y="2087492"/>
            <a:ext cx="4762582" cy="2213523"/>
          </a:xfrm>
          <a:prstGeom prst="rect">
            <a:avLst/>
          </a:prstGeom>
          <a:ln>
            <a:noFill/>
          </a:ln>
          <a:extLst>
            <a:ext uri="{53640926-AAD7-44D8-BBD7-CCE9431645EC}">
              <a14:shadowObscured xmlns:a14="http://schemas.microsoft.com/office/drawing/2010/main"/>
            </a:ext>
          </a:extLst>
        </p:spPr>
      </p:pic>
      <p:pic>
        <p:nvPicPr>
          <p:cNvPr id="19" name="Immagine 18" descr="Immagine che contiene mappa&#10;&#10;Descrizione generata automaticamente">
            <a:extLst>
              <a:ext uri="{FF2B5EF4-FFF2-40B4-BE49-F238E27FC236}">
                <a16:creationId xmlns:a16="http://schemas.microsoft.com/office/drawing/2014/main" id="{83C8E6E6-F576-4175-B79C-167F74998B3A}"/>
              </a:ext>
            </a:extLst>
          </p:cNvPr>
          <p:cNvPicPr>
            <a:picLocks noChangeAspect="1"/>
          </p:cNvPicPr>
          <p:nvPr/>
        </p:nvPicPr>
        <p:blipFill rotWithShape="1">
          <a:blip r:embed="rId3"/>
          <a:srcRect l="17742" t="8304" r="17825" b="13084"/>
          <a:stretch/>
        </p:blipFill>
        <p:spPr bwMode="auto">
          <a:xfrm>
            <a:off x="5619218" y="1858078"/>
            <a:ext cx="3461082" cy="2374268"/>
          </a:xfrm>
          <a:prstGeom prst="rect">
            <a:avLst/>
          </a:prstGeom>
          <a:ln>
            <a:noFill/>
          </a:ln>
          <a:extLst>
            <a:ext uri="{53640926-AAD7-44D8-BBD7-CCE9431645EC}">
              <a14:shadowObscured xmlns:a14="http://schemas.microsoft.com/office/drawing/2010/main"/>
            </a:ext>
          </a:extLst>
        </p:spPr>
      </p:pic>
      <p:pic>
        <p:nvPicPr>
          <p:cNvPr id="20" name="Immagine 19">
            <a:extLst>
              <a:ext uri="{FF2B5EF4-FFF2-40B4-BE49-F238E27FC236}">
                <a16:creationId xmlns:a16="http://schemas.microsoft.com/office/drawing/2014/main" id="{C2D26395-2CB4-4ED2-A90D-066E24DD7F6D}"/>
              </a:ext>
            </a:extLst>
          </p:cNvPr>
          <p:cNvPicPr>
            <a:picLocks noChangeAspect="1"/>
          </p:cNvPicPr>
          <p:nvPr/>
        </p:nvPicPr>
        <p:blipFill rotWithShape="1">
          <a:blip r:embed="rId4"/>
          <a:srcRect t="14117" r="1951" b="9208"/>
          <a:stretch/>
        </p:blipFill>
        <p:spPr bwMode="auto">
          <a:xfrm>
            <a:off x="870828" y="4323729"/>
            <a:ext cx="4650041" cy="2044542"/>
          </a:xfrm>
          <a:prstGeom prst="rect">
            <a:avLst/>
          </a:prstGeom>
          <a:ln>
            <a:noFill/>
          </a:ln>
          <a:extLst>
            <a:ext uri="{53640926-AAD7-44D8-BBD7-CCE9431645EC}">
              <a14:shadowObscured xmlns:a14="http://schemas.microsoft.com/office/drawing/2010/main"/>
            </a:ext>
          </a:extLst>
        </p:spPr>
      </p:pic>
      <p:pic>
        <p:nvPicPr>
          <p:cNvPr id="21" name="Immagine 20" descr="Immagine che contiene mappa&#10;&#10;Descrizione generata automaticamente">
            <a:extLst>
              <a:ext uri="{FF2B5EF4-FFF2-40B4-BE49-F238E27FC236}">
                <a16:creationId xmlns:a16="http://schemas.microsoft.com/office/drawing/2014/main" id="{99FAFD9F-EF0B-4307-8ED1-9173BAB26B3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619218" y="4329919"/>
            <a:ext cx="3461082" cy="2439420"/>
          </a:xfrm>
          <a:prstGeom prst="rect">
            <a:avLst/>
          </a:prstGeom>
        </p:spPr>
      </p:pic>
      <p:pic>
        <p:nvPicPr>
          <p:cNvPr id="22" name="Immagine 21" descr="Immagine che contiene testo, screenshot, monitor&#10;&#10;Descrizione generata automaticamente">
            <a:extLst>
              <a:ext uri="{FF2B5EF4-FFF2-40B4-BE49-F238E27FC236}">
                <a16:creationId xmlns:a16="http://schemas.microsoft.com/office/drawing/2014/main" id="{ABFBD971-CA7E-4DB4-BCE0-768A167E956B}"/>
              </a:ext>
            </a:extLst>
          </p:cNvPr>
          <p:cNvPicPr>
            <a:picLocks noChangeAspect="1"/>
          </p:cNvPicPr>
          <p:nvPr/>
        </p:nvPicPr>
        <p:blipFill rotWithShape="1">
          <a:blip r:embed="rId6"/>
          <a:srcRect l="42747" t="21248" r="43094" b="54210"/>
          <a:stretch/>
        </p:blipFill>
        <p:spPr bwMode="auto">
          <a:xfrm>
            <a:off x="9178649" y="1872877"/>
            <a:ext cx="2608539" cy="2825731"/>
          </a:xfrm>
          <a:prstGeom prst="rect">
            <a:avLst/>
          </a:prstGeom>
          <a:ln>
            <a:noFill/>
          </a:ln>
          <a:extLst>
            <a:ext uri="{53640926-AAD7-44D8-BBD7-CCE9431645EC}">
              <a14:shadowObscured xmlns:a14="http://schemas.microsoft.com/office/drawing/2010/main"/>
            </a:ext>
          </a:extLst>
        </p:spPr>
      </p:pic>
      <p:pic>
        <p:nvPicPr>
          <p:cNvPr id="23" name="Immagine 22" descr="Immagine che contiene mappa&#10;&#10;Descrizione generata automaticamente">
            <a:extLst>
              <a:ext uri="{FF2B5EF4-FFF2-40B4-BE49-F238E27FC236}">
                <a16:creationId xmlns:a16="http://schemas.microsoft.com/office/drawing/2014/main" id="{A6549308-347B-48D1-BEDC-BC9D30CDAF24}"/>
              </a:ext>
            </a:extLst>
          </p:cNvPr>
          <p:cNvPicPr>
            <a:picLocks noChangeAspect="1"/>
          </p:cNvPicPr>
          <p:nvPr/>
        </p:nvPicPr>
        <p:blipFill rotWithShape="1">
          <a:blip r:embed="rId7"/>
          <a:srcRect l="17308" t="19090" r="19517" b="7293"/>
          <a:stretch/>
        </p:blipFill>
        <p:spPr bwMode="auto">
          <a:xfrm>
            <a:off x="9178649" y="4845290"/>
            <a:ext cx="2608538" cy="1899920"/>
          </a:xfrm>
          <a:prstGeom prst="rect">
            <a:avLst/>
          </a:prstGeom>
          <a:ln>
            <a:noFill/>
          </a:ln>
          <a:extLst>
            <a:ext uri="{53640926-AAD7-44D8-BBD7-CCE9431645EC}">
              <a14:shadowObscured xmlns:a14="http://schemas.microsoft.com/office/drawing/2010/main"/>
            </a:ext>
          </a:extLst>
        </p:spPr>
      </p:pic>
      <p:pic>
        <p:nvPicPr>
          <p:cNvPr id="2" name="Immagine 1">
            <a:extLst>
              <a:ext uri="{FF2B5EF4-FFF2-40B4-BE49-F238E27FC236}">
                <a16:creationId xmlns:a16="http://schemas.microsoft.com/office/drawing/2014/main" id="{BD408987-B5E9-487C-99B1-C9861D201698}"/>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74612" y="5660198"/>
            <a:ext cx="1944952" cy="1066698"/>
          </a:xfrm>
          <a:prstGeom prst="rect">
            <a:avLst/>
          </a:prstGeom>
        </p:spPr>
      </p:pic>
    </p:spTree>
    <p:extLst>
      <p:ext uri="{BB962C8B-B14F-4D97-AF65-F5344CB8AC3E}">
        <p14:creationId xmlns:p14="http://schemas.microsoft.com/office/powerpoint/2010/main" val="992811091"/>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CustomShape 1"/>
          <p:cNvSpPr/>
          <p:nvPr/>
        </p:nvSpPr>
        <p:spPr>
          <a:xfrm>
            <a:off x="1981200" y="274680"/>
            <a:ext cx="8225640" cy="1139040"/>
          </a:xfrm>
          <a:prstGeom prst="rect">
            <a:avLst/>
          </a:prstGeom>
          <a:noFill/>
          <a:ln>
            <a:noFill/>
          </a:ln>
        </p:spPr>
        <p:style>
          <a:lnRef idx="0">
            <a:scrgbClr r="0" g="0" b="0"/>
          </a:lnRef>
          <a:fillRef idx="0">
            <a:scrgbClr r="0" g="0" b="0"/>
          </a:fillRef>
          <a:effectRef idx="0">
            <a:scrgbClr r="0" g="0" b="0"/>
          </a:effectRef>
          <a:fontRef idx="minor"/>
        </p:style>
      </p:sp>
      <p:sp>
        <p:nvSpPr>
          <p:cNvPr id="228" name="CustomShape 2"/>
          <p:cNvSpPr/>
          <p:nvPr/>
        </p:nvSpPr>
        <p:spPr>
          <a:xfrm>
            <a:off x="1992360" y="1413000"/>
            <a:ext cx="4171680" cy="4820400"/>
          </a:xfrm>
          <a:prstGeom prst="rect">
            <a:avLst/>
          </a:prstGeom>
          <a:noFill/>
          <a:ln>
            <a:noFill/>
          </a:ln>
        </p:spPr>
        <p:style>
          <a:lnRef idx="0">
            <a:scrgbClr r="0" g="0" b="0"/>
          </a:lnRef>
          <a:fillRef idx="0">
            <a:scrgbClr r="0" g="0" b="0"/>
          </a:fillRef>
          <a:effectRef idx="0">
            <a:scrgbClr r="0" g="0" b="0"/>
          </a:effectRef>
          <a:fontRef idx="minor"/>
        </p:style>
      </p:sp>
      <p:sp>
        <p:nvSpPr>
          <p:cNvPr id="229" name="CustomShape 3"/>
          <p:cNvSpPr/>
          <p:nvPr/>
        </p:nvSpPr>
        <p:spPr>
          <a:xfrm>
            <a:off x="2100000" y="1512000"/>
            <a:ext cx="4279029" cy="5230748"/>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endParaRPr lang="it-IT" sz="1500" b="0" strike="noStrike" spc="-1" dirty="0">
              <a:solidFill>
                <a:srgbClr val="000000"/>
              </a:solidFill>
              <a:latin typeface="Calibri"/>
              <a:ea typeface="DejaVu Sans"/>
            </a:endParaRPr>
          </a:p>
          <a:p>
            <a:r>
              <a:rPr lang="it-IT" sz="1600" u="sng" dirty="0">
                <a:latin typeface="Arial" panose="020B0604020202020204" pitchFamily="34" charset="0"/>
                <a:cs typeface="Arial" panose="020B0604020202020204" pitchFamily="34" charset="0"/>
              </a:rPr>
              <a:t>Scala Comunitaria</a:t>
            </a:r>
          </a:p>
          <a:p>
            <a:endParaRPr lang="it-IT" sz="1600" dirty="0">
              <a:latin typeface="Arial" panose="020B0604020202020204" pitchFamily="34" charset="0"/>
              <a:cs typeface="Arial" panose="020B0604020202020204" pitchFamily="34" charset="0"/>
            </a:endParaRPr>
          </a:p>
          <a:p>
            <a:r>
              <a:rPr lang="it-IT" sz="1600" b="1" dirty="0">
                <a:latin typeface="Arial" panose="020B0604020202020204" pitchFamily="34" charset="0"/>
                <a:cs typeface="Arial" panose="020B0604020202020204" pitchFamily="34" charset="0"/>
              </a:rPr>
              <a:t>- Regolamento Comunitario 1370/2007</a:t>
            </a:r>
          </a:p>
          <a:p>
            <a:endParaRPr lang="it-IT" sz="1600" b="1" dirty="0">
              <a:latin typeface="Arial" panose="020B0604020202020204" pitchFamily="34" charset="0"/>
              <a:cs typeface="Arial" panose="020B0604020202020204" pitchFamily="34" charset="0"/>
            </a:endParaRPr>
          </a:p>
          <a:p>
            <a:r>
              <a:rPr lang="it-IT" sz="1600" u="sng" dirty="0">
                <a:latin typeface="Arial" panose="020B0604020202020204" pitchFamily="34" charset="0"/>
                <a:cs typeface="Arial" panose="020B0604020202020204" pitchFamily="34" charset="0"/>
              </a:rPr>
              <a:t>Scala Nazionale</a:t>
            </a:r>
          </a:p>
          <a:p>
            <a:endParaRPr lang="it-IT" sz="1600" u="sng" dirty="0">
              <a:latin typeface="Arial" panose="020B0604020202020204" pitchFamily="34" charset="0"/>
              <a:cs typeface="Arial" panose="020B0604020202020204" pitchFamily="34" charset="0"/>
            </a:endParaRPr>
          </a:p>
          <a:p>
            <a:r>
              <a:rPr lang="it-IT" sz="1600" dirty="0">
                <a:latin typeface="Arial" panose="020B0604020202020204" pitchFamily="34" charset="0"/>
                <a:cs typeface="Arial" panose="020B0604020202020204" pitchFamily="34" charset="0"/>
              </a:rPr>
              <a:t>ITALIA</a:t>
            </a:r>
          </a:p>
          <a:p>
            <a:endParaRPr lang="it-IT" sz="1600" b="1" dirty="0">
              <a:latin typeface="Arial" panose="020B0604020202020204" pitchFamily="34" charset="0"/>
              <a:cs typeface="Arial" panose="020B0604020202020204" pitchFamily="34" charset="0"/>
            </a:endParaRPr>
          </a:p>
          <a:p>
            <a:pPr marL="285750" indent="-285750">
              <a:buFontTx/>
              <a:buChar char="-"/>
            </a:pPr>
            <a:r>
              <a:rPr lang="it-IT" sz="1600" b="1" dirty="0">
                <a:latin typeface="Arial" panose="020B0604020202020204" pitchFamily="34" charset="0"/>
                <a:cs typeface="Arial" panose="020B0604020202020204" pitchFamily="34" charset="0"/>
              </a:rPr>
              <a:t>Decreto Legislativo 422/1997</a:t>
            </a:r>
          </a:p>
          <a:p>
            <a:pPr marL="285750" indent="-285750">
              <a:buFontTx/>
              <a:buChar char="-"/>
            </a:pPr>
            <a:r>
              <a:rPr lang="it-IT" sz="1600" b="1" dirty="0">
                <a:solidFill>
                  <a:srgbClr val="000000"/>
                </a:solidFill>
                <a:effectLst/>
                <a:latin typeface="+mj-lt"/>
                <a:ea typeface="Times New Roman" panose="02020603050405020304" pitchFamily="18" charset="0"/>
                <a:cs typeface="Calibri" panose="020F0502020204030204" pitchFamily="34" charset="0"/>
              </a:rPr>
              <a:t>Decreto Legge 50/2017</a:t>
            </a:r>
          </a:p>
          <a:p>
            <a:pPr marL="285750" indent="-285750">
              <a:buFontTx/>
              <a:buChar char="-"/>
            </a:pPr>
            <a:r>
              <a:rPr lang="it-IT" sz="1600" b="1" dirty="0">
                <a:effectLst/>
                <a:latin typeface="+mj-lt"/>
                <a:ea typeface="Times New Roman" panose="02020603050405020304" pitchFamily="18" charset="0"/>
              </a:rPr>
              <a:t>Delibera 48 del 30/03/2017 dell’Autorità di Regolazione dei Trasporti</a:t>
            </a:r>
          </a:p>
          <a:p>
            <a:pPr marL="285750" indent="-285750">
              <a:buFontTx/>
              <a:buChar char="-"/>
            </a:pPr>
            <a:r>
              <a:rPr lang="it-IT" sz="1600" b="1" dirty="0">
                <a:effectLst/>
                <a:latin typeface="+mj-lt"/>
                <a:ea typeface="Times New Roman" panose="02020603050405020304" pitchFamily="18" charset="0"/>
              </a:rPr>
              <a:t>Decreto Ministero delle Infrastrutture e dei Trasporti 157/2018 </a:t>
            </a:r>
          </a:p>
          <a:p>
            <a:endParaRPr lang="it-IT" sz="1600" dirty="0">
              <a:latin typeface="Arial" panose="020B0604020202020204" pitchFamily="34" charset="0"/>
              <a:cs typeface="Arial" panose="020B0604020202020204" pitchFamily="34" charset="0"/>
            </a:endParaRPr>
          </a:p>
          <a:p>
            <a:r>
              <a:rPr lang="it-IT" sz="1600" dirty="0">
                <a:latin typeface="Arial" panose="020B0604020202020204" pitchFamily="34" charset="0"/>
                <a:cs typeface="Arial" panose="020B0604020202020204" pitchFamily="34" charset="0"/>
              </a:rPr>
              <a:t>FRANCE</a:t>
            </a:r>
          </a:p>
          <a:p>
            <a:endParaRPr lang="it-IT" sz="1600" dirty="0">
              <a:latin typeface="Arial" panose="020B0604020202020204" pitchFamily="34" charset="0"/>
              <a:cs typeface="Arial" panose="020B0604020202020204" pitchFamily="34" charset="0"/>
            </a:endParaRPr>
          </a:p>
          <a:p>
            <a:r>
              <a:rPr lang="it-IT" sz="1600" dirty="0">
                <a:latin typeface="Arial" panose="020B0604020202020204" pitchFamily="34" charset="0"/>
                <a:cs typeface="Arial" panose="020B0604020202020204" pitchFamily="34" charset="0"/>
              </a:rPr>
              <a:t>- </a:t>
            </a:r>
            <a:r>
              <a:rPr lang="fr-FR" sz="1600" b="1" dirty="0">
                <a:latin typeface="Arial" panose="020B0604020202020204" pitchFamily="34" charset="0"/>
                <a:cs typeface="Arial" panose="020B0604020202020204" pitchFamily="34" charset="0"/>
              </a:rPr>
              <a:t>LOI n° 2019-1428 du 24 décembre 2019 d'Orientation des Mobilités</a:t>
            </a:r>
            <a:endParaRPr lang="it-IT" sz="1600" b="1" dirty="0">
              <a:latin typeface="Arial" panose="020B0604020202020204" pitchFamily="34" charset="0"/>
              <a:cs typeface="Arial" panose="020B0604020202020204" pitchFamily="34" charset="0"/>
            </a:endParaRPr>
          </a:p>
          <a:p>
            <a:pPr algn="just"/>
            <a:endParaRPr lang="it-IT" sz="1500" b="0" strike="noStrike" spc="-1" dirty="0">
              <a:latin typeface="Arial"/>
            </a:endParaRPr>
          </a:p>
        </p:txBody>
      </p:sp>
      <p:sp>
        <p:nvSpPr>
          <p:cNvPr id="230" name="CustomShape 4"/>
          <p:cNvSpPr/>
          <p:nvPr/>
        </p:nvSpPr>
        <p:spPr>
          <a:xfrm>
            <a:off x="2100000" y="576000"/>
            <a:ext cx="7885248" cy="1137319"/>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it-IT" sz="4400" b="1" spc="-1" dirty="0">
                <a:solidFill>
                  <a:srgbClr val="000000"/>
                </a:solidFill>
                <a:latin typeface="Calibri"/>
                <a:ea typeface="DejaVu Sans"/>
              </a:rPr>
              <a:t>Parte 1: Area Transfrontaliera</a:t>
            </a:r>
          </a:p>
          <a:p>
            <a:pPr>
              <a:lnSpc>
                <a:spcPct val="100000"/>
              </a:lnSpc>
            </a:pPr>
            <a:r>
              <a:rPr lang="it-IT" sz="2400" b="1" strike="noStrike" spc="-1" dirty="0">
                <a:solidFill>
                  <a:srgbClr val="FFC000"/>
                </a:solidFill>
                <a:latin typeface="Calibri"/>
              </a:rPr>
              <a:t>Riferimenti Normativi Trasporti e Servizi Flessibili</a:t>
            </a:r>
            <a:endParaRPr lang="it-IT" sz="2400" b="1" strike="noStrike" spc="-1" dirty="0">
              <a:solidFill>
                <a:srgbClr val="FFC000"/>
              </a:solidFill>
              <a:latin typeface="Arial"/>
            </a:endParaRPr>
          </a:p>
        </p:txBody>
      </p:sp>
      <p:sp>
        <p:nvSpPr>
          <p:cNvPr id="2" name="CustomShape 3">
            <a:extLst>
              <a:ext uri="{FF2B5EF4-FFF2-40B4-BE49-F238E27FC236}">
                <a16:creationId xmlns:a16="http://schemas.microsoft.com/office/drawing/2014/main" id="{C61D1C5E-6B66-3608-8045-9B959C6EBEB6}"/>
              </a:ext>
            </a:extLst>
          </p:cNvPr>
          <p:cNvSpPr/>
          <p:nvPr/>
        </p:nvSpPr>
        <p:spPr>
          <a:xfrm>
            <a:off x="6845239" y="1512000"/>
            <a:ext cx="4279029" cy="5538524"/>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endParaRPr lang="it-IT" sz="1500" b="0" strike="noStrike" spc="-1" dirty="0">
              <a:solidFill>
                <a:srgbClr val="000000"/>
              </a:solidFill>
              <a:latin typeface="Calibri"/>
              <a:ea typeface="DejaVu Sans"/>
            </a:endParaRPr>
          </a:p>
          <a:p>
            <a:r>
              <a:rPr lang="it-IT" sz="1600" u="sng" dirty="0">
                <a:latin typeface="Arial" panose="020B0604020202020204" pitchFamily="34" charset="0"/>
                <a:cs typeface="Arial" panose="020B0604020202020204" pitchFamily="34" charset="0"/>
              </a:rPr>
              <a:t>Scala Regionale</a:t>
            </a:r>
          </a:p>
          <a:p>
            <a:endParaRPr lang="it-IT" sz="1600" u="sng" dirty="0">
              <a:latin typeface="Arial" panose="020B0604020202020204" pitchFamily="34" charset="0"/>
              <a:cs typeface="Arial" panose="020B0604020202020204" pitchFamily="34" charset="0"/>
            </a:endParaRPr>
          </a:p>
          <a:p>
            <a:r>
              <a:rPr lang="it-IT" sz="1600" dirty="0">
                <a:latin typeface="Arial" panose="020B0604020202020204" pitchFamily="34" charset="0"/>
                <a:cs typeface="Arial" panose="020B0604020202020204" pitchFamily="34" charset="0"/>
              </a:rPr>
              <a:t>PIEMONTE</a:t>
            </a:r>
            <a:endParaRPr lang="it-IT" sz="1600" b="1" dirty="0">
              <a:latin typeface="Arial" panose="020B0604020202020204" pitchFamily="34" charset="0"/>
              <a:cs typeface="Arial" panose="020B0604020202020204" pitchFamily="34" charset="0"/>
            </a:endParaRPr>
          </a:p>
          <a:p>
            <a:pPr marL="285750" indent="-285750">
              <a:buFontTx/>
              <a:buChar char="-"/>
            </a:pPr>
            <a:r>
              <a:rPr lang="it-IT" sz="1600" b="1" dirty="0">
                <a:latin typeface="Arial" panose="020B0604020202020204" pitchFamily="34" charset="0"/>
                <a:cs typeface="Arial" panose="020B0604020202020204" pitchFamily="34" charset="0"/>
              </a:rPr>
              <a:t>Legge Regionale 1/2000</a:t>
            </a:r>
          </a:p>
          <a:p>
            <a:pPr marL="285750" indent="-285750">
              <a:buFontTx/>
              <a:buChar char="-"/>
            </a:pPr>
            <a:r>
              <a:rPr lang="it-IT" sz="1600" b="1" dirty="0">
                <a:latin typeface="Arial" panose="020B0604020202020204" pitchFamily="34" charset="0"/>
                <a:cs typeface="Arial" panose="020B0604020202020204" pitchFamily="34" charset="0"/>
              </a:rPr>
              <a:t>Legge Regionale 1/2015</a:t>
            </a:r>
          </a:p>
          <a:p>
            <a:pPr marL="285750" indent="-285750">
              <a:buFontTx/>
              <a:buChar char="-"/>
            </a:pPr>
            <a:r>
              <a:rPr lang="it-IT" sz="1600" b="1" dirty="0">
                <a:latin typeface="Arial" panose="020B0604020202020204" pitchFamily="34" charset="0"/>
                <a:cs typeface="Arial" panose="020B0604020202020204" pitchFamily="34" charset="0"/>
              </a:rPr>
              <a:t>Delibera Giunta Regionale 7/1782/2020</a:t>
            </a:r>
          </a:p>
          <a:p>
            <a:endParaRPr lang="it-IT" sz="1600" b="1" dirty="0">
              <a:latin typeface="Arial" panose="020B0604020202020204" pitchFamily="34" charset="0"/>
              <a:cs typeface="Arial" panose="020B0604020202020204" pitchFamily="34" charset="0"/>
            </a:endParaRPr>
          </a:p>
          <a:p>
            <a:r>
              <a:rPr lang="it-IT" sz="1600" dirty="0">
                <a:latin typeface="Arial" panose="020B0604020202020204" pitchFamily="34" charset="0"/>
                <a:cs typeface="Arial" panose="020B0604020202020204" pitchFamily="34" charset="0"/>
              </a:rPr>
              <a:t>VALLE D’AOSTA</a:t>
            </a:r>
            <a:endParaRPr lang="it-IT" sz="1600" b="1" dirty="0">
              <a:latin typeface="Arial" panose="020B0604020202020204" pitchFamily="34" charset="0"/>
              <a:cs typeface="Arial" panose="020B0604020202020204" pitchFamily="34" charset="0"/>
            </a:endParaRPr>
          </a:p>
          <a:p>
            <a:pPr marL="285750" indent="-285750">
              <a:buFontTx/>
              <a:buChar char="-"/>
            </a:pPr>
            <a:r>
              <a:rPr lang="it-IT" sz="1600" b="1" dirty="0">
                <a:latin typeface="Arial" panose="020B0604020202020204" pitchFamily="34" charset="0"/>
                <a:cs typeface="Arial" panose="020B0604020202020204" pitchFamily="34" charset="0"/>
              </a:rPr>
              <a:t>Legge Regionale 29/1997</a:t>
            </a:r>
          </a:p>
          <a:p>
            <a:pPr marL="285750" indent="-285750">
              <a:buFontTx/>
              <a:buChar char="-"/>
            </a:pPr>
            <a:r>
              <a:rPr lang="it-IT" sz="1600" b="1" dirty="0">
                <a:latin typeface="Arial" panose="020B0604020202020204" pitchFamily="34" charset="0"/>
                <a:cs typeface="Arial" panose="020B0604020202020204" pitchFamily="34" charset="0"/>
              </a:rPr>
              <a:t>Legge Regionale 16/2019</a:t>
            </a:r>
          </a:p>
          <a:p>
            <a:endParaRPr lang="it-IT" sz="1600" b="1" dirty="0">
              <a:latin typeface="Arial" panose="020B0604020202020204" pitchFamily="34" charset="0"/>
              <a:cs typeface="Arial" panose="020B0604020202020204" pitchFamily="34" charset="0"/>
            </a:endParaRPr>
          </a:p>
          <a:p>
            <a:r>
              <a:rPr lang="it-IT" sz="1800" dirty="0">
                <a:latin typeface="Arial" panose="020B0604020202020204" pitchFamily="34" charset="0"/>
                <a:cs typeface="Arial" panose="020B0604020202020204" pitchFamily="34" charset="0"/>
              </a:rPr>
              <a:t>LIGURIA</a:t>
            </a:r>
            <a:endParaRPr lang="it-IT" sz="1800" b="1" dirty="0">
              <a:latin typeface="Arial" panose="020B0604020202020204" pitchFamily="34" charset="0"/>
              <a:cs typeface="Arial" panose="020B0604020202020204" pitchFamily="34" charset="0"/>
            </a:endParaRPr>
          </a:p>
          <a:p>
            <a:pPr marL="285750" indent="-285750">
              <a:buFontTx/>
              <a:buChar char="-"/>
            </a:pPr>
            <a:r>
              <a:rPr lang="it-IT" sz="1600" b="1" strike="noStrike" spc="-1" dirty="0">
                <a:latin typeface="Arial"/>
              </a:rPr>
              <a:t>Legge Regionale 33/2013</a:t>
            </a:r>
          </a:p>
          <a:p>
            <a:pPr marL="285750" indent="-285750">
              <a:buFontTx/>
              <a:buChar char="-"/>
            </a:pPr>
            <a:r>
              <a:rPr lang="it-IT" sz="1600" b="1" strike="noStrike" spc="-1" dirty="0">
                <a:latin typeface="Arial"/>
              </a:rPr>
              <a:t>Delibera Giunta Regionale 1165/2021</a:t>
            </a:r>
          </a:p>
          <a:p>
            <a:endParaRPr lang="it-IT" sz="1600" b="1" dirty="0">
              <a:latin typeface="Arial" panose="020B0604020202020204" pitchFamily="34" charset="0"/>
              <a:cs typeface="Arial" panose="020B0604020202020204" pitchFamily="34" charset="0"/>
            </a:endParaRPr>
          </a:p>
          <a:p>
            <a:r>
              <a:rPr lang="it-IT" sz="1800" dirty="0">
                <a:latin typeface="Arial" panose="020B0604020202020204" pitchFamily="34" charset="0"/>
                <a:cs typeface="Arial" panose="020B0604020202020204" pitchFamily="34" charset="0"/>
              </a:rPr>
              <a:t>REGION SUD-PACA</a:t>
            </a:r>
            <a:endParaRPr lang="it-IT" sz="1800" b="1" dirty="0">
              <a:latin typeface="Arial" panose="020B0604020202020204" pitchFamily="34" charset="0"/>
              <a:cs typeface="Arial" panose="020B0604020202020204" pitchFamily="34" charset="0"/>
            </a:endParaRPr>
          </a:p>
          <a:p>
            <a:pPr marL="285750" indent="-285750">
              <a:buFontTx/>
              <a:buChar char="-"/>
            </a:pPr>
            <a:r>
              <a:rPr lang="it-IT" sz="1600" spc="-1" dirty="0">
                <a:latin typeface="Arial"/>
              </a:rPr>
              <a:t>Non sono presenti</a:t>
            </a:r>
            <a:r>
              <a:rPr lang="it-IT" sz="1600" strike="noStrike" spc="-1" dirty="0">
                <a:latin typeface="Arial"/>
              </a:rPr>
              <a:t> riferimenti regionali </a:t>
            </a:r>
            <a:r>
              <a:rPr lang="it-IT" sz="1600" spc="-1" dirty="0">
                <a:latin typeface="Arial"/>
              </a:rPr>
              <a:t>a seguito della riforma delle perimetrazioni amministrative del 2015</a:t>
            </a:r>
            <a:endParaRPr lang="it-IT" sz="1600" b="1" dirty="0">
              <a:latin typeface="Arial" panose="020B0604020202020204" pitchFamily="34" charset="0"/>
              <a:cs typeface="Arial" panose="020B0604020202020204" pitchFamily="34" charset="0"/>
            </a:endParaRPr>
          </a:p>
          <a:p>
            <a:r>
              <a:rPr lang="it-IT" sz="1600" b="1" dirty="0">
                <a:latin typeface="Arial" panose="020B0604020202020204" pitchFamily="34" charset="0"/>
                <a:cs typeface="Arial" panose="020B0604020202020204" pitchFamily="34" charset="0"/>
              </a:rPr>
              <a:t> </a:t>
            </a:r>
          </a:p>
          <a:p>
            <a:pPr algn="just"/>
            <a:endParaRPr lang="it-IT" sz="1500" b="0" strike="noStrike" spc="-1" dirty="0">
              <a:latin typeface="Arial"/>
            </a:endParaRPr>
          </a:p>
        </p:txBody>
      </p:sp>
      <p:pic>
        <p:nvPicPr>
          <p:cNvPr id="3" name="Immagine 2">
            <a:extLst>
              <a:ext uri="{FF2B5EF4-FFF2-40B4-BE49-F238E27FC236}">
                <a16:creationId xmlns:a16="http://schemas.microsoft.com/office/drawing/2014/main" id="{435FB89D-1603-EEC9-F46A-8B1DF8B53A2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74612" y="5660198"/>
            <a:ext cx="1944952" cy="1066698"/>
          </a:xfrm>
          <a:prstGeom prst="rect">
            <a:avLst/>
          </a:prstGeom>
        </p:spPr>
      </p:pic>
    </p:spTree>
    <p:extLst>
      <p:ext uri="{BB962C8B-B14F-4D97-AF65-F5344CB8AC3E}">
        <p14:creationId xmlns:p14="http://schemas.microsoft.com/office/powerpoint/2010/main" val="3450817758"/>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CustomShape 1"/>
          <p:cNvSpPr/>
          <p:nvPr/>
        </p:nvSpPr>
        <p:spPr>
          <a:xfrm>
            <a:off x="1981200" y="274680"/>
            <a:ext cx="8225640" cy="1139040"/>
          </a:xfrm>
          <a:prstGeom prst="rect">
            <a:avLst/>
          </a:prstGeom>
          <a:noFill/>
          <a:ln>
            <a:noFill/>
          </a:ln>
        </p:spPr>
        <p:style>
          <a:lnRef idx="0">
            <a:scrgbClr r="0" g="0" b="0"/>
          </a:lnRef>
          <a:fillRef idx="0">
            <a:scrgbClr r="0" g="0" b="0"/>
          </a:fillRef>
          <a:effectRef idx="0">
            <a:scrgbClr r="0" g="0" b="0"/>
          </a:effectRef>
          <a:fontRef idx="minor"/>
        </p:style>
      </p:sp>
      <p:sp>
        <p:nvSpPr>
          <p:cNvPr id="228" name="CustomShape 2"/>
          <p:cNvSpPr/>
          <p:nvPr/>
        </p:nvSpPr>
        <p:spPr>
          <a:xfrm>
            <a:off x="1992360" y="1413000"/>
            <a:ext cx="4171680" cy="4820400"/>
          </a:xfrm>
          <a:prstGeom prst="rect">
            <a:avLst/>
          </a:prstGeom>
          <a:noFill/>
          <a:ln>
            <a:noFill/>
          </a:ln>
        </p:spPr>
        <p:style>
          <a:lnRef idx="0">
            <a:scrgbClr r="0" g="0" b="0"/>
          </a:lnRef>
          <a:fillRef idx="0">
            <a:scrgbClr r="0" g="0" b="0"/>
          </a:fillRef>
          <a:effectRef idx="0">
            <a:scrgbClr r="0" g="0" b="0"/>
          </a:effectRef>
          <a:fontRef idx="minor"/>
        </p:style>
      </p:sp>
      <p:sp>
        <p:nvSpPr>
          <p:cNvPr id="229" name="CustomShape 3"/>
          <p:cNvSpPr/>
          <p:nvPr/>
        </p:nvSpPr>
        <p:spPr>
          <a:xfrm>
            <a:off x="2100000" y="1512000"/>
            <a:ext cx="10092000" cy="4753694"/>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endParaRPr lang="it-IT" sz="1500" b="0" strike="noStrike" spc="-1" dirty="0">
              <a:solidFill>
                <a:srgbClr val="000000"/>
              </a:solidFill>
              <a:latin typeface="Calibri"/>
              <a:ea typeface="DejaVu Sans"/>
            </a:endParaRPr>
          </a:p>
          <a:p>
            <a:r>
              <a:rPr lang="it-IT" sz="1600" u="sng" dirty="0">
                <a:latin typeface="Arial" panose="020B0604020202020204" pitchFamily="34" charset="0"/>
                <a:cs typeface="Arial" panose="020B0604020202020204" pitchFamily="34" charset="0"/>
              </a:rPr>
              <a:t>Strategie di Mobilità e Trasporti</a:t>
            </a:r>
          </a:p>
          <a:p>
            <a:endParaRPr lang="it-IT" sz="1600" u="sng" dirty="0">
              <a:latin typeface="Arial" panose="020B0604020202020204" pitchFamily="34" charset="0"/>
              <a:cs typeface="Arial" panose="020B0604020202020204" pitchFamily="34" charset="0"/>
            </a:endParaRPr>
          </a:p>
          <a:p>
            <a:r>
              <a:rPr lang="it-IT" sz="1600" dirty="0">
                <a:latin typeface="Arial" panose="020B0604020202020204" pitchFamily="34" charset="0"/>
                <a:cs typeface="Arial" panose="020B0604020202020204" pitchFamily="34" charset="0"/>
              </a:rPr>
              <a:t>PIEMONTE</a:t>
            </a:r>
            <a:endParaRPr lang="it-IT" sz="1600" b="1" dirty="0">
              <a:latin typeface="Arial" panose="020B0604020202020204" pitchFamily="34" charset="0"/>
              <a:cs typeface="Arial" panose="020B0604020202020204" pitchFamily="34" charset="0"/>
            </a:endParaRPr>
          </a:p>
          <a:p>
            <a:pPr marL="285750" indent="-285750">
              <a:buFontTx/>
              <a:buChar char="-"/>
            </a:pPr>
            <a:r>
              <a:rPr lang="it-IT" sz="1600" b="1" strike="noStrike" spc="-1" dirty="0">
                <a:latin typeface="Arial"/>
              </a:rPr>
              <a:t>Piano Territoriale Regionale 2011</a:t>
            </a:r>
          </a:p>
          <a:p>
            <a:pPr marL="285750" indent="-285750">
              <a:buFontTx/>
              <a:buChar char="-"/>
            </a:pPr>
            <a:r>
              <a:rPr lang="it-IT" sz="1600" b="1" strike="noStrike" spc="-1" dirty="0">
                <a:latin typeface="Arial"/>
              </a:rPr>
              <a:t>Piano Regionale della Mobilità e dei Trasporti 2018</a:t>
            </a:r>
          </a:p>
          <a:p>
            <a:pPr marL="285750" indent="-285750">
              <a:buFontTx/>
              <a:buChar char="-"/>
            </a:pPr>
            <a:r>
              <a:rPr lang="it-IT" sz="1600" b="1" strike="noStrike" spc="-1" dirty="0">
                <a:latin typeface="Arial"/>
              </a:rPr>
              <a:t>Programma Triennale dei Servizi di Trasporto Pubblico 2019-2021</a:t>
            </a:r>
          </a:p>
          <a:p>
            <a:endParaRPr lang="it-IT" sz="1600" b="1" spc="-1" dirty="0">
              <a:latin typeface="Arial"/>
            </a:endParaRPr>
          </a:p>
          <a:p>
            <a:r>
              <a:rPr lang="it-IT" sz="1600" strike="noStrike" spc="-1" dirty="0">
                <a:latin typeface="Arial"/>
              </a:rPr>
              <a:t>VALLE D’AOSTA</a:t>
            </a:r>
            <a:endParaRPr lang="it-IT" sz="1600" spc="-1" dirty="0">
              <a:latin typeface="Arial"/>
            </a:endParaRPr>
          </a:p>
          <a:p>
            <a:pPr marL="285750" indent="-285750">
              <a:buFontTx/>
              <a:buChar char="-"/>
            </a:pPr>
            <a:r>
              <a:rPr lang="it-IT" sz="1600" b="1" strike="noStrike" spc="-1" dirty="0">
                <a:latin typeface="Arial"/>
              </a:rPr>
              <a:t>Piano di Bacino di Traffico della Valle d’Aosta per il periodo 2011/2020</a:t>
            </a:r>
          </a:p>
          <a:p>
            <a:endParaRPr lang="it-IT" sz="1600" b="1" spc="-1" dirty="0">
              <a:latin typeface="Arial"/>
            </a:endParaRPr>
          </a:p>
          <a:p>
            <a:r>
              <a:rPr lang="it-IT" sz="1600" strike="noStrike" spc="-1" dirty="0">
                <a:latin typeface="Arial"/>
              </a:rPr>
              <a:t>LIGURIA</a:t>
            </a:r>
            <a:endParaRPr lang="it-IT" sz="1600" spc="-1" dirty="0">
              <a:latin typeface="Arial"/>
            </a:endParaRPr>
          </a:p>
          <a:p>
            <a:pPr marL="285750" indent="-285750">
              <a:buFontTx/>
              <a:buChar char="-"/>
            </a:pPr>
            <a:r>
              <a:rPr lang="it-IT" sz="1600" b="1" strike="noStrike" spc="-1" dirty="0">
                <a:latin typeface="Arial"/>
              </a:rPr>
              <a:t>Piano Territoriale Regionale 2020 (Documento Preliminare)</a:t>
            </a:r>
          </a:p>
          <a:p>
            <a:pPr marL="285750" indent="-285750">
              <a:buFontTx/>
              <a:buChar char="-"/>
            </a:pPr>
            <a:r>
              <a:rPr lang="it-IT" sz="1600" b="1" strike="noStrike" spc="-1" dirty="0">
                <a:latin typeface="Arial"/>
              </a:rPr>
              <a:t>Piano Regionale Integrato Infrastrutture Mobilità e Trasporti 2021(PRIIMT-Documento Propedeutico)</a:t>
            </a:r>
          </a:p>
          <a:p>
            <a:endParaRPr lang="it-IT" sz="1600" spc="-1" dirty="0">
              <a:latin typeface="Arial"/>
            </a:endParaRPr>
          </a:p>
          <a:p>
            <a:r>
              <a:rPr lang="it-IT" sz="1600" strike="noStrike" spc="-1" dirty="0">
                <a:latin typeface="Arial"/>
              </a:rPr>
              <a:t>REGION SUD-PACA </a:t>
            </a:r>
          </a:p>
          <a:p>
            <a:pPr marL="285750" indent="-285750">
              <a:buFontTx/>
              <a:buChar char="-"/>
            </a:pPr>
            <a:r>
              <a:rPr lang="fr-FR" sz="1600" b="1" spc="-1" dirty="0">
                <a:latin typeface="Arial"/>
              </a:rPr>
              <a:t>Schéma Régional d’Aménagement de Développement Durable et d’Egalité des Territoires 2019 (SRADDET)</a:t>
            </a:r>
          </a:p>
          <a:p>
            <a:pPr marL="285750" indent="-285750">
              <a:buFontTx/>
              <a:buChar char="-"/>
            </a:pPr>
            <a:r>
              <a:rPr lang="fr-FR" sz="1600" b="1" strike="noStrike" spc="-1" dirty="0" err="1">
                <a:latin typeface="Arial"/>
              </a:rPr>
              <a:t>Ricognizione</a:t>
            </a:r>
            <a:r>
              <a:rPr lang="fr-FR" sz="1600" b="1" strike="noStrike" spc="-1" dirty="0">
                <a:latin typeface="Arial"/>
              </a:rPr>
              <a:t> SCoT e PDU</a:t>
            </a:r>
            <a:endParaRPr lang="it-IT" sz="1600" b="1" strike="noStrike" spc="-1" dirty="0">
              <a:latin typeface="Arial"/>
            </a:endParaRPr>
          </a:p>
        </p:txBody>
      </p:sp>
      <p:sp>
        <p:nvSpPr>
          <p:cNvPr id="230" name="CustomShape 4"/>
          <p:cNvSpPr/>
          <p:nvPr/>
        </p:nvSpPr>
        <p:spPr>
          <a:xfrm>
            <a:off x="2100000" y="576000"/>
            <a:ext cx="7885248" cy="1137319"/>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it-IT" sz="4400" b="1" spc="-1" dirty="0">
                <a:solidFill>
                  <a:srgbClr val="000000"/>
                </a:solidFill>
                <a:latin typeface="Calibri"/>
                <a:ea typeface="DejaVu Sans"/>
              </a:rPr>
              <a:t>Parte 1: Area Transfrontaliera</a:t>
            </a:r>
          </a:p>
          <a:p>
            <a:pPr>
              <a:lnSpc>
                <a:spcPct val="100000"/>
              </a:lnSpc>
            </a:pPr>
            <a:r>
              <a:rPr lang="it-IT" sz="2400" b="1" spc="-1" dirty="0">
                <a:solidFill>
                  <a:srgbClr val="FFC000"/>
                </a:solidFill>
                <a:latin typeface="Calibri"/>
              </a:rPr>
              <a:t>Strumenti di Pianificazione e Programmazione</a:t>
            </a:r>
            <a:endParaRPr lang="it-IT" sz="2400" b="1" strike="noStrike" spc="-1" dirty="0">
              <a:solidFill>
                <a:srgbClr val="FFC000"/>
              </a:solidFill>
              <a:latin typeface="Arial"/>
            </a:endParaRPr>
          </a:p>
        </p:txBody>
      </p:sp>
      <p:pic>
        <p:nvPicPr>
          <p:cNvPr id="2" name="Immagine 1">
            <a:extLst>
              <a:ext uri="{FF2B5EF4-FFF2-40B4-BE49-F238E27FC236}">
                <a16:creationId xmlns:a16="http://schemas.microsoft.com/office/drawing/2014/main" id="{D744D59D-E257-EF65-8D05-0F46F06CC03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74612" y="5660198"/>
            <a:ext cx="1944952" cy="1066698"/>
          </a:xfrm>
          <a:prstGeom prst="rect">
            <a:avLst/>
          </a:prstGeom>
        </p:spPr>
      </p:pic>
    </p:spTree>
    <p:extLst>
      <p:ext uri="{BB962C8B-B14F-4D97-AF65-F5344CB8AC3E}">
        <p14:creationId xmlns:p14="http://schemas.microsoft.com/office/powerpoint/2010/main" val="3504490528"/>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CustomShape 1"/>
          <p:cNvSpPr/>
          <p:nvPr/>
        </p:nvSpPr>
        <p:spPr>
          <a:xfrm>
            <a:off x="1981200" y="274680"/>
            <a:ext cx="8225640" cy="1139040"/>
          </a:xfrm>
          <a:prstGeom prst="rect">
            <a:avLst/>
          </a:prstGeom>
          <a:noFill/>
          <a:ln>
            <a:noFill/>
          </a:ln>
        </p:spPr>
        <p:style>
          <a:lnRef idx="0">
            <a:scrgbClr r="0" g="0" b="0"/>
          </a:lnRef>
          <a:fillRef idx="0">
            <a:scrgbClr r="0" g="0" b="0"/>
          </a:fillRef>
          <a:effectRef idx="0">
            <a:scrgbClr r="0" g="0" b="0"/>
          </a:effectRef>
          <a:fontRef idx="minor"/>
        </p:style>
      </p:sp>
      <p:sp>
        <p:nvSpPr>
          <p:cNvPr id="228" name="CustomShape 2"/>
          <p:cNvSpPr/>
          <p:nvPr/>
        </p:nvSpPr>
        <p:spPr>
          <a:xfrm>
            <a:off x="1992360" y="1413000"/>
            <a:ext cx="4171680" cy="4820400"/>
          </a:xfrm>
          <a:prstGeom prst="rect">
            <a:avLst/>
          </a:prstGeom>
          <a:noFill/>
          <a:ln>
            <a:noFill/>
          </a:ln>
        </p:spPr>
        <p:style>
          <a:lnRef idx="0">
            <a:scrgbClr r="0" g="0" b="0"/>
          </a:lnRef>
          <a:fillRef idx="0">
            <a:scrgbClr r="0" g="0" b="0"/>
          </a:fillRef>
          <a:effectRef idx="0">
            <a:scrgbClr r="0" g="0" b="0"/>
          </a:effectRef>
          <a:fontRef idx="minor"/>
        </p:style>
      </p:sp>
      <p:sp>
        <p:nvSpPr>
          <p:cNvPr id="229" name="CustomShape 3"/>
          <p:cNvSpPr/>
          <p:nvPr/>
        </p:nvSpPr>
        <p:spPr>
          <a:xfrm>
            <a:off x="2100000" y="1512000"/>
            <a:ext cx="7414200" cy="1044986"/>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endParaRPr lang="it-IT" sz="1500" b="0" strike="noStrike" spc="-1" dirty="0">
              <a:solidFill>
                <a:srgbClr val="000000"/>
              </a:solidFill>
              <a:latin typeface="Calibri"/>
              <a:ea typeface="DejaVu Sans"/>
            </a:endParaRPr>
          </a:p>
          <a:p>
            <a:endParaRPr lang="it-IT" sz="1600" u="sng" dirty="0">
              <a:latin typeface="Arial" panose="020B0604020202020204" pitchFamily="34" charset="0"/>
              <a:cs typeface="Arial" panose="020B0604020202020204" pitchFamily="34" charset="0"/>
            </a:endParaRPr>
          </a:p>
          <a:p>
            <a:endParaRPr lang="it-IT" sz="1600" u="sng" dirty="0">
              <a:latin typeface="Arial" panose="020B0604020202020204" pitchFamily="34" charset="0"/>
              <a:cs typeface="Arial" panose="020B0604020202020204" pitchFamily="34" charset="0"/>
            </a:endParaRPr>
          </a:p>
          <a:p>
            <a:pPr algn="just"/>
            <a:endParaRPr lang="it-IT" sz="1500" b="0" strike="noStrike" spc="-1" dirty="0">
              <a:latin typeface="Arial"/>
            </a:endParaRPr>
          </a:p>
        </p:txBody>
      </p:sp>
      <p:sp>
        <p:nvSpPr>
          <p:cNvPr id="230" name="CustomShape 4"/>
          <p:cNvSpPr/>
          <p:nvPr/>
        </p:nvSpPr>
        <p:spPr>
          <a:xfrm>
            <a:off x="2099999" y="576000"/>
            <a:ext cx="9648977" cy="1137319"/>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it-IT" sz="4400" b="1" spc="-1" dirty="0">
                <a:solidFill>
                  <a:srgbClr val="000000"/>
                </a:solidFill>
                <a:latin typeface="Calibri"/>
                <a:ea typeface="DejaVu Sans"/>
              </a:rPr>
              <a:t>Parte 2: Area Target Ligure, </a:t>
            </a:r>
            <a:r>
              <a:rPr lang="it-IT" sz="4400" i="1" spc="-1" dirty="0">
                <a:solidFill>
                  <a:srgbClr val="000000"/>
                </a:solidFill>
                <a:latin typeface="Calibri"/>
                <a:ea typeface="DejaVu Sans"/>
              </a:rPr>
              <a:t>Valle Arroscia</a:t>
            </a:r>
            <a:endParaRPr lang="it-IT" sz="4400" b="1" spc="-1" dirty="0">
              <a:solidFill>
                <a:srgbClr val="000000"/>
              </a:solidFill>
              <a:latin typeface="Calibri"/>
              <a:ea typeface="DejaVu Sans"/>
            </a:endParaRPr>
          </a:p>
          <a:p>
            <a:pPr>
              <a:lnSpc>
                <a:spcPct val="100000"/>
              </a:lnSpc>
            </a:pPr>
            <a:r>
              <a:rPr lang="it-IT" sz="2400" b="1" spc="-1" dirty="0">
                <a:solidFill>
                  <a:srgbClr val="FFC000"/>
                </a:solidFill>
                <a:latin typeface="Calibri"/>
                <a:ea typeface="DejaVu Sans"/>
              </a:rPr>
              <a:t>Inquadramento Territoriale</a:t>
            </a:r>
            <a:r>
              <a:rPr lang="it-IT" sz="2400" b="1" strike="noStrike" spc="-1" dirty="0">
                <a:solidFill>
                  <a:srgbClr val="FFC000"/>
                </a:solidFill>
                <a:latin typeface="Calibri"/>
                <a:ea typeface="DejaVu Sans"/>
              </a:rPr>
              <a:t> </a:t>
            </a:r>
            <a:endParaRPr lang="it-IT" sz="2400" b="1" strike="noStrike" spc="-1" dirty="0">
              <a:solidFill>
                <a:srgbClr val="FFC000"/>
              </a:solidFill>
              <a:latin typeface="Arial"/>
            </a:endParaRPr>
          </a:p>
        </p:txBody>
      </p:sp>
      <p:pic>
        <p:nvPicPr>
          <p:cNvPr id="8" name="Immagine 7" descr="Immagine che contiene mappa&#10;&#10;Descrizione generata automaticamente">
            <a:extLst>
              <a:ext uri="{FF2B5EF4-FFF2-40B4-BE49-F238E27FC236}">
                <a16:creationId xmlns:a16="http://schemas.microsoft.com/office/drawing/2014/main" id="{DCB7D077-3214-419F-B558-6ADD057ECB10}"/>
              </a:ext>
            </a:extLst>
          </p:cNvPr>
          <p:cNvPicPr>
            <a:picLocks noChangeAspect="1"/>
          </p:cNvPicPr>
          <p:nvPr/>
        </p:nvPicPr>
        <p:blipFill rotWithShape="1">
          <a:blip r:embed="rId2"/>
          <a:srcRect l="7936" t="23805" r="32145" b="11146"/>
          <a:stretch/>
        </p:blipFill>
        <p:spPr bwMode="auto">
          <a:xfrm>
            <a:off x="765113" y="1608806"/>
            <a:ext cx="4171680" cy="2546350"/>
          </a:xfrm>
          <a:prstGeom prst="rect">
            <a:avLst/>
          </a:prstGeom>
          <a:ln>
            <a:noFill/>
          </a:ln>
          <a:extLst>
            <a:ext uri="{53640926-AAD7-44D8-BBD7-CCE9431645EC}">
              <a14:shadowObscured xmlns:a14="http://schemas.microsoft.com/office/drawing/2010/main"/>
            </a:ext>
          </a:extLst>
        </p:spPr>
      </p:pic>
      <p:pic>
        <p:nvPicPr>
          <p:cNvPr id="2" name="Immagine 1" descr="Immagine che contiene mappa&#10;&#10;Descrizione generata automaticamente">
            <a:extLst>
              <a:ext uri="{FF2B5EF4-FFF2-40B4-BE49-F238E27FC236}">
                <a16:creationId xmlns:a16="http://schemas.microsoft.com/office/drawing/2014/main" id="{3CCE0849-873C-49F0-C0AC-04D4FA53BDD6}"/>
              </a:ext>
            </a:extLst>
          </p:cNvPr>
          <p:cNvPicPr>
            <a:picLocks noChangeAspect="1"/>
          </p:cNvPicPr>
          <p:nvPr/>
        </p:nvPicPr>
        <p:blipFill rotWithShape="1">
          <a:blip r:embed="rId3"/>
          <a:srcRect l="8559" t="17992" r="31211" b="6163"/>
          <a:stretch/>
        </p:blipFill>
        <p:spPr bwMode="auto">
          <a:xfrm>
            <a:off x="5003554" y="1664350"/>
            <a:ext cx="3310808" cy="2343899"/>
          </a:xfrm>
          <a:prstGeom prst="rect">
            <a:avLst/>
          </a:prstGeom>
          <a:ln>
            <a:noFill/>
          </a:ln>
          <a:extLst>
            <a:ext uri="{53640926-AAD7-44D8-BBD7-CCE9431645EC}">
              <a14:shadowObscured xmlns:a14="http://schemas.microsoft.com/office/drawing/2010/main"/>
            </a:ext>
          </a:extLst>
        </p:spPr>
      </p:pic>
      <p:pic>
        <p:nvPicPr>
          <p:cNvPr id="3" name="Immagine 2" descr="Immagine che contiene mappa&#10;&#10;Descrizione generata automaticamente">
            <a:extLst>
              <a:ext uri="{FF2B5EF4-FFF2-40B4-BE49-F238E27FC236}">
                <a16:creationId xmlns:a16="http://schemas.microsoft.com/office/drawing/2014/main" id="{CDE1395D-B098-1273-DE14-169296C8CC75}"/>
              </a:ext>
            </a:extLst>
          </p:cNvPr>
          <p:cNvPicPr>
            <a:picLocks noChangeAspect="1"/>
          </p:cNvPicPr>
          <p:nvPr/>
        </p:nvPicPr>
        <p:blipFill rotWithShape="1">
          <a:blip r:embed="rId4"/>
          <a:srcRect l="7626" t="16885" r="30743" b="6440"/>
          <a:stretch/>
        </p:blipFill>
        <p:spPr bwMode="auto">
          <a:xfrm>
            <a:off x="8504929" y="1608806"/>
            <a:ext cx="3310808" cy="2315750"/>
          </a:xfrm>
          <a:prstGeom prst="rect">
            <a:avLst/>
          </a:prstGeom>
          <a:ln>
            <a:noFill/>
          </a:ln>
          <a:extLst>
            <a:ext uri="{53640926-AAD7-44D8-BBD7-CCE9431645EC}">
              <a14:shadowObscured xmlns:a14="http://schemas.microsoft.com/office/drawing/2010/main"/>
            </a:ext>
          </a:extLst>
        </p:spPr>
      </p:pic>
      <p:pic>
        <p:nvPicPr>
          <p:cNvPr id="4" name="Immagine 3" descr="Immagine che contiene mappa&#10;&#10;Descrizione generata automaticamente">
            <a:extLst>
              <a:ext uri="{FF2B5EF4-FFF2-40B4-BE49-F238E27FC236}">
                <a16:creationId xmlns:a16="http://schemas.microsoft.com/office/drawing/2014/main" id="{1B82C81D-31D8-025F-2AD6-51ECA5A47B8F}"/>
              </a:ext>
            </a:extLst>
          </p:cNvPr>
          <p:cNvPicPr>
            <a:picLocks noChangeAspect="1"/>
          </p:cNvPicPr>
          <p:nvPr/>
        </p:nvPicPr>
        <p:blipFill rotWithShape="1">
          <a:blip r:embed="rId5"/>
          <a:srcRect l="8093" t="17439" r="30587" b="5610"/>
          <a:stretch/>
        </p:blipFill>
        <p:spPr bwMode="auto">
          <a:xfrm>
            <a:off x="4939354" y="4035359"/>
            <a:ext cx="3392249" cy="2393127"/>
          </a:xfrm>
          <a:prstGeom prst="rect">
            <a:avLst/>
          </a:prstGeom>
          <a:ln>
            <a:noFill/>
          </a:ln>
          <a:extLst>
            <a:ext uri="{53640926-AAD7-44D8-BBD7-CCE9431645EC}">
              <a14:shadowObscured xmlns:a14="http://schemas.microsoft.com/office/drawing/2010/main"/>
            </a:ext>
          </a:extLst>
        </p:spPr>
      </p:pic>
      <p:pic>
        <p:nvPicPr>
          <p:cNvPr id="5" name="Immagine 4" descr="Immagine che contiene mappa&#10;&#10;Descrizione generata automaticamente">
            <a:extLst>
              <a:ext uri="{FF2B5EF4-FFF2-40B4-BE49-F238E27FC236}">
                <a16:creationId xmlns:a16="http://schemas.microsoft.com/office/drawing/2014/main" id="{07026D95-9CC0-2FC1-F358-3D4B229C27F9}"/>
              </a:ext>
            </a:extLst>
          </p:cNvPr>
          <p:cNvPicPr>
            <a:picLocks noChangeAspect="1"/>
          </p:cNvPicPr>
          <p:nvPr/>
        </p:nvPicPr>
        <p:blipFill rotWithShape="1">
          <a:blip r:embed="rId6"/>
          <a:srcRect l="28170" t="17438" r="6775" b="9762"/>
          <a:stretch/>
        </p:blipFill>
        <p:spPr bwMode="auto">
          <a:xfrm>
            <a:off x="824434" y="4155156"/>
            <a:ext cx="3752404" cy="2360656"/>
          </a:xfrm>
          <a:prstGeom prst="rect">
            <a:avLst/>
          </a:prstGeom>
          <a:ln>
            <a:noFill/>
          </a:ln>
          <a:extLst>
            <a:ext uri="{53640926-AAD7-44D8-BBD7-CCE9431645EC}">
              <a14:shadowObscured xmlns:a14="http://schemas.microsoft.com/office/drawing/2010/main"/>
            </a:ext>
          </a:extLst>
        </p:spPr>
      </p:pic>
      <p:pic>
        <p:nvPicPr>
          <p:cNvPr id="6" name="Immagine 5" descr="Immagine che contiene mappa&#10;&#10;Descrizione generata automaticamente">
            <a:extLst>
              <a:ext uri="{FF2B5EF4-FFF2-40B4-BE49-F238E27FC236}">
                <a16:creationId xmlns:a16="http://schemas.microsoft.com/office/drawing/2014/main" id="{75A72F42-4330-EB2C-C0DF-7E7EB4C44E36}"/>
              </a:ext>
            </a:extLst>
          </p:cNvPr>
          <p:cNvPicPr>
            <a:picLocks noChangeAspect="1"/>
          </p:cNvPicPr>
          <p:nvPr/>
        </p:nvPicPr>
        <p:blipFill rotWithShape="1">
          <a:blip r:embed="rId7">
            <a:extLst>
              <a:ext uri="{28A0092B-C50C-407E-A947-70E740481C1C}">
                <a14:useLocalDpi xmlns:a14="http://schemas.microsoft.com/office/drawing/2010/main" val="0"/>
              </a:ext>
            </a:extLst>
          </a:blip>
          <a:srcRect l="76311" t="10826" r="4735" b="16770"/>
          <a:stretch/>
        </p:blipFill>
        <p:spPr bwMode="auto">
          <a:xfrm>
            <a:off x="3965493" y="4342769"/>
            <a:ext cx="971300" cy="2085717"/>
          </a:xfrm>
          <a:prstGeom prst="rect">
            <a:avLst/>
          </a:prstGeom>
          <a:ln>
            <a:noFill/>
          </a:ln>
          <a:extLst>
            <a:ext uri="{53640926-AAD7-44D8-BBD7-CCE9431645EC}">
              <a14:shadowObscured xmlns:a14="http://schemas.microsoft.com/office/drawing/2010/main"/>
            </a:ext>
          </a:extLst>
        </p:spPr>
      </p:pic>
      <p:pic>
        <p:nvPicPr>
          <p:cNvPr id="9" name="Immagine 8" descr="Immagine che contiene tavolo&#10;&#10;Descrizione generata automaticamente">
            <a:extLst>
              <a:ext uri="{FF2B5EF4-FFF2-40B4-BE49-F238E27FC236}">
                <a16:creationId xmlns:a16="http://schemas.microsoft.com/office/drawing/2014/main" id="{AEAEEA0A-73A3-4F31-A4F4-0C0051BFE30B}"/>
              </a:ext>
            </a:extLst>
          </p:cNvPr>
          <p:cNvPicPr>
            <a:picLocks noChangeAspect="1"/>
          </p:cNvPicPr>
          <p:nvPr/>
        </p:nvPicPr>
        <p:blipFill rotWithShape="1">
          <a:blip r:embed="rId8"/>
          <a:srcRect l="7471" t="19377" r="33233" b="30799"/>
          <a:stretch/>
        </p:blipFill>
        <p:spPr bwMode="auto">
          <a:xfrm>
            <a:off x="8314362" y="4318752"/>
            <a:ext cx="3865608" cy="1826339"/>
          </a:xfrm>
          <a:prstGeom prst="rect">
            <a:avLst/>
          </a:prstGeom>
          <a:ln>
            <a:noFill/>
          </a:ln>
          <a:extLst>
            <a:ext uri="{53640926-AAD7-44D8-BBD7-CCE9431645EC}">
              <a14:shadowObscured xmlns:a14="http://schemas.microsoft.com/office/drawing/2010/main"/>
            </a:ext>
          </a:extLst>
        </p:spPr>
      </p:pic>
      <p:pic>
        <p:nvPicPr>
          <p:cNvPr id="7" name="Immagine 6">
            <a:extLst>
              <a:ext uri="{FF2B5EF4-FFF2-40B4-BE49-F238E27FC236}">
                <a16:creationId xmlns:a16="http://schemas.microsoft.com/office/drawing/2014/main" id="{41F87ED5-643E-1A51-89CC-7E74ED3CEA1B}"/>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274612" y="5660198"/>
            <a:ext cx="1944952" cy="1066698"/>
          </a:xfrm>
          <a:prstGeom prst="rect">
            <a:avLst/>
          </a:prstGeom>
        </p:spPr>
      </p:pic>
    </p:spTree>
    <p:extLst>
      <p:ext uri="{BB962C8B-B14F-4D97-AF65-F5344CB8AC3E}">
        <p14:creationId xmlns:p14="http://schemas.microsoft.com/office/powerpoint/2010/main" val="305983624"/>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CustomShape 1"/>
          <p:cNvSpPr/>
          <p:nvPr/>
        </p:nvSpPr>
        <p:spPr>
          <a:xfrm>
            <a:off x="1981200" y="274680"/>
            <a:ext cx="8225640" cy="1139040"/>
          </a:xfrm>
          <a:prstGeom prst="rect">
            <a:avLst/>
          </a:prstGeom>
          <a:noFill/>
          <a:ln>
            <a:noFill/>
          </a:ln>
        </p:spPr>
        <p:style>
          <a:lnRef idx="0">
            <a:scrgbClr r="0" g="0" b="0"/>
          </a:lnRef>
          <a:fillRef idx="0">
            <a:scrgbClr r="0" g="0" b="0"/>
          </a:fillRef>
          <a:effectRef idx="0">
            <a:scrgbClr r="0" g="0" b="0"/>
          </a:effectRef>
          <a:fontRef idx="minor"/>
        </p:style>
      </p:sp>
      <p:sp>
        <p:nvSpPr>
          <p:cNvPr id="228" name="CustomShape 2"/>
          <p:cNvSpPr/>
          <p:nvPr/>
        </p:nvSpPr>
        <p:spPr>
          <a:xfrm>
            <a:off x="1992360" y="1413000"/>
            <a:ext cx="4171680" cy="4820400"/>
          </a:xfrm>
          <a:prstGeom prst="rect">
            <a:avLst/>
          </a:prstGeom>
          <a:noFill/>
          <a:ln>
            <a:noFill/>
          </a:ln>
        </p:spPr>
        <p:style>
          <a:lnRef idx="0">
            <a:scrgbClr r="0" g="0" b="0"/>
          </a:lnRef>
          <a:fillRef idx="0">
            <a:scrgbClr r="0" g="0" b="0"/>
          </a:fillRef>
          <a:effectRef idx="0">
            <a:scrgbClr r="0" g="0" b="0"/>
          </a:effectRef>
          <a:fontRef idx="minor"/>
        </p:style>
      </p:sp>
      <p:sp>
        <p:nvSpPr>
          <p:cNvPr id="229" name="CustomShape 3"/>
          <p:cNvSpPr/>
          <p:nvPr/>
        </p:nvSpPr>
        <p:spPr>
          <a:xfrm>
            <a:off x="2100000" y="1512000"/>
            <a:ext cx="7414200" cy="1044986"/>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endParaRPr lang="it-IT" sz="1500" b="0" strike="noStrike" spc="-1" dirty="0">
              <a:solidFill>
                <a:srgbClr val="000000"/>
              </a:solidFill>
              <a:latin typeface="Calibri"/>
              <a:ea typeface="DejaVu Sans"/>
            </a:endParaRPr>
          </a:p>
          <a:p>
            <a:endParaRPr lang="it-IT" sz="1600" u="sng" dirty="0">
              <a:latin typeface="Arial" panose="020B0604020202020204" pitchFamily="34" charset="0"/>
              <a:cs typeface="Arial" panose="020B0604020202020204" pitchFamily="34" charset="0"/>
            </a:endParaRPr>
          </a:p>
          <a:p>
            <a:endParaRPr lang="it-IT" sz="1600" u="sng" dirty="0">
              <a:latin typeface="Arial" panose="020B0604020202020204" pitchFamily="34" charset="0"/>
              <a:cs typeface="Arial" panose="020B0604020202020204" pitchFamily="34" charset="0"/>
            </a:endParaRPr>
          </a:p>
          <a:p>
            <a:pPr algn="just"/>
            <a:endParaRPr lang="it-IT" sz="1500" b="0" strike="noStrike" spc="-1" dirty="0">
              <a:latin typeface="Arial"/>
            </a:endParaRPr>
          </a:p>
        </p:txBody>
      </p:sp>
      <p:sp>
        <p:nvSpPr>
          <p:cNvPr id="10" name="CustomShape 3">
            <a:extLst>
              <a:ext uri="{FF2B5EF4-FFF2-40B4-BE49-F238E27FC236}">
                <a16:creationId xmlns:a16="http://schemas.microsoft.com/office/drawing/2014/main" id="{ED86D80C-62F5-49FD-8B08-39E851B9C7AA}"/>
              </a:ext>
            </a:extLst>
          </p:cNvPr>
          <p:cNvSpPr/>
          <p:nvPr/>
        </p:nvSpPr>
        <p:spPr>
          <a:xfrm>
            <a:off x="2100000" y="1512000"/>
            <a:ext cx="7414200" cy="814154"/>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endParaRPr lang="it-IT" sz="1500" b="0" strike="noStrike" spc="-1" dirty="0">
              <a:solidFill>
                <a:srgbClr val="000000"/>
              </a:solidFill>
              <a:latin typeface="Calibri"/>
              <a:ea typeface="DejaVu Sans"/>
            </a:endParaRPr>
          </a:p>
          <a:p>
            <a:r>
              <a:rPr lang="it-IT" sz="1600" u="sng" dirty="0">
                <a:latin typeface="Arial" panose="020B0604020202020204" pitchFamily="34" charset="0"/>
                <a:cs typeface="Arial" panose="020B0604020202020204" pitchFamily="34" charset="0"/>
              </a:rPr>
              <a:t>Dati Statistico-Demografici </a:t>
            </a:r>
          </a:p>
          <a:p>
            <a:endParaRPr lang="it-IT" sz="1600" u="sng" dirty="0">
              <a:latin typeface="Arial" panose="020B0604020202020204" pitchFamily="34" charset="0"/>
              <a:cs typeface="Arial" panose="020B0604020202020204" pitchFamily="34" charset="0"/>
            </a:endParaRPr>
          </a:p>
        </p:txBody>
      </p:sp>
      <p:graphicFrame>
        <p:nvGraphicFramePr>
          <p:cNvPr id="17" name="Grafico 16">
            <a:extLst>
              <a:ext uri="{FF2B5EF4-FFF2-40B4-BE49-F238E27FC236}">
                <a16:creationId xmlns:a16="http://schemas.microsoft.com/office/drawing/2014/main" id="{06C3E790-0561-4222-A360-E0A6704831C5}"/>
              </a:ext>
            </a:extLst>
          </p:cNvPr>
          <p:cNvGraphicFramePr/>
          <p:nvPr/>
        </p:nvGraphicFramePr>
        <p:xfrm>
          <a:off x="1059766" y="2112950"/>
          <a:ext cx="3554437" cy="218806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8" name="Grafico 17">
            <a:extLst>
              <a:ext uri="{FF2B5EF4-FFF2-40B4-BE49-F238E27FC236}">
                <a16:creationId xmlns:a16="http://schemas.microsoft.com/office/drawing/2014/main" id="{C114CAB3-868E-4A71-A6A6-FF733B9F476D}"/>
              </a:ext>
            </a:extLst>
          </p:cNvPr>
          <p:cNvGraphicFramePr/>
          <p:nvPr/>
        </p:nvGraphicFramePr>
        <p:xfrm>
          <a:off x="4492284" y="2145600"/>
          <a:ext cx="3554437" cy="215541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Grafico 18">
            <a:extLst>
              <a:ext uri="{FF2B5EF4-FFF2-40B4-BE49-F238E27FC236}">
                <a16:creationId xmlns:a16="http://schemas.microsoft.com/office/drawing/2014/main" id="{38BAFC33-905F-486E-9A48-7B9BE840436B}"/>
              </a:ext>
            </a:extLst>
          </p:cNvPr>
          <p:cNvGraphicFramePr/>
          <p:nvPr/>
        </p:nvGraphicFramePr>
        <p:xfrm>
          <a:off x="893344" y="4250523"/>
          <a:ext cx="3432518" cy="2583827"/>
        </p:xfrm>
        <a:graphic>
          <a:graphicData uri="http://schemas.openxmlformats.org/drawingml/2006/chart">
            <c:chart xmlns:c="http://schemas.openxmlformats.org/drawingml/2006/chart" xmlns:r="http://schemas.openxmlformats.org/officeDocument/2006/relationships" r:id="rId4"/>
          </a:graphicData>
        </a:graphic>
      </p:graphicFrame>
      <p:pic>
        <p:nvPicPr>
          <p:cNvPr id="20" name="Immagine 19" descr="Immagine che contiene mappa&#10;&#10;Descrizione generata automaticamente">
            <a:extLst>
              <a:ext uri="{FF2B5EF4-FFF2-40B4-BE49-F238E27FC236}">
                <a16:creationId xmlns:a16="http://schemas.microsoft.com/office/drawing/2014/main" id="{1EAC7389-0B93-4339-87C1-F61E4D94F5BE}"/>
              </a:ext>
            </a:extLst>
          </p:cNvPr>
          <p:cNvPicPr>
            <a:picLocks noChangeAspect="1"/>
          </p:cNvPicPr>
          <p:nvPr/>
        </p:nvPicPr>
        <p:blipFill rotWithShape="1">
          <a:blip r:embed="rId5"/>
          <a:srcRect l="13912" t="20158" r="13426" b="9276"/>
          <a:stretch/>
        </p:blipFill>
        <p:spPr bwMode="auto">
          <a:xfrm>
            <a:off x="8031874" y="1144659"/>
            <a:ext cx="3260760" cy="1780322"/>
          </a:xfrm>
          <a:prstGeom prst="rect">
            <a:avLst/>
          </a:prstGeom>
          <a:ln>
            <a:noFill/>
          </a:ln>
          <a:extLst>
            <a:ext uri="{53640926-AAD7-44D8-BBD7-CCE9431645EC}">
              <a14:shadowObscured xmlns:a14="http://schemas.microsoft.com/office/drawing/2010/main"/>
            </a:ext>
          </a:extLst>
        </p:spPr>
      </p:pic>
      <p:pic>
        <p:nvPicPr>
          <p:cNvPr id="21" name="Immagine 20">
            <a:extLst>
              <a:ext uri="{FF2B5EF4-FFF2-40B4-BE49-F238E27FC236}">
                <a16:creationId xmlns:a16="http://schemas.microsoft.com/office/drawing/2014/main" id="{FC9AA4B0-EF3F-41FF-B5DE-970A1A1C28DD}"/>
              </a:ext>
            </a:extLst>
          </p:cNvPr>
          <p:cNvPicPr>
            <a:picLocks noChangeAspect="1"/>
          </p:cNvPicPr>
          <p:nvPr/>
        </p:nvPicPr>
        <p:blipFill rotWithShape="1">
          <a:blip r:embed="rId6"/>
          <a:srcRect l="13396" t="16958" r="13953" b="11559"/>
          <a:stretch/>
        </p:blipFill>
        <p:spPr bwMode="auto">
          <a:xfrm>
            <a:off x="8031874" y="2898357"/>
            <a:ext cx="3260760" cy="1803937"/>
          </a:xfrm>
          <a:prstGeom prst="rect">
            <a:avLst/>
          </a:prstGeom>
          <a:ln>
            <a:noFill/>
          </a:ln>
          <a:extLst>
            <a:ext uri="{53640926-AAD7-44D8-BBD7-CCE9431645EC}">
              <a14:shadowObscured xmlns:a14="http://schemas.microsoft.com/office/drawing/2010/main"/>
            </a:ext>
          </a:extLst>
        </p:spPr>
      </p:pic>
      <p:graphicFrame>
        <p:nvGraphicFramePr>
          <p:cNvPr id="22" name="Grafico 21">
            <a:extLst>
              <a:ext uri="{FF2B5EF4-FFF2-40B4-BE49-F238E27FC236}">
                <a16:creationId xmlns:a16="http://schemas.microsoft.com/office/drawing/2014/main" id="{AA293BE6-A90F-46BA-AF25-88F7356C8FBB}"/>
              </a:ext>
            </a:extLst>
          </p:cNvPr>
          <p:cNvGraphicFramePr/>
          <p:nvPr/>
        </p:nvGraphicFramePr>
        <p:xfrm>
          <a:off x="4078200" y="4250523"/>
          <a:ext cx="3968521" cy="256192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3" name="Grafico 22">
            <a:extLst>
              <a:ext uri="{FF2B5EF4-FFF2-40B4-BE49-F238E27FC236}">
                <a16:creationId xmlns:a16="http://schemas.microsoft.com/office/drawing/2014/main" id="{355D0295-DB0A-43B1-81FC-119B00BE12DA}"/>
              </a:ext>
            </a:extLst>
          </p:cNvPr>
          <p:cNvGraphicFramePr/>
          <p:nvPr/>
        </p:nvGraphicFramePr>
        <p:xfrm>
          <a:off x="7744963" y="4702294"/>
          <a:ext cx="3432518" cy="2124807"/>
        </p:xfrm>
        <a:graphic>
          <a:graphicData uri="http://schemas.openxmlformats.org/drawingml/2006/chart">
            <c:chart xmlns:c="http://schemas.openxmlformats.org/drawingml/2006/chart" xmlns:r="http://schemas.openxmlformats.org/officeDocument/2006/relationships" r:id="rId8"/>
          </a:graphicData>
        </a:graphic>
      </p:graphicFrame>
      <p:sp>
        <p:nvSpPr>
          <p:cNvPr id="2" name="CustomShape 4">
            <a:extLst>
              <a:ext uri="{FF2B5EF4-FFF2-40B4-BE49-F238E27FC236}">
                <a16:creationId xmlns:a16="http://schemas.microsoft.com/office/drawing/2014/main" id="{D5164003-8554-A497-853F-8FF5CA02FB71}"/>
              </a:ext>
            </a:extLst>
          </p:cNvPr>
          <p:cNvSpPr/>
          <p:nvPr/>
        </p:nvSpPr>
        <p:spPr>
          <a:xfrm>
            <a:off x="2099999" y="576000"/>
            <a:ext cx="9648977" cy="1137319"/>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it-IT" sz="4400" b="1" spc="-1" dirty="0">
                <a:solidFill>
                  <a:srgbClr val="000000"/>
                </a:solidFill>
                <a:latin typeface="Calibri"/>
                <a:ea typeface="DejaVu Sans"/>
              </a:rPr>
              <a:t>Parte 2: Area Target Ligure, </a:t>
            </a:r>
            <a:r>
              <a:rPr lang="it-IT" sz="4400" i="1" spc="-1" dirty="0">
                <a:solidFill>
                  <a:srgbClr val="000000"/>
                </a:solidFill>
                <a:latin typeface="Calibri"/>
                <a:ea typeface="DejaVu Sans"/>
              </a:rPr>
              <a:t>Valle Arroscia</a:t>
            </a:r>
            <a:endParaRPr lang="it-IT" sz="4400" b="1" spc="-1" dirty="0">
              <a:solidFill>
                <a:srgbClr val="000000"/>
              </a:solidFill>
              <a:latin typeface="Calibri"/>
              <a:ea typeface="DejaVu Sans"/>
            </a:endParaRPr>
          </a:p>
          <a:p>
            <a:pPr>
              <a:lnSpc>
                <a:spcPct val="100000"/>
              </a:lnSpc>
            </a:pPr>
            <a:r>
              <a:rPr lang="it-IT" sz="2400" b="1" spc="-1" dirty="0">
                <a:solidFill>
                  <a:srgbClr val="FFC000"/>
                </a:solidFill>
                <a:latin typeface="Calibri"/>
                <a:ea typeface="DejaVu Sans"/>
              </a:rPr>
              <a:t>Inquadramento Territoriale</a:t>
            </a:r>
            <a:r>
              <a:rPr lang="it-IT" sz="2400" b="1" strike="noStrike" spc="-1" dirty="0">
                <a:solidFill>
                  <a:srgbClr val="FFC000"/>
                </a:solidFill>
                <a:latin typeface="Calibri"/>
                <a:ea typeface="DejaVu Sans"/>
              </a:rPr>
              <a:t> </a:t>
            </a:r>
            <a:endParaRPr lang="it-IT" sz="2400" b="1" strike="noStrike" spc="-1" dirty="0">
              <a:solidFill>
                <a:srgbClr val="FFC000"/>
              </a:solidFill>
              <a:latin typeface="Arial"/>
            </a:endParaRPr>
          </a:p>
        </p:txBody>
      </p:sp>
      <p:pic>
        <p:nvPicPr>
          <p:cNvPr id="3" name="Immagine 2">
            <a:extLst>
              <a:ext uri="{FF2B5EF4-FFF2-40B4-BE49-F238E27FC236}">
                <a16:creationId xmlns:a16="http://schemas.microsoft.com/office/drawing/2014/main" id="{828A4FAD-A226-F8B1-E277-1D62C039542C}"/>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274612" y="5660198"/>
            <a:ext cx="1944952" cy="1066698"/>
          </a:xfrm>
          <a:prstGeom prst="rect">
            <a:avLst/>
          </a:prstGeom>
        </p:spPr>
      </p:pic>
    </p:spTree>
    <p:extLst>
      <p:ext uri="{BB962C8B-B14F-4D97-AF65-F5344CB8AC3E}">
        <p14:creationId xmlns:p14="http://schemas.microsoft.com/office/powerpoint/2010/main" val="3095231235"/>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CustomShape 1"/>
          <p:cNvSpPr/>
          <p:nvPr/>
        </p:nvSpPr>
        <p:spPr>
          <a:xfrm>
            <a:off x="1981200" y="274680"/>
            <a:ext cx="8225640" cy="1139040"/>
          </a:xfrm>
          <a:prstGeom prst="rect">
            <a:avLst/>
          </a:prstGeom>
          <a:noFill/>
          <a:ln>
            <a:noFill/>
          </a:ln>
        </p:spPr>
        <p:style>
          <a:lnRef idx="0">
            <a:scrgbClr r="0" g="0" b="0"/>
          </a:lnRef>
          <a:fillRef idx="0">
            <a:scrgbClr r="0" g="0" b="0"/>
          </a:fillRef>
          <a:effectRef idx="0">
            <a:scrgbClr r="0" g="0" b="0"/>
          </a:effectRef>
          <a:fontRef idx="minor"/>
        </p:style>
      </p:sp>
      <p:sp>
        <p:nvSpPr>
          <p:cNvPr id="228" name="CustomShape 2"/>
          <p:cNvSpPr/>
          <p:nvPr/>
        </p:nvSpPr>
        <p:spPr>
          <a:xfrm>
            <a:off x="1992360" y="1413000"/>
            <a:ext cx="4171680" cy="4820400"/>
          </a:xfrm>
          <a:prstGeom prst="rect">
            <a:avLst/>
          </a:prstGeom>
          <a:noFill/>
          <a:ln>
            <a:noFill/>
          </a:ln>
        </p:spPr>
        <p:style>
          <a:lnRef idx="0">
            <a:scrgbClr r="0" g="0" b="0"/>
          </a:lnRef>
          <a:fillRef idx="0">
            <a:scrgbClr r="0" g="0" b="0"/>
          </a:fillRef>
          <a:effectRef idx="0">
            <a:scrgbClr r="0" g="0" b="0"/>
          </a:effectRef>
          <a:fontRef idx="minor"/>
        </p:style>
      </p:sp>
      <p:sp>
        <p:nvSpPr>
          <p:cNvPr id="229" name="CustomShape 3"/>
          <p:cNvSpPr/>
          <p:nvPr/>
        </p:nvSpPr>
        <p:spPr>
          <a:xfrm>
            <a:off x="2100000" y="1512000"/>
            <a:ext cx="7414200" cy="1044986"/>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endParaRPr lang="it-IT" sz="1500" b="0" strike="noStrike" spc="-1" dirty="0">
              <a:solidFill>
                <a:srgbClr val="000000"/>
              </a:solidFill>
              <a:latin typeface="Calibri"/>
              <a:ea typeface="DejaVu Sans"/>
            </a:endParaRPr>
          </a:p>
          <a:p>
            <a:endParaRPr lang="it-IT" sz="1600" u="sng" dirty="0">
              <a:latin typeface="Arial" panose="020B0604020202020204" pitchFamily="34" charset="0"/>
              <a:cs typeface="Arial" panose="020B0604020202020204" pitchFamily="34" charset="0"/>
            </a:endParaRPr>
          </a:p>
          <a:p>
            <a:endParaRPr lang="it-IT" sz="1600" u="sng" dirty="0">
              <a:latin typeface="Arial" panose="020B0604020202020204" pitchFamily="34" charset="0"/>
              <a:cs typeface="Arial" panose="020B0604020202020204" pitchFamily="34" charset="0"/>
            </a:endParaRPr>
          </a:p>
          <a:p>
            <a:pPr algn="just"/>
            <a:endParaRPr lang="it-IT" sz="1500" b="0" strike="noStrike" spc="-1" dirty="0">
              <a:latin typeface="Arial"/>
            </a:endParaRPr>
          </a:p>
        </p:txBody>
      </p:sp>
      <p:sp>
        <p:nvSpPr>
          <p:cNvPr id="10" name="CustomShape 3">
            <a:extLst>
              <a:ext uri="{FF2B5EF4-FFF2-40B4-BE49-F238E27FC236}">
                <a16:creationId xmlns:a16="http://schemas.microsoft.com/office/drawing/2014/main" id="{ED86D80C-62F5-49FD-8B08-39E851B9C7AA}"/>
              </a:ext>
            </a:extLst>
          </p:cNvPr>
          <p:cNvSpPr/>
          <p:nvPr/>
        </p:nvSpPr>
        <p:spPr>
          <a:xfrm>
            <a:off x="2099999" y="1512000"/>
            <a:ext cx="7521840" cy="4399751"/>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endParaRPr lang="it-IT" sz="1400" b="0" strike="noStrike" spc="-1" dirty="0">
              <a:solidFill>
                <a:srgbClr val="000000"/>
              </a:solidFill>
              <a:latin typeface="Calibri"/>
              <a:ea typeface="DejaVu Sans"/>
            </a:endParaRPr>
          </a:p>
          <a:p>
            <a:r>
              <a:rPr lang="it-IT" sz="1400" u="sng" dirty="0">
                <a:latin typeface="Arial" panose="020B0604020202020204" pitchFamily="34" charset="0"/>
                <a:cs typeface="Arial" panose="020B0604020202020204" pitchFamily="34" charset="0"/>
              </a:rPr>
              <a:t>Accessibilità e Servizi</a:t>
            </a:r>
          </a:p>
          <a:p>
            <a:endParaRPr lang="it-IT" sz="1400" u="sng" dirty="0">
              <a:latin typeface="Arial" panose="020B0604020202020204" pitchFamily="34" charset="0"/>
              <a:cs typeface="Arial" panose="020B0604020202020204" pitchFamily="34" charset="0"/>
            </a:endParaRPr>
          </a:p>
          <a:p>
            <a:r>
              <a:rPr lang="it-IT" sz="1400" dirty="0">
                <a:latin typeface="Arial" panose="020B0604020202020204" pitchFamily="34" charset="0"/>
                <a:cs typeface="Arial" panose="020B0604020202020204" pitchFamily="34" charset="0"/>
              </a:rPr>
              <a:t>Quest’area è coperta dal servizio di 4 linee:</a:t>
            </a:r>
          </a:p>
          <a:p>
            <a:pPr marL="285750" indent="-285750">
              <a:buFontTx/>
              <a:buChar char="-"/>
            </a:pPr>
            <a:endParaRPr lang="it-IT" sz="1400" dirty="0">
              <a:latin typeface="Arial" panose="020B0604020202020204" pitchFamily="34" charset="0"/>
              <a:cs typeface="Arial" panose="020B0604020202020204" pitchFamily="34" charset="0"/>
            </a:endParaRPr>
          </a:p>
          <a:p>
            <a:pPr marL="285750" indent="-285750">
              <a:buFontTx/>
              <a:buChar char="-"/>
            </a:pPr>
            <a:r>
              <a:rPr lang="it-IT" sz="1400" b="1" dirty="0">
                <a:latin typeface="Arial" panose="020B0604020202020204" pitchFamily="34" charset="0"/>
                <a:cs typeface="Arial" panose="020B0604020202020204" pitchFamily="34" charset="0"/>
              </a:rPr>
              <a:t>Linea 34: </a:t>
            </a:r>
            <a:r>
              <a:rPr lang="it-IT" sz="1400" dirty="0">
                <a:latin typeface="Arial" panose="020B0604020202020204" pitchFamily="34" charset="0"/>
                <a:cs typeface="Arial" panose="020B0604020202020204" pitchFamily="34" charset="0"/>
              </a:rPr>
              <a:t>Pieve di Teco-Albenga (Pieve di Teco, Borghetto, Gazzo, Gavenola, Leverone, Costa Bacelega, Aquila d’Arroscia, Montà, Ranzo Bivio Aquila, Albenga);</a:t>
            </a:r>
          </a:p>
          <a:p>
            <a:pPr marL="285750" indent="-285750">
              <a:buFontTx/>
              <a:buChar char="-"/>
            </a:pPr>
            <a:r>
              <a:rPr lang="it-IT" sz="1400" b="1" dirty="0">
                <a:latin typeface="Arial" panose="020B0604020202020204" pitchFamily="34" charset="0"/>
                <a:cs typeface="Arial" panose="020B0604020202020204" pitchFamily="34" charset="0"/>
              </a:rPr>
              <a:t>Linea 35: </a:t>
            </a:r>
            <a:r>
              <a:rPr lang="it-IT" sz="1400" dirty="0">
                <a:latin typeface="Arial" panose="020B0604020202020204" pitchFamily="34" charset="0"/>
                <a:cs typeface="Arial" panose="020B0604020202020204" pitchFamily="34" charset="0"/>
              </a:rPr>
              <a:t>Pieve di Teco-Armo (Pieve di Teco, Moano, Armo);</a:t>
            </a:r>
          </a:p>
          <a:p>
            <a:pPr marL="285750" indent="-285750">
              <a:buFontTx/>
              <a:buChar char="-"/>
            </a:pPr>
            <a:r>
              <a:rPr lang="it-IT" sz="1400" b="1" dirty="0">
                <a:latin typeface="Arial" panose="020B0604020202020204" pitchFamily="34" charset="0"/>
                <a:cs typeface="Arial" panose="020B0604020202020204" pitchFamily="34" charset="0"/>
              </a:rPr>
              <a:t>Linea 36: </a:t>
            </a:r>
            <a:r>
              <a:rPr lang="it-IT" sz="1400" dirty="0">
                <a:latin typeface="Arial" panose="020B0604020202020204" pitchFamily="34" charset="0"/>
                <a:cs typeface="Arial" panose="020B0604020202020204" pitchFamily="34" charset="0"/>
              </a:rPr>
              <a:t>Pieve di Teco-Mendatica-Cosio (Pieve di Teco, Acquetico, Montegrosso, Ponti di Pornassio, Pornassio, Cosio);</a:t>
            </a:r>
          </a:p>
          <a:p>
            <a:pPr marL="285750" indent="-285750">
              <a:buFontTx/>
              <a:buChar char="-"/>
            </a:pPr>
            <a:r>
              <a:rPr lang="it-IT" sz="1400" b="1" dirty="0">
                <a:latin typeface="Arial" panose="020B0604020202020204" pitchFamily="34" charset="0"/>
                <a:cs typeface="Arial" panose="020B0604020202020204" pitchFamily="34" charset="0"/>
              </a:rPr>
              <a:t>Linea 37: </a:t>
            </a:r>
            <a:r>
              <a:rPr lang="it-IT" sz="1400" dirty="0">
                <a:latin typeface="Arial" panose="020B0604020202020204" pitchFamily="34" charset="0"/>
                <a:cs typeface="Arial" panose="020B0604020202020204" pitchFamily="34" charset="0"/>
              </a:rPr>
              <a:t>Pieve di Teco-Lavina-Cenova-Rezzo.</a:t>
            </a:r>
          </a:p>
          <a:p>
            <a:pPr marL="285750" indent="-285750">
              <a:buFontTx/>
              <a:buChar char="-"/>
            </a:pPr>
            <a:r>
              <a:rPr lang="it-IT" sz="1400" dirty="0">
                <a:effectLst/>
                <a:latin typeface="+mj-lt"/>
                <a:ea typeface="Calibri" panose="020F0502020204030204" pitchFamily="34" charset="0"/>
                <a:cs typeface="Times New Roman" panose="02020603050405020304" pitchFamily="18" charset="0"/>
              </a:rPr>
              <a:t>Un ulteriore collegamento è rappresentato dalla linea esercita da </a:t>
            </a:r>
            <a:r>
              <a:rPr lang="it-IT" sz="1400" b="1" i="1" dirty="0">
                <a:effectLst/>
                <a:latin typeface="+mj-lt"/>
                <a:ea typeface="Calibri" panose="020F0502020204030204" pitchFamily="34" charset="0"/>
                <a:cs typeface="Times New Roman" panose="02020603050405020304" pitchFamily="18" charset="0"/>
              </a:rPr>
              <a:t>RT Piemonte</a:t>
            </a:r>
            <a:r>
              <a:rPr lang="it-IT" sz="1400" dirty="0">
                <a:effectLst/>
                <a:latin typeface="+mj-lt"/>
                <a:ea typeface="Calibri" panose="020F0502020204030204" pitchFamily="34" charset="0"/>
                <a:cs typeface="Times New Roman" panose="02020603050405020304" pitchFamily="18" charset="0"/>
              </a:rPr>
              <a:t> che </a:t>
            </a:r>
            <a:r>
              <a:rPr lang="it-IT" sz="1400" dirty="0">
                <a:latin typeface="+mj-lt"/>
                <a:ea typeface="Calibri" panose="020F0502020204030204" pitchFamily="34" charset="0"/>
                <a:cs typeface="Times New Roman" panose="02020603050405020304" pitchFamily="18" charset="0"/>
              </a:rPr>
              <a:t>unisce</a:t>
            </a:r>
            <a:r>
              <a:rPr lang="it-IT" sz="1400" dirty="0">
                <a:effectLst/>
                <a:latin typeface="+mj-lt"/>
                <a:ea typeface="Calibri" panose="020F0502020204030204" pitchFamily="34" charset="0"/>
                <a:cs typeface="Times New Roman" panose="02020603050405020304" pitchFamily="18" charset="0"/>
              </a:rPr>
              <a:t> </a:t>
            </a:r>
            <a:r>
              <a:rPr lang="it-IT" sz="1400" b="1" dirty="0">
                <a:effectLst/>
                <a:latin typeface="+mj-lt"/>
                <a:ea typeface="Calibri" panose="020F0502020204030204" pitchFamily="34" charset="0"/>
                <a:cs typeface="Times New Roman" panose="02020603050405020304" pitchFamily="18" charset="0"/>
              </a:rPr>
              <a:t>Imperia e Mondovì</a:t>
            </a:r>
            <a:r>
              <a:rPr lang="it-IT" sz="1400" dirty="0">
                <a:effectLst/>
                <a:latin typeface="+mj-lt"/>
                <a:ea typeface="Calibri" panose="020F0502020204030204" pitchFamily="34" charset="0"/>
                <a:cs typeface="Times New Roman" panose="02020603050405020304" pitchFamily="18" charset="0"/>
              </a:rPr>
              <a:t>. </a:t>
            </a:r>
            <a:r>
              <a:rPr lang="it-IT" sz="1400" dirty="0">
                <a:latin typeface="+mj-lt"/>
                <a:ea typeface="Calibri" panose="020F0502020204030204" pitchFamily="34" charset="0"/>
                <a:cs typeface="Times New Roman" panose="02020603050405020304" pitchFamily="18" charset="0"/>
              </a:rPr>
              <a:t>T</a:t>
            </a:r>
            <a:r>
              <a:rPr lang="it-IT" sz="1400" dirty="0">
                <a:effectLst/>
                <a:latin typeface="+mj-lt"/>
                <a:ea typeface="Calibri" panose="020F0502020204030204" pitchFamily="34" charset="0"/>
                <a:cs typeface="Times New Roman" panose="02020603050405020304" pitchFamily="18" charset="0"/>
              </a:rPr>
              <a:t>ra le località servite lungo la direttrice che passa per il Colle di Nava, sono presenti anche </a:t>
            </a:r>
            <a:r>
              <a:rPr lang="it-IT" sz="1400" b="1" dirty="0">
                <a:effectLst/>
                <a:latin typeface="+mj-lt"/>
                <a:ea typeface="Calibri" panose="020F0502020204030204" pitchFamily="34" charset="0"/>
                <a:cs typeface="Times New Roman" panose="02020603050405020304" pitchFamily="18" charset="0"/>
              </a:rPr>
              <a:t>Pornassio</a:t>
            </a:r>
            <a:r>
              <a:rPr lang="it-IT" sz="1400" dirty="0">
                <a:effectLst/>
                <a:latin typeface="+mj-lt"/>
                <a:ea typeface="Calibri" panose="020F0502020204030204" pitchFamily="34" charset="0"/>
                <a:cs typeface="Times New Roman" panose="02020603050405020304" pitchFamily="18" charset="0"/>
              </a:rPr>
              <a:t> e </a:t>
            </a:r>
            <a:r>
              <a:rPr lang="it-IT" sz="1400" b="1" dirty="0">
                <a:effectLst/>
                <a:latin typeface="+mj-lt"/>
                <a:ea typeface="Calibri" panose="020F0502020204030204" pitchFamily="34" charset="0"/>
                <a:cs typeface="Times New Roman" panose="02020603050405020304" pitchFamily="18" charset="0"/>
              </a:rPr>
              <a:t>Pieve di Teco</a:t>
            </a:r>
            <a:r>
              <a:rPr lang="it-IT" sz="1400" dirty="0">
                <a:effectLst/>
                <a:latin typeface="+mj-lt"/>
                <a:ea typeface="Calibri" panose="020F0502020204030204" pitchFamily="34" charset="0"/>
                <a:cs typeface="Times New Roman" panose="02020603050405020304" pitchFamily="18" charset="0"/>
              </a:rPr>
              <a:t>.</a:t>
            </a:r>
          </a:p>
          <a:p>
            <a:endParaRPr lang="it-IT" sz="1400" dirty="0">
              <a:latin typeface="+mj-lt"/>
              <a:ea typeface="Calibri" panose="020F0502020204030204" pitchFamily="34" charset="0"/>
              <a:cs typeface="Times New Roman" panose="02020603050405020304" pitchFamily="18" charset="0"/>
            </a:endParaRPr>
          </a:p>
          <a:p>
            <a:endParaRPr lang="it-IT" sz="1400" dirty="0">
              <a:effectLst/>
              <a:latin typeface="+mj-lt"/>
              <a:ea typeface="Calibri" panose="020F0502020204030204" pitchFamily="34" charset="0"/>
              <a:cs typeface="Times New Roman" panose="02020603050405020304" pitchFamily="18" charset="0"/>
            </a:endParaRPr>
          </a:p>
          <a:p>
            <a:pPr marL="285750" indent="-285750">
              <a:buFontTx/>
              <a:buChar char="-"/>
            </a:pPr>
            <a:endParaRPr lang="it-IT" sz="1400" dirty="0">
              <a:latin typeface="Arial" panose="020B0604020202020204" pitchFamily="34" charset="0"/>
              <a:cs typeface="Arial" panose="020B0604020202020204" pitchFamily="34" charset="0"/>
            </a:endParaRPr>
          </a:p>
          <a:p>
            <a:pPr marL="285750" indent="-285750">
              <a:buFontTx/>
              <a:buChar char="-"/>
            </a:pPr>
            <a:endParaRPr lang="it-IT" sz="1400" dirty="0">
              <a:latin typeface="Arial" panose="020B0604020202020204" pitchFamily="34" charset="0"/>
              <a:cs typeface="Arial" panose="020B0604020202020204" pitchFamily="34" charset="0"/>
            </a:endParaRPr>
          </a:p>
          <a:p>
            <a:pPr marL="285750" indent="-285750">
              <a:buFontTx/>
              <a:buChar char="-"/>
            </a:pPr>
            <a:endParaRPr lang="it-IT" sz="1400" dirty="0">
              <a:latin typeface="Arial" panose="020B0604020202020204" pitchFamily="34" charset="0"/>
              <a:cs typeface="Arial" panose="020B0604020202020204" pitchFamily="34" charset="0"/>
            </a:endParaRPr>
          </a:p>
          <a:p>
            <a:endParaRPr lang="it-IT" sz="1400" u="sng" dirty="0">
              <a:latin typeface="Arial" panose="020B0604020202020204" pitchFamily="34" charset="0"/>
              <a:cs typeface="Arial" panose="020B0604020202020204" pitchFamily="34" charset="0"/>
            </a:endParaRPr>
          </a:p>
        </p:txBody>
      </p:sp>
      <p:pic>
        <p:nvPicPr>
          <p:cNvPr id="8" name="Immagine 7" descr="Immagine che contiene mappa&#10;&#10;Descrizione generata automaticamente">
            <a:extLst>
              <a:ext uri="{FF2B5EF4-FFF2-40B4-BE49-F238E27FC236}">
                <a16:creationId xmlns:a16="http://schemas.microsoft.com/office/drawing/2014/main" id="{C0C7EFB3-8B98-4D5E-823D-B531ED8F92E3}"/>
              </a:ext>
            </a:extLst>
          </p:cNvPr>
          <p:cNvPicPr>
            <a:picLocks noChangeAspect="1"/>
          </p:cNvPicPr>
          <p:nvPr/>
        </p:nvPicPr>
        <p:blipFill rotWithShape="1">
          <a:blip r:embed="rId2"/>
          <a:srcRect l="6777" t="21629" r="44569" b="7592"/>
          <a:stretch/>
        </p:blipFill>
        <p:spPr bwMode="auto">
          <a:xfrm>
            <a:off x="9462574" y="1299511"/>
            <a:ext cx="2735597" cy="2237448"/>
          </a:xfrm>
          <a:prstGeom prst="rect">
            <a:avLst/>
          </a:prstGeom>
          <a:ln>
            <a:noFill/>
          </a:ln>
          <a:extLst>
            <a:ext uri="{53640926-AAD7-44D8-BBD7-CCE9431645EC}">
              <a14:shadowObscured xmlns:a14="http://schemas.microsoft.com/office/drawing/2010/main"/>
            </a:ext>
          </a:extLst>
        </p:spPr>
      </p:pic>
      <p:pic>
        <p:nvPicPr>
          <p:cNvPr id="9" name="Immagine 8" descr="Immagine che contiene mappa&#10;&#10;Descrizione generata automaticamente">
            <a:extLst>
              <a:ext uri="{FF2B5EF4-FFF2-40B4-BE49-F238E27FC236}">
                <a16:creationId xmlns:a16="http://schemas.microsoft.com/office/drawing/2014/main" id="{A3EADDDA-86E6-465B-A094-20C7CF4540B8}"/>
              </a:ext>
            </a:extLst>
          </p:cNvPr>
          <p:cNvPicPr>
            <a:picLocks noChangeAspect="1"/>
          </p:cNvPicPr>
          <p:nvPr/>
        </p:nvPicPr>
        <p:blipFill rotWithShape="1">
          <a:blip r:embed="rId3"/>
          <a:srcRect l="35485" t="2214" r="30432" b="58203"/>
          <a:stretch/>
        </p:blipFill>
        <p:spPr bwMode="auto">
          <a:xfrm>
            <a:off x="9462574" y="3536959"/>
            <a:ext cx="1285052" cy="839098"/>
          </a:xfrm>
          <a:prstGeom prst="rect">
            <a:avLst/>
          </a:prstGeom>
          <a:ln>
            <a:noFill/>
          </a:ln>
          <a:extLst>
            <a:ext uri="{53640926-AAD7-44D8-BBD7-CCE9431645EC}">
              <a14:shadowObscured xmlns:a14="http://schemas.microsoft.com/office/drawing/2010/main"/>
            </a:ext>
          </a:extLst>
        </p:spPr>
      </p:pic>
      <p:pic>
        <p:nvPicPr>
          <p:cNvPr id="11" name="Immagine 10" descr="Immagine che contiene mappa&#10;&#10;Descrizione generata automaticamente">
            <a:extLst>
              <a:ext uri="{FF2B5EF4-FFF2-40B4-BE49-F238E27FC236}">
                <a16:creationId xmlns:a16="http://schemas.microsoft.com/office/drawing/2014/main" id="{33505078-6265-407D-815D-8F543570EEC1}"/>
              </a:ext>
            </a:extLst>
          </p:cNvPr>
          <p:cNvPicPr>
            <a:picLocks noChangeAspect="1"/>
          </p:cNvPicPr>
          <p:nvPr/>
        </p:nvPicPr>
        <p:blipFill rotWithShape="1">
          <a:blip r:embed="rId3"/>
          <a:srcRect l="54005" t="44842" r="31054" b="24709"/>
          <a:stretch/>
        </p:blipFill>
        <p:spPr bwMode="auto">
          <a:xfrm>
            <a:off x="10740594" y="3536959"/>
            <a:ext cx="732304" cy="839098"/>
          </a:xfrm>
          <a:prstGeom prst="rect">
            <a:avLst/>
          </a:prstGeom>
          <a:ln>
            <a:noFill/>
          </a:ln>
          <a:extLst>
            <a:ext uri="{53640926-AAD7-44D8-BBD7-CCE9431645EC}">
              <a14:shadowObscured xmlns:a14="http://schemas.microsoft.com/office/drawing/2010/main"/>
            </a:ext>
          </a:extLst>
        </p:spPr>
      </p:pic>
      <p:sp>
        <p:nvSpPr>
          <p:cNvPr id="2" name="CustomShape 4">
            <a:extLst>
              <a:ext uri="{FF2B5EF4-FFF2-40B4-BE49-F238E27FC236}">
                <a16:creationId xmlns:a16="http://schemas.microsoft.com/office/drawing/2014/main" id="{C4380F76-CB2A-96D0-1E8B-AD6C1E2CE7B4}"/>
              </a:ext>
            </a:extLst>
          </p:cNvPr>
          <p:cNvSpPr/>
          <p:nvPr/>
        </p:nvSpPr>
        <p:spPr>
          <a:xfrm>
            <a:off x="2099999" y="576000"/>
            <a:ext cx="9648977" cy="1137319"/>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it-IT" sz="4400" b="1" spc="-1" dirty="0">
                <a:solidFill>
                  <a:srgbClr val="000000"/>
                </a:solidFill>
                <a:latin typeface="Calibri"/>
                <a:ea typeface="DejaVu Sans"/>
              </a:rPr>
              <a:t>Parte 2: Area Target Ligure, </a:t>
            </a:r>
            <a:r>
              <a:rPr lang="it-IT" sz="4400" i="1" spc="-1" dirty="0">
                <a:solidFill>
                  <a:srgbClr val="000000"/>
                </a:solidFill>
                <a:latin typeface="Calibri"/>
                <a:ea typeface="DejaVu Sans"/>
              </a:rPr>
              <a:t>Valle Arroscia</a:t>
            </a:r>
            <a:endParaRPr lang="it-IT" sz="4400" b="1" spc="-1" dirty="0">
              <a:solidFill>
                <a:srgbClr val="000000"/>
              </a:solidFill>
              <a:latin typeface="Calibri"/>
              <a:ea typeface="DejaVu Sans"/>
            </a:endParaRPr>
          </a:p>
          <a:p>
            <a:pPr>
              <a:lnSpc>
                <a:spcPct val="100000"/>
              </a:lnSpc>
            </a:pPr>
            <a:r>
              <a:rPr lang="it-IT" sz="2400" b="1" strike="noStrike" spc="-1" dirty="0">
                <a:solidFill>
                  <a:srgbClr val="FFC000"/>
                </a:solidFill>
                <a:latin typeface="Calibri"/>
              </a:rPr>
              <a:t>Domanda Debole e Servizi Flessibili</a:t>
            </a:r>
            <a:endParaRPr lang="it-IT" sz="2400" b="1" strike="noStrike" spc="-1" dirty="0">
              <a:solidFill>
                <a:srgbClr val="FFC000"/>
              </a:solidFill>
              <a:latin typeface="Arial"/>
            </a:endParaRPr>
          </a:p>
        </p:txBody>
      </p:sp>
      <p:pic>
        <p:nvPicPr>
          <p:cNvPr id="3" name="Immagine 2">
            <a:extLst>
              <a:ext uri="{FF2B5EF4-FFF2-40B4-BE49-F238E27FC236}">
                <a16:creationId xmlns:a16="http://schemas.microsoft.com/office/drawing/2014/main" id="{0AA5BFC8-F81E-8FCE-CEA5-CC4E81A856D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74612" y="5660198"/>
            <a:ext cx="1944952" cy="1066698"/>
          </a:xfrm>
          <a:prstGeom prst="rect">
            <a:avLst/>
          </a:prstGeom>
        </p:spPr>
      </p:pic>
      <p:sp>
        <p:nvSpPr>
          <p:cNvPr id="7" name="CasellaDiTesto 6">
            <a:extLst>
              <a:ext uri="{FF2B5EF4-FFF2-40B4-BE49-F238E27FC236}">
                <a16:creationId xmlns:a16="http://schemas.microsoft.com/office/drawing/2014/main" id="{051503D0-5CAC-0C51-D506-A861B2B6E9BD}"/>
              </a:ext>
            </a:extLst>
          </p:cNvPr>
          <p:cNvSpPr txBox="1"/>
          <p:nvPr/>
        </p:nvSpPr>
        <p:spPr>
          <a:xfrm>
            <a:off x="2230724" y="4745590"/>
            <a:ext cx="4794889" cy="1846659"/>
          </a:xfrm>
          <a:prstGeom prst="rect">
            <a:avLst/>
          </a:prstGeom>
          <a:solidFill>
            <a:srgbClr val="FFC0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effectLst/>
                <a:uLnTx/>
                <a:uFillTx/>
                <a:latin typeface="Arial"/>
                <a:ea typeface="Calibri" panose="020F0502020204030204" pitchFamily="34" charset="0"/>
                <a:cs typeface="Times New Roman" panose="02020603050405020304" pitchFamily="18" charset="0"/>
              </a:rPr>
              <a:t>&gt;&gt; </a:t>
            </a:r>
            <a:r>
              <a:rPr kumimoji="0" lang="it-IT" sz="1400" b="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Si può ipotizzare l’implementazione di un servizio </a:t>
            </a:r>
            <a:r>
              <a:rPr kumimoji="0" lang="it-IT" sz="14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di trasporto flessibile, un Demand-Responsive-Transport (DRT) in grado di rispondere in maniera più “reattiva” alle esigenze dei cittadini, rispetto ad un sistema tradizionale di trasporto pubblico con fermate e orari prefissati. </a:t>
            </a:r>
            <a:r>
              <a:rPr kumimoji="0" lang="it-IT" sz="14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Tale soluzione consente di avere costi ridotti come quelli tipici del trasporto pubblico, di rispondere alle esigenze di un maggior numero di utenti rispetto al taxi.</a:t>
            </a:r>
          </a:p>
        </p:txBody>
      </p:sp>
      <p:pic>
        <p:nvPicPr>
          <p:cNvPr id="20" name="Immagine 19">
            <a:extLst>
              <a:ext uri="{FF2B5EF4-FFF2-40B4-BE49-F238E27FC236}">
                <a16:creationId xmlns:a16="http://schemas.microsoft.com/office/drawing/2014/main" id="{C4B8BA13-1392-3E8D-97BA-D42C9CA6DAD1}"/>
              </a:ext>
            </a:extLst>
          </p:cNvPr>
          <p:cNvPicPr>
            <a:picLocks noChangeAspect="1"/>
          </p:cNvPicPr>
          <p:nvPr/>
        </p:nvPicPr>
        <p:blipFill>
          <a:blip r:embed="rId5"/>
          <a:stretch>
            <a:fillRect/>
          </a:stretch>
        </p:blipFill>
        <p:spPr>
          <a:xfrm>
            <a:off x="6936891" y="4850798"/>
            <a:ext cx="5255109" cy="1828800"/>
          </a:xfrm>
          <a:prstGeom prst="rect">
            <a:avLst/>
          </a:prstGeom>
        </p:spPr>
      </p:pic>
    </p:spTree>
    <p:extLst>
      <p:ext uri="{BB962C8B-B14F-4D97-AF65-F5344CB8AC3E}">
        <p14:creationId xmlns:p14="http://schemas.microsoft.com/office/powerpoint/2010/main" val="2724473072"/>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df2579d6-4389-420a-90d5-3ef6263a78d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3E2090B1F5DCB448B257A43AE0B85AC9" ma:contentTypeVersion="15" ma:contentTypeDescription="Creare un nuovo documento." ma:contentTypeScope="" ma:versionID="76010c72a24f21e8f421a134ca6334e2">
  <xsd:schema xmlns:xsd="http://www.w3.org/2001/XMLSchema" xmlns:xs="http://www.w3.org/2001/XMLSchema" xmlns:p="http://schemas.microsoft.com/office/2006/metadata/properties" xmlns:ns3="5868e75f-4713-4870-9595-b9ccea78dfee" xmlns:ns4="df2579d6-4389-420a-90d5-3ef6263a78db" targetNamespace="http://schemas.microsoft.com/office/2006/metadata/properties" ma:root="true" ma:fieldsID="a27eff9064ecc131937f8964d176cc22" ns3:_="" ns4:_="">
    <xsd:import namespace="5868e75f-4713-4870-9595-b9ccea78dfee"/>
    <xsd:import namespace="df2579d6-4389-420a-90d5-3ef6263a78db"/>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LengthInSeconds" minOccurs="0"/>
                <xsd:element ref="ns4:MediaServiceAutoTags" minOccurs="0"/>
                <xsd:element ref="ns4:MediaServiceGenerationTime" minOccurs="0"/>
                <xsd:element ref="ns4:MediaServiceEventHashCode" minOccurs="0"/>
                <xsd:element ref="ns4:MediaServiceOCR" minOccurs="0"/>
                <xsd:element ref="ns4:MediaServiceLocation"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68e75f-4713-4870-9595-b9ccea78dfee" elementFormDefault="qualified">
    <xsd:import namespace="http://schemas.microsoft.com/office/2006/documentManagement/types"/>
    <xsd:import namespace="http://schemas.microsoft.com/office/infopath/2007/PartnerControls"/>
    <xsd:element name="SharedWithUsers" ma:index="8"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Condiviso con dettagli" ma:internalName="SharedWithDetails" ma:readOnly="true">
      <xsd:simpleType>
        <xsd:restriction base="dms:Note">
          <xsd:maxLength value="255"/>
        </xsd:restriction>
      </xsd:simpleType>
    </xsd:element>
    <xsd:element name="SharingHintHash" ma:index="10" nillable="true" ma:displayName="Hash suggerimento condivisione"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f2579d6-4389-420a-90d5-3ef6263a78db"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AutoTags" ma:index="17" nillable="true" ma:displayName="Tags" ma:internalName="MediaServiceAutoTags"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ternalName="MediaServiceLocation" ma:readOnly="true">
      <xsd:simpleType>
        <xsd:restriction base="dms:Text"/>
      </xsd:simpleType>
    </xsd:element>
    <xsd:element name="_activity" ma:index="22"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10079DD-35DF-4E25-93D0-3F4A6C6E9B8D}">
  <ds:schemaRefs>
    <ds:schemaRef ds:uri="http://schemas.microsoft.com/sharepoint/v3/contenttype/forms"/>
  </ds:schemaRefs>
</ds:datastoreItem>
</file>

<file path=customXml/itemProps2.xml><?xml version="1.0" encoding="utf-8"?>
<ds:datastoreItem xmlns:ds="http://schemas.openxmlformats.org/officeDocument/2006/customXml" ds:itemID="{2653D5B4-AFE9-469A-92C0-F57B10F14432}">
  <ds:schemaRefs>
    <ds:schemaRef ds:uri="df2579d6-4389-420a-90d5-3ef6263a78db"/>
    <ds:schemaRef ds:uri="http://purl.org/dc/dcmitype/"/>
    <ds:schemaRef ds:uri="http://purl.org/dc/terms/"/>
    <ds:schemaRef ds:uri="http://schemas.openxmlformats.org/package/2006/metadata/core-properties"/>
    <ds:schemaRef ds:uri="http://schemas.microsoft.com/office/infopath/2007/PartnerControls"/>
    <ds:schemaRef ds:uri="http://schemas.microsoft.com/office/2006/documentManagement/types"/>
    <ds:schemaRef ds:uri="http://purl.org/dc/elements/1.1/"/>
    <ds:schemaRef ds:uri="5868e75f-4713-4870-9595-b9ccea78dfee"/>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CF9335B4-A3E4-461D-9ED3-8E38DDEE8B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868e75f-4713-4870-9595-b9ccea78dfee"/>
    <ds:schemaRef ds:uri="df2579d6-4389-420a-90d5-3ef6263a78d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2929</TotalTime>
  <Words>4650</Words>
  <Application>Microsoft Office PowerPoint</Application>
  <PresentationFormat>Widescreen</PresentationFormat>
  <Paragraphs>1120</Paragraphs>
  <Slides>36</Slides>
  <Notes>2</Notes>
  <HiddenSlides>0</HiddenSlides>
  <MMClips>0</MMClips>
  <ScaleCrop>false</ScaleCrop>
  <HeadingPairs>
    <vt:vector size="6" baseType="variant">
      <vt:variant>
        <vt:lpstr>Caratteri utilizzati</vt:lpstr>
      </vt:variant>
      <vt:variant>
        <vt:i4>10</vt:i4>
      </vt:variant>
      <vt:variant>
        <vt:lpstr>Tema</vt:lpstr>
      </vt:variant>
      <vt:variant>
        <vt:i4>3</vt:i4>
      </vt:variant>
      <vt:variant>
        <vt:lpstr>Titoli diapositive</vt:lpstr>
      </vt:variant>
      <vt:variant>
        <vt:i4>36</vt:i4>
      </vt:variant>
    </vt:vector>
  </HeadingPairs>
  <TitlesOfParts>
    <vt:vector size="49" baseType="lpstr">
      <vt:lpstr>Arial</vt:lpstr>
      <vt:lpstr>Calibri</vt:lpstr>
      <vt:lpstr>Cambria</vt:lpstr>
      <vt:lpstr>Century Gothic</vt:lpstr>
      <vt:lpstr>DejaVu Sans</vt:lpstr>
      <vt:lpstr>Segoe UI</vt:lpstr>
      <vt:lpstr>Symbol</vt:lpstr>
      <vt:lpstr>Times New Roman</vt:lpstr>
      <vt:lpstr>Verdana</vt:lpstr>
      <vt:lpstr>Wingdings</vt:lpstr>
      <vt:lpstr>Office Theme</vt:lpstr>
      <vt:lpstr>Office Theme</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Vale Costa;AC</dc:creator>
  <cp:lastModifiedBy>Cattani Raffaele</cp:lastModifiedBy>
  <cp:revision>32</cp:revision>
  <dcterms:created xsi:type="dcterms:W3CDTF">2021-10-01T07:46:27Z</dcterms:created>
  <dcterms:modified xsi:type="dcterms:W3CDTF">2023-03-13T07:12:12Z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0x0101003E2090B1F5DCB448B257A43AE0B85AC9</vt:lpwstr>
  </property>
</Properties>
</file>